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97E5-974C-499A-A055-BB8B040B2C84}" type="datetimeFigureOut">
              <a:rPr lang="en-US" smtClean="0"/>
              <a:pPr/>
              <a:t>12/7/2014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B421-3D38-49E5-9F91-E0A82E7743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97E5-974C-499A-A055-BB8B040B2C84}" type="datetimeFigureOut">
              <a:rPr lang="en-US" smtClean="0"/>
              <a:pPr/>
              <a:t>12/7/2014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B421-3D38-49E5-9F91-E0A82E7743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97E5-974C-499A-A055-BB8B040B2C84}" type="datetimeFigureOut">
              <a:rPr lang="en-US" smtClean="0"/>
              <a:pPr/>
              <a:t>12/7/2014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B421-3D38-49E5-9F91-E0A82E7743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97E5-974C-499A-A055-BB8B040B2C84}" type="datetimeFigureOut">
              <a:rPr lang="en-US" smtClean="0"/>
              <a:pPr/>
              <a:t>12/7/2014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B421-3D38-49E5-9F91-E0A82E7743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97E5-974C-499A-A055-BB8B040B2C84}" type="datetimeFigureOut">
              <a:rPr lang="en-US" smtClean="0"/>
              <a:pPr/>
              <a:t>12/7/2014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B421-3D38-49E5-9F91-E0A82E7743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97E5-974C-499A-A055-BB8B040B2C84}" type="datetimeFigureOut">
              <a:rPr lang="en-US" smtClean="0"/>
              <a:pPr/>
              <a:t>12/7/2014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B421-3D38-49E5-9F91-E0A82E7743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97E5-974C-499A-A055-BB8B040B2C84}" type="datetimeFigureOut">
              <a:rPr lang="en-US" smtClean="0"/>
              <a:pPr/>
              <a:t>12/7/2014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B421-3D38-49E5-9F91-E0A82E7743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97E5-974C-499A-A055-BB8B040B2C84}" type="datetimeFigureOut">
              <a:rPr lang="en-US" smtClean="0"/>
              <a:pPr/>
              <a:t>12/7/2014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B421-3D38-49E5-9F91-E0A82E7743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97E5-974C-499A-A055-BB8B040B2C84}" type="datetimeFigureOut">
              <a:rPr lang="en-US" smtClean="0"/>
              <a:pPr/>
              <a:t>12/7/2014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B421-3D38-49E5-9F91-E0A82E7743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97E5-974C-499A-A055-BB8B040B2C84}" type="datetimeFigureOut">
              <a:rPr lang="en-US" smtClean="0"/>
              <a:pPr/>
              <a:t>12/7/2014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B421-3D38-49E5-9F91-E0A82E7743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97E5-974C-499A-A055-BB8B040B2C84}" type="datetimeFigureOut">
              <a:rPr lang="en-US" smtClean="0"/>
              <a:pPr/>
              <a:t>12/7/2014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B421-3D38-49E5-9F91-E0A82E7743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97E5-974C-499A-A055-BB8B040B2C84}" type="datetimeFigureOut">
              <a:rPr lang="en-US" smtClean="0"/>
              <a:pPr/>
              <a:t>12/7/2014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5B421-3D38-49E5-9F91-E0A82E7743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HXXfG5f81Y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 dirty="0">
                <a:solidFill>
                  <a:srgbClr val="003399"/>
                </a:solidFill>
              </a:rPr>
              <a:t>NEXT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71600" y="1752601"/>
            <a:ext cx="4227513" cy="1735138"/>
            <a:chOff x="863" y="1566"/>
            <a:chExt cx="2663" cy="1093"/>
          </a:xfrm>
        </p:grpSpPr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863" y="1566"/>
              <a:ext cx="46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 dirty="0" smtClean="0">
                  <a:solidFill>
                    <a:srgbClr val="A50021"/>
                  </a:solidFill>
                </a:rPr>
                <a:t>10.3</a:t>
              </a:r>
              <a:endParaRPr lang="en-US" sz="2400" b="1" dirty="0">
                <a:solidFill>
                  <a:srgbClr val="A50021"/>
                </a:solidFill>
              </a:endParaRPr>
            </a:p>
          </p:txBody>
        </p:sp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863" y="1772"/>
              <a:ext cx="2663" cy="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95000"/>
                </a:lnSpc>
              </a:pPr>
              <a:r>
                <a:rPr lang="en-US" sz="4500" b="1" dirty="0">
                  <a:solidFill>
                    <a:srgbClr val="A50021"/>
                  </a:solidFill>
                </a:rPr>
                <a:t>The Birth of the </a:t>
              </a:r>
            </a:p>
            <a:p>
              <a:pPr eaLnBrk="0" hangingPunct="0">
                <a:lnSpc>
                  <a:spcPct val="95000"/>
                </a:lnSpc>
              </a:pPr>
              <a:r>
                <a:rPr lang="en-US" sz="4500" b="1" dirty="0">
                  <a:solidFill>
                    <a:srgbClr val="A50021"/>
                  </a:solidFill>
                </a:rPr>
                <a:t>Republican </a:t>
              </a:r>
              <a:r>
                <a:rPr lang="en-US" sz="4500" b="1" dirty="0" smtClean="0">
                  <a:solidFill>
                    <a:srgbClr val="A50021"/>
                  </a:solidFill>
                </a:rPr>
                <a:t>Party</a:t>
              </a:r>
              <a:endParaRPr lang="en-US" sz="4500" b="1" dirty="0">
                <a:solidFill>
                  <a:srgbClr val="A50021"/>
                </a:solidFill>
              </a:endParaRPr>
            </a:p>
          </p:txBody>
        </p:sp>
      </p:grp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524000" y="3429000"/>
            <a:ext cx="66309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FontTx/>
              <a:buChar char="-"/>
            </a:pPr>
            <a:r>
              <a:rPr lang="en-US" sz="2400" dirty="0"/>
              <a:t>The issue of slavery and other factors split political </a:t>
            </a:r>
            <a:r>
              <a:rPr lang="en-US" sz="2400" dirty="0" smtClean="0"/>
              <a:t> </a:t>
            </a:r>
          </a:p>
          <a:p>
            <a:pPr eaLnBrk="0" hangingPunct="0"/>
            <a:r>
              <a:rPr lang="en-US" sz="2400" dirty="0" smtClean="0"/>
              <a:t>  parties</a:t>
            </a:r>
            <a:endParaRPr lang="en-US" sz="2400" dirty="0"/>
          </a:p>
          <a:p>
            <a:pPr eaLnBrk="0" hangingPunct="0">
              <a:buFontTx/>
              <a:buChar char="-"/>
            </a:pPr>
            <a:r>
              <a:rPr lang="en-US" sz="2400" dirty="0"/>
              <a:t>New parties are born</a:t>
            </a:r>
          </a:p>
          <a:p>
            <a:pPr eaLnBrk="0" hangingPunct="0"/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 dirty="0">
                <a:solidFill>
                  <a:srgbClr val="003399"/>
                </a:solidFill>
              </a:rPr>
              <a:t>NEXT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28600" y="1827213"/>
            <a:ext cx="461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>
                <a:solidFill>
                  <a:srgbClr val="336600"/>
                </a:solidFill>
              </a:rPr>
              <a:t>I. New Political Parties Emerge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828800" y="22844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4102" name="Oval 6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 dirty="0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28600" y="2209800"/>
            <a:ext cx="5999163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0" hangingPunct="0"/>
            <a:endParaRPr lang="en-US" sz="2000" b="1" dirty="0"/>
          </a:p>
          <a:p>
            <a:pPr marL="228600" indent="-228600" eaLnBrk="0" hangingPunct="0"/>
            <a:r>
              <a:rPr lang="en-US" sz="2000" b="1" dirty="0"/>
              <a:t>A. Nativism</a:t>
            </a:r>
            <a:endParaRPr lang="en-US" sz="2000" dirty="0"/>
          </a:p>
          <a:p>
            <a:pPr marL="228600" indent="-228600" eaLnBrk="0" hangingPunct="0"/>
            <a:r>
              <a:rPr lang="en-US" dirty="0"/>
              <a:t>•	belief in favoring native-born Americans over immigrants</a:t>
            </a:r>
          </a:p>
          <a:p>
            <a:pPr marL="228600" indent="-228600" eaLnBrk="0" hangingPunct="0"/>
            <a:r>
              <a:rPr lang="en-US" dirty="0"/>
              <a:t>•	Nativists form American Party </a:t>
            </a:r>
          </a:p>
          <a:p>
            <a:pPr marL="228600" indent="-228600" eaLnBrk="0" hangingPunct="0"/>
            <a:r>
              <a:rPr lang="en-US" dirty="0"/>
              <a:t>    (1854), known as </a:t>
            </a:r>
            <a:r>
              <a:rPr lang="en-US" b="1" dirty="0">
                <a:solidFill>
                  <a:srgbClr val="FFFF99"/>
                </a:solidFill>
              </a:rPr>
              <a:t>Know-</a:t>
            </a:r>
          </a:p>
          <a:p>
            <a:pPr marL="228600" indent="-228600" eaLnBrk="0" hangingPunct="0"/>
            <a:r>
              <a:rPr lang="en-US" b="1" dirty="0">
                <a:solidFill>
                  <a:srgbClr val="FFFF99"/>
                </a:solidFill>
              </a:rPr>
              <a:t>    Nothing Party</a:t>
            </a:r>
            <a:r>
              <a:rPr lang="en-US" dirty="0">
                <a:solidFill>
                  <a:srgbClr val="FFFF99"/>
                </a:solidFill>
              </a:rPr>
              <a:t> </a:t>
            </a:r>
          </a:p>
          <a:p>
            <a:pPr marL="228600" indent="-228600" eaLnBrk="0" hangingPunct="0"/>
            <a:r>
              <a:rPr lang="en-US" dirty="0"/>
              <a:t>•	Middle-class Protestants afraid </a:t>
            </a:r>
          </a:p>
          <a:p>
            <a:pPr marL="228600" indent="-228600" eaLnBrk="0" hangingPunct="0"/>
            <a:r>
              <a:rPr lang="en-US" dirty="0"/>
              <a:t>    of Catholicism; </a:t>
            </a:r>
          </a:p>
          <a:p>
            <a:pPr marL="228600" indent="-228600" eaLnBrk="0" hangingPunct="0"/>
            <a:r>
              <a:rPr lang="en-US" dirty="0"/>
              <a:t>    split over slavery</a:t>
            </a:r>
          </a:p>
        </p:txBody>
      </p:sp>
      <p:pic>
        <p:nvPicPr>
          <p:cNvPr id="4105" name="Picture 9" descr="know-nothing-fl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505200"/>
            <a:ext cx="5256213" cy="316071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538412" y="0"/>
            <a:ext cx="4572000" cy="646331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www.youtube.com/watch?v=uHXXfG5f81Y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0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 dirty="0">
                <a:solidFill>
                  <a:srgbClr val="003399"/>
                </a:solidFill>
              </a:rPr>
              <a:t>NEXT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773238" y="1598613"/>
            <a:ext cx="4113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>
                <a:solidFill>
                  <a:srgbClr val="336600"/>
                </a:solidFill>
              </a:rPr>
              <a:t>II. Antislavery Parties Form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5125" name="Oval 5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 dirty="0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676400" y="2133600"/>
            <a:ext cx="5465763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0" hangingPunct="0"/>
            <a:r>
              <a:rPr lang="en-US" sz="2000" b="1" dirty="0"/>
              <a:t>A. The Free-Soilers</a:t>
            </a:r>
            <a:endParaRPr lang="en-US" sz="2000" dirty="0"/>
          </a:p>
          <a:p>
            <a:pPr marL="228600" indent="-228600" eaLnBrk="0" hangingPunct="0"/>
            <a:r>
              <a:rPr lang="en-US" dirty="0"/>
              <a:t>•	</a:t>
            </a:r>
            <a:r>
              <a:rPr lang="en-US" b="1" dirty="0">
                <a:solidFill>
                  <a:srgbClr val="FFFF99"/>
                </a:solidFill>
              </a:rPr>
              <a:t>Free-Soil Party</a:t>
            </a:r>
            <a:r>
              <a:rPr lang="en-US" dirty="0"/>
              <a:t> opposes extension of slavery into territories</a:t>
            </a:r>
          </a:p>
          <a:p>
            <a:pPr marL="228600" indent="-228600" eaLnBrk="0" hangingPunct="0"/>
            <a:r>
              <a:rPr lang="en-US" dirty="0"/>
              <a:t>•	Many Free-Soilers not abolitionists; support restrictions on blacks</a:t>
            </a:r>
          </a:p>
          <a:p>
            <a:pPr marL="228600" indent="-228600" eaLnBrk="0" hangingPunct="0"/>
            <a:r>
              <a:rPr lang="en-US" dirty="0"/>
              <a:t>•	Object to slavery’s impact on white wage-based labor force</a:t>
            </a:r>
          </a:p>
          <a:p>
            <a:pPr marL="228600" indent="-228600" eaLnBrk="0" hangingPunct="0"/>
            <a:r>
              <a:rPr lang="en-US" dirty="0"/>
              <a:t>•	Convinced of conspiracy to spread slavery throughout U.S.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 dirty="0">
                <a:solidFill>
                  <a:srgbClr val="003399"/>
                </a:solidFill>
              </a:rPr>
              <a:t>NEXT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6148" name="Oval 4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 dirty="0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28600" y="2174875"/>
            <a:ext cx="5692775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0" hangingPunct="0"/>
            <a:r>
              <a:rPr lang="en-US" sz="2000" b="1" dirty="0"/>
              <a:t>B. Republican Party</a:t>
            </a:r>
            <a:endParaRPr lang="en-US" sz="2000" dirty="0"/>
          </a:p>
          <a:p>
            <a:pPr marL="228600" indent="-228600" eaLnBrk="0" hangingPunct="0"/>
            <a:r>
              <a:rPr lang="en-US" dirty="0"/>
              <a:t>•	1854, unhappy Whigs, Democrats, Free-Soilers form </a:t>
            </a:r>
            <a:r>
              <a:rPr lang="en-US" b="1" dirty="0">
                <a:solidFill>
                  <a:srgbClr val="FFFF99"/>
                </a:solidFill>
              </a:rPr>
              <a:t>Republican Party</a:t>
            </a:r>
            <a:r>
              <a:rPr lang="en-US" dirty="0"/>
              <a:t> </a:t>
            </a:r>
          </a:p>
          <a:p>
            <a:pPr marL="228600" indent="-228600" eaLnBrk="0" hangingPunct="0"/>
            <a:r>
              <a:rPr lang="en-US" dirty="0"/>
              <a:t>•	</a:t>
            </a:r>
            <a:r>
              <a:rPr lang="en-US" b="1" dirty="0">
                <a:solidFill>
                  <a:srgbClr val="FFFF99"/>
                </a:solidFill>
              </a:rPr>
              <a:t>Horace Greeley</a:t>
            </a:r>
            <a:r>
              <a:rPr lang="en-US" dirty="0"/>
              <a:t>, abolitionist, helps found Rep. party</a:t>
            </a:r>
          </a:p>
          <a:p>
            <a:pPr marL="228600" indent="-228600" eaLnBrk="0" hangingPunct="0"/>
            <a:r>
              <a:rPr lang="en-US" dirty="0"/>
              <a:t>•	Republicans oppose slavery in territories</a:t>
            </a:r>
          </a:p>
          <a:p>
            <a:pPr marL="228600" indent="-228600" eaLnBrk="0" hangingPunct="0"/>
            <a:r>
              <a:rPr lang="en-US" dirty="0"/>
              <a:t>•	Main competition for voters is Know-Nothing Party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6152" name="Picture 8" descr="Horace-Gree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819400"/>
            <a:ext cx="2628900" cy="3810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50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60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t.pardee</dc:creator>
  <cp:lastModifiedBy>Barone, Craig A.</cp:lastModifiedBy>
  <cp:revision>5</cp:revision>
  <dcterms:created xsi:type="dcterms:W3CDTF">2014-12-05T16:26:49Z</dcterms:created>
  <dcterms:modified xsi:type="dcterms:W3CDTF">2014-12-08T02:13:52Z</dcterms:modified>
</cp:coreProperties>
</file>