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120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9CFCE-5C00-4953-AFF9-F60B67917F59}" type="datetimeFigureOut">
              <a:rPr lang="en-US" smtClean="0"/>
              <a:t>12/8/2014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C0D53-5A1F-481C-8862-70E4A616822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9CFCE-5C00-4953-AFF9-F60B67917F59}" type="datetimeFigureOut">
              <a:rPr lang="en-US" smtClean="0"/>
              <a:t>12/8/2014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C0D53-5A1F-481C-8862-70E4A616822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9CFCE-5C00-4953-AFF9-F60B67917F59}" type="datetimeFigureOut">
              <a:rPr lang="en-US" smtClean="0"/>
              <a:t>12/8/2014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C0D53-5A1F-481C-8862-70E4A616822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9CFCE-5C00-4953-AFF9-F60B67917F59}" type="datetimeFigureOut">
              <a:rPr lang="en-US" smtClean="0"/>
              <a:t>12/8/2014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C0D53-5A1F-481C-8862-70E4A616822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9CFCE-5C00-4953-AFF9-F60B67917F59}" type="datetimeFigureOut">
              <a:rPr lang="en-US" smtClean="0"/>
              <a:t>12/8/2014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C0D53-5A1F-481C-8862-70E4A616822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9CFCE-5C00-4953-AFF9-F60B67917F59}" type="datetimeFigureOut">
              <a:rPr lang="en-US" smtClean="0"/>
              <a:t>12/8/2014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C0D53-5A1F-481C-8862-70E4A616822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9CFCE-5C00-4953-AFF9-F60B67917F59}" type="datetimeFigureOut">
              <a:rPr lang="en-US" smtClean="0"/>
              <a:t>12/8/2014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C0D53-5A1F-481C-8862-70E4A616822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9CFCE-5C00-4953-AFF9-F60B67917F59}" type="datetimeFigureOut">
              <a:rPr lang="en-US" smtClean="0"/>
              <a:t>12/8/2014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C0D53-5A1F-481C-8862-70E4A616822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9CFCE-5C00-4953-AFF9-F60B67917F59}" type="datetimeFigureOut">
              <a:rPr lang="en-US" smtClean="0"/>
              <a:t>12/8/2014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C0D53-5A1F-481C-8862-70E4A616822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9CFCE-5C00-4953-AFF9-F60B67917F59}" type="datetimeFigureOut">
              <a:rPr lang="en-US" smtClean="0"/>
              <a:t>12/8/2014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C0D53-5A1F-481C-8862-70E4A616822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9CFCE-5C00-4953-AFF9-F60B67917F59}" type="datetimeFigureOut">
              <a:rPr lang="en-US" smtClean="0"/>
              <a:t>12/8/2014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C0D53-5A1F-481C-8862-70E4A616822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9CFCE-5C00-4953-AFF9-F60B67917F59}" type="datetimeFigureOut">
              <a:rPr lang="en-US" smtClean="0"/>
              <a:t>12/8/2014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7C0D53-5A1F-481C-8862-70E4A6168228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file:///D:\Chapter10\21foreigntrade.pdf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youtube.com/watch?v=1qlXBNwmoTw" TargetMode="External"/><Relationship Id="rId5" Type="http://schemas.openxmlformats.org/officeDocument/2006/relationships/hyperlink" Target="http://video.pbs.org/video/2298073069/" TargetMode="Externa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2cYWUlEV3Mg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www.youtube.com/watch?v=NwvdeyUXeUA" TargetMode="External"/><Relationship Id="rId4" Type="http://schemas.openxmlformats.org/officeDocument/2006/relationships/hyperlink" Target="http://www.history.com/topics/harpers-ferry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file:///D:\Chapter10\24jacksoncartoon.html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roNmeOOJCDY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8429625" y="6446838"/>
            <a:ext cx="419100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700" b="1" dirty="0">
                <a:solidFill>
                  <a:srgbClr val="003399"/>
                </a:solidFill>
              </a:rPr>
              <a:t>NEXT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371600" y="1752601"/>
            <a:ext cx="5395913" cy="1077913"/>
            <a:chOff x="863" y="1566"/>
            <a:chExt cx="3399" cy="679"/>
          </a:xfrm>
        </p:grpSpPr>
        <p:sp>
          <p:nvSpPr>
            <p:cNvPr id="3076" name="Text Box 4"/>
            <p:cNvSpPr txBox="1">
              <a:spLocks noChangeArrowheads="1"/>
            </p:cNvSpPr>
            <p:nvPr/>
          </p:nvSpPr>
          <p:spPr bwMode="auto">
            <a:xfrm>
              <a:off x="863" y="1566"/>
              <a:ext cx="46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 b="1" dirty="0" smtClean="0">
                  <a:solidFill>
                    <a:srgbClr val="A50021"/>
                  </a:solidFill>
                </a:rPr>
                <a:t>10.4</a:t>
              </a:r>
              <a:endParaRPr lang="en-US" sz="2400" b="1" dirty="0">
                <a:solidFill>
                  <a:srgbClr val="A50021"/>
                </a:solidFill>
              </a:endParaRPr>
            </a:p>
          </p:txBody>
        </p:sp>
        <p:sp>
          <p:nvSpPr>
            <p:cNvPr id="3077" name="Text Box 5"/>
            <p:cNvSpPr txBox="1">
              <a:spLocks noChangeArrowheads="1"/>
            </p:cNvSpPr>
            <p:nvPr/>
          </p:nvSpPr>
          <p:spPr bwMode="auto">
            <a:xfrm>
              <a:off x="863" y="1772"/>
              <a:ext cx="3399" cy="4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95000"/>
                </a:lnSpc>
              </a:pPr>
              <a:r>
                <a:rPr lang="en-US" sz="4500" b="1" dirty="0" smtClean="0">
                  <a:solidFill>
                    <a:srgbClr val="A50021"/>
                  </a:solidFill>
                </a:rPr>
                <a:t>Slavery </a:t>
              </a:r>
              <a:r>
                <a:rPr lang="en-US" sz="4500" b="1" dirty="0">
                  <a:solidFill>
                    <a:srgbClr val="A50021"/>
                  </a:solidFill>
                </a:rPr>
                <a:t>and Secession</a:t>
              </a:r>
            </a:p>
          </p:txBody>
        </p:sp>
      </p:grp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1447800" y="2743200"/>
            <a:ext cx="663098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buFontTx/>
              <a:buChar char="-"/>
            </a:pPr>
            <a:r>
              <a:rPr lang="en-US" sz="2400" dirty="0" smtClean="0"/>
              <a:t>Controversy </a:t>
            </a:r>
            <a:r>
              <a:rPr lang="en-US" sz="2400" dirty="0"/>
              <a:t>brings the nation to the brink of </a:t>
            </a:r>
            <a:endParaRPr lang="en-US" sz="2400" dirty="0" smtClean="0"/>
          </a:p>
          <a:p>
            <a:pPr eaLnBrk="0" hangingPunct="0"/>
            <a:r>
              <a:rPr lang="en-US" sz="2400" dirty="0"/>
              <a:t> </a:t>
            </a:r>
            <a:r>
              <a:rPr lang="en-US" sz="2400" dirty="0" smtClean="0"/>
              <a:t> Civil </a:t>
            </a:r>
            <a:r>
              <a:rPr lang="en-US" sz="2400" dirty="0"/>
              <a:t>War</a:t>
            </a:r>
          </a:p>
          <a:p>
            <a:pPr eaLnBrk="0" hangingPunct="0"/>
            <a:endParaRPr lang="en-US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utoUpdateAnimBg="0"/>
      <p:bldP spid="3078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8429625" y="6446838"/>
            <a:ext cx="419100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700" b="1" dirty="0">
                <a:solidFill>
                  <a:srgbClr val="003399"/>
                </a:solidFill>
              </a:rPr>
              <a:t>NEXT</a:t>
            </a: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223838" y="1827213"/>
            <a:ext cx="385086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 b="1" dirty="0" smtClean="0">
                <a:solidFill>
                  <a:srgbClr val="336600"/>
                </a:solidFill>
              </a:rPr>
              <a:t>I. </a:t>
            </a:r>
            <a:r>
              <a:rPr lang="en-US" sz="2400" b="1" dirty="0">
                <a:solidFill>
                  <a:srgbClr val="336600"/>
                </a:solidFill>
              </a:rPr>
              <a:t>Slavery Dominates Politics</a:t>
            </a:r>
          </a:p>
        </p:txBody>
      </p:sp>
      <p:sp>
        <p:nvSpPr>
          <p:cNvPr id="7172" name="Line 4"/>
          <p:cNvSpPr>
            <a:spLocks noChangeShapeType="1"/>
          </p:cNvSpPr>
          <p:nvPr/>
        </p:nvSpPr>
        <p:spPr bwMode="auto">
          <a:xfrm>
            <a:off x="1828800" y="2284413"/>
            <a:ext cx="6934200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228600" y="2403475"/>
            <a:ext cx="5541963" cy="2319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28600" indent="-228600" eaLnBrk="0" hangingPunct="0"/>
            <a:r>
              <a:rPr lang="en-US" sz="2000" b="1" i="1" dirty="0"/>
              <a:t>A. Dred Scott</a:t>
            </a:r>
            <a:r>
              <a:rPr lang="en-US" sz="2000" b="1" dirty="0"/>
              <a:t> Decision</a:t>
            </a:r>
            <a:endParaRPr lang="en-US" sz="2000" dirty="0"/>
          </a:p>
          <a:p>
            <a:pPr marL="228600" indent="-228600" eaLnBrk="0" hangingPunct="0"/>
            <a:r>
              <a:rPr lang="en-US" dirty="0"/>
              <a:t>•	</a:t>
            </a:r>
            <a:r>
              <a:rPr lang="en-US" b="1" dirty="0">
                <a:solidFill>
                  <a:srgbClr val="FFFF99"/>
                </a:solidFill>
              </a:rPr>
              <a:t>Dred Scott</a:t>
            </a:r>
            <a:r>
              <a:rPr lang="en-US" dirty="0"/>
              <a:t>, slave who had lived in free areas sues for freedom</a:t>
            </a:r>
          </a:p>
          <a:p>
            <a:pPr marL="228600" indent="-228600" eaLnBrk="0" hangingPunct="0"/>
            <a:r>
              <a:rPr lang="en-US" dirty="0"/>
              <a:t>•	Chief Justice </a:t>
            </a:r>
            <a:r>
              <a:rPr lang="en-US" b="1" dirty="0">
                <a:solidFill>
                  <a:srgbClr val="FFFF99"/>
                </a:solidFill>
              </a:rPr>
              <a:t>Roger B. Taney</a:t>
            </a:r>
            <a:r>
              <a:rPr lang="en-US" dirty="0"/>
              <a:t> gives decision</a:t>
            </a:r>
          </a:p>
          <a:p>
            <a:pPr marL="228600" indent="-228600" eaLnBrk="0" hangingPunct="0"/>
            <a:r>
              <a:rPr lang="en-US" dirty="0"/>
              <a:t>	- slaves do not have rights of citizens</a:t>
            </a:r>
          </a:p>
          <a:p>
            <a:pPr marL="228600" indent="-228600" eaLnBrk="0" hangingPunct="0"/>
            <a:r>
              <a:rPr lang="en-US" dirty="0"/>
              <a:t>	- no claim to freedom, suit begun in slave state</a:t>
            </a:r>
          </a:p>
          <a:p>
            <a:pPr marL="228600" indent="-228600" eaLnBrk="0" hangingPunct="0"/>
            <a:r>
              <a:rPr lang="en-US" dirty="0"/>
              <a:t>	- Congress cannot forbid slavery in territories</a:t>
            </a:r>
          </a:p>
          <a:p>
            <a:pPr marL="228600" indent="-228600" eaLnBrk="0" hangingPunct="0"/>
            <a:r>
              <a:rPr lang="en-US" dirty="0"/>
              <a:t>	- Overturns the Missouri Compromise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2266950" y="904875"/>
            <a:ext cx="1841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85000"/>
              </a:lnSpc>
            </a:pPr>
            <a:endParaRPr lang="en-US" sz="3000" b="1" dirty="0">
              <a:solidFill>
                <a:srgbClr val="009999"/>
              </a:solidFill>
            </a:endParaRP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708150" y="796925"/>
            <a:ext cx="658813" cy="511175"/>
            <a:chOff x="1076" y="502"/>
            <a:chExt cx="415" cy="322"/>
          </a:xfrm>
        </p:grpSpPr>
        <p:sp>
          <p:nvSpPr>
            <p:cNvPr id="7176" name="Oval 8"/>
            <p:cNvSpPr>
              <a:spLocks noChangeArrowheads="1"/>
            </p:cNvSpPr>
            <p:nvPr/>
          </p:nvSpPr>
          <p:spPr bwMode="auto">
            <a:xfrm>
              <a:off x="1184" y="632"/>
              <a:ext cx="192" cy="192"/>
            </a:xfrm>
            <a:prstGeom prst="ellipse">
              <a:avLst/>
            </a:prstGeom>
            <a:solidFill>
              <a:srgbClr val="A5002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 eaLnBrk="0" hangingPunct="0"/>
              <a:r>
                <a:rPr lang="en-US" b="1" dirty="0">
                  <a:solidFill>
                    <a:schemeClr val="bg1"/>
                  </a:solidFill>
                </a:rPr>
                <a:t>4</a:t>
              </a:r>
            </a:p>
          </p:txBody>
        </p:sp>
        <p:sp>
          <p:nvSpPr>
            <p:cNvPr id="7177" name="Text Box 9"/>
            <p:cNvSpPr txBox="1">
              <a:spLocks noChangeArrowheads="1"/>
            </p:cNvSpPr>
            <p:nvPr/>
          </p:nvSpPr>
          <p:spPr bwMode="auto">
            <a:xfrm>
              <a:off x="1076" y="502"/>
              <a:ext cx="415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800" b="1" dirty="0">
                  <a:solidFill>
                    <a:srgbClr val="A50021"/>
                  </a:solidFill>
                </a:rPr>
                <a:t>SECTION</a:t>
              </a:r>
            </a:p>
          </p:txBody>
        </p:sp>
      </p:grpSp>
      <p:sp>
        <p:nvSpPr>
          <p:cNvPr id="7178" name="Rectangle 10">
            <a:hlinkClick r:id="rId2" action="ppaction://hlinkfile"/>
          </p:cNvPr>
          <p:cNvSpPr>
            <a:spLocks noChangeArrowheads="1"/>
          </p:cNvSpPr>
          <p:nvPr/>
        </p:nvSpPr>
        <p:spPr bwMode="auto">
          <a:xfrm>
            <a:off x="7581900" y="5638800"/>
            <a:ext cx="1225550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228600" y="4800600"/>
            <a:ext cx="5465763" cy="1220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28600" indent="-228600" eaLnBrk="0" hangingPunct="0"/>
            <a:r>
              <a:rPr lang="en-US" sz="2000" b="1" dirty="0"/>
              <a:t>B. The Lecompton Constitution</a:t>
            </a:r>
            <a:endParaRPr lang="en-US" sz="2000" dirty="0"/>
          </a:p>
          <a:p>
            <a:pPr marL="228600" indent="-228600" eaLnBrk="0" hangingPunct="0">
              <a:buFontTx/>
              <a:buChar char="•"/>
            </a:pPr>
            <a:r>
              <a:rPr lang="en-US" dirty="0"/>
              <a:t>Proslavery Kansas government writes constitution, seeks statehood</a:t>
            </a:r>
          </a:p>
          <a:p>
            <a:pPr marL="228600" indent="-228600" eaLnBrk="0" hangingPunct="0"/>
            <a:endParaRPr lang="en-US" dirty="0"/>
          </a:p>
        </p:txBody>
      </p:sp>
      <p:pic>
        <p:nvPicPr>
          <p:cNvPr id="7180" name="Picture 12" descr="66834-004-F337E2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53200" y="838200"/>
            <a:ext cx="2193925" cy="2570163"/>
          </a:xfrm>
          <a:prstGeom prst="rect">
            <a:avLst/>
          </a:prstGeom>
          <a:noFill/>
        </p:spPr>
      </p:pic>
      <p:pic>
        <p:nvPicPr>
          <p:cNvPr id="7181" name="Picture 13" descr="417px-Roger_B__Taney_-_Brady-Handy-full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77000" y="3430588"/>
            <a:ext cx="2386013" cy="3427412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34447" y="14327"/>
            <a:ext cx="4107343" cy="369332"/>
          </a:xfrm>
          <a:prstGeom prst="rect">
            <a:avLst/>
          </a:prstGeom>
          <a:solidFill>
            <a:schemeClr val="accent2"/>
          </a:solidFill>
        </p:spPr>
        <p:txBody>
          <a:bodyPr wrap="none">
            <a:spAutoFit/>
          </a:bodyPr>
          <a:lstStyle/>
          <a:p>
            <a:r>
              <a:rPr lang="en-US" dirty="0">
                <a:hlinkClick r:id="rId5"/>
              </a:rPr>
              <a:t>http://video.pbs.org/video/2298073069</a:t>
            </a:r>
            <a:r>
              <a:rPr lang="en-US" dirty="0" smtClean="0">
                <a:hlinkClick r:id="rId5"/>
              </a:rPr>
              <a:t>/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291013" y="11979"/>
            <a:ext cx="4572000" cy="646331"/>
          </a:xfrm>
          <a:prstGeom prst="rect">
            <a:avLst/>
          </a:prstGeom>
          <a:solidFill>
            <a:schemeClr val="accent2"/>
          </a:solidFill>
        </p:spPr>
        <p:txBody>
          <a:bodyPr>
            <a:spAutoFit/>
          </a:bodyPr>
          <a:lstStyle/>
          <a:p>
            <a:r>
              <a:rPr lang="en-US" dirty="0">
                <a:hlinkClick r:id="rId6"/>
              </a:rPr>
              <a:t>https://</a:t>
            </a:r>
            <a:r>
              <a:rPr lang="en-US" dirty="0" smtClean="0">
                <a:hlinkClick r:id="rId6"/>
              </a:rPr>
              <a:t>www.youtube.com/watch?v=1qlXBNwmoTw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utoUpdateAnimBg="0"/>
      <p:bldP spid="7173" grpId="0" autoUpdateAnimBg="0"/>
      <p:bldP spid="7179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8429625" y="6446838"/>
            <a:ext cx="419100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700" b="1" dirty="0">
                <a:solidFill>
                  <a:srgbClr val="003399"/>
                </a:solidFill>
              </a:rPr>
              <a:t>NEXT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708150" y="796925"/>
            <a:ext cx="658813" cy="511175"/>
            <a:chOff x="1076" y="502"/>
            <a:chExt cx="415" cy="322"/>
          </a:xfrm>
        </p:grpSpPr>
        <p:sp>
          <p:nvSpPr>
            <p:cNvPr id="8196" name="Oval 4"/>
            <p:cNvSpPr>
              <a:spLocks noChangeArrowheads="1"/>
            </p:cNvSpPr>
            <p:nvPr/>
          </p:nvSpPr>
          <p:spPr bwMode="auto">
            <a:xfrm>
              <a:off x="1184" y="632"/>
              <a:ext cx="192" cy="192"/>
            </a:xfrm>
            <a:prstGeom prst="ellipse">
              <a:avLst/>
            </a:prstGeom>
            <a:solidFill>
              <a:srgbClr val="A5002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 eaLnBrk="0" hangingPunct="0"/>
              <a:r>
                <a:rPr lang="en-US" b="1" dirty="0">
                  <a:solidFill>
                    <a:schemeClr val="bg1"/>
                  </a:solidFill>
                </a:rPr>
                <a:t>4</a:t>
              </a:r>
            </a:p>
          </p:txBody>
        </p:sp>
        <p:sp>
          <p:nvSpPr>
            <p:cNvPr id="8197" name="Text Box 5"/>
            <p:cNvSpPr txBox="1">
              <a:spLocks noChangeArrowheads="1"/>
            </p:cNvSpPr>
            <p:nvPr/>
          </p:nvSpPr>
          <p:spPr bwMode="auto">
            <a:xfrm>
              <a:off x="1076" y="502"/>
              <a:ext cx="415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800" b="1" dirty="0">
                  <a:solidFill>
                    <a:srgbClr val="A50021"/>
                  </a:solidFill>
                </a:rPr>
                <a:t>SECTION</a:t>
              </a:r>
            </a:p>
          </p:txBody>
        </p:sp>
      </p:grp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1828800" y="2055813"/>
            <a:ext cx="6934200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228600" y="2174875"/>
            <a:ext cx="5745163" cy="149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28600" indent="-228600" eaLnBrk="0" hangingPunct="0"/>
            <a:r>
              <a:rPr lang="en-US" sz="2000" b="1" dirty="0"/>
              <a:t>A. Lincoln Challenges Douglas</a:t>
            </a:r>
            <a:endParaRPr lang="en-US" sz="2000" dirty="0"/>
          </a:p>
          <a:p>
            <a:pPr marL="228600" indent="-228600" eaLnBrk="0" hangingPunct="0">
              <a:buFontTx/>
              <a:buChar char="•"/>
            </a:pPr>
            <a:r>
              <a:rPr lang="en-US" dirty="0"/>
              <a:t>1858, Republican </a:t>
            </a:r>
            <a:r>
              <a:rPr lang="en-US" b="1" dirty="0">
                <a:solidFill>
                  <a:srgbClr val="FFFF99"/>
                </a:solidFill>
              </a:rPr>
              <a:t>Abraham Lincoln</a:t>
            </a:r>
            <a:r>
              <a:rPr lang="en-US" dirty="0"/>
              <a:t> runs for Douglas’s Senate seat in the state of Illinois</a:t>
            </a:r>
          </a:p>
          <a:p>
            <a:pPr marL="228600" indent="-228600" eaLnBrk="0" hangingPunct="0">
              <a:buFontTx/>
              <a:buChar char="•"/>
            </a:pPr>
            <a:r>
              <a:rPr lang="en-US" dirty="0"/>
              <a:t>Because Lincoln unknown, challenges Douglas </a:t>
            </a:r>
            <a:br>
              <a:rPr lang="en-US" dirty="0"/>
            </a:br>
            <a:r>
              <a:rPr lang="en-US" dirty="0"/>
              <a:t>to 7 debates</a:t>
            </a: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228600" y="1593850"/>
            <a:ext cx="363259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 b="1" dirty="0" smtClean="0">
                <a:solidFill>
                  <a:srgbClr val="336600"/>
                </a:solidFill>
              </a:rPr>
              <a:t>II. </a:t>
            </a:r>
            <a:r>
              <a:rPr lang="en-US" sz="2400" b="1" dirty="0">
                <a:solidFill>
                  <a:srgbClr val="336600"/>
                </a:solidFill>
              </a:rPr>
              <a:t>Lincoln-Douglas Debates</a:t>
            </a: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4273550" y="5608638"/>
            <a:ext cx="1841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endParaRPr lang="en-US" sz="2800" dirty="0">
              <a:latin typeface="Times" pitchFamily="18" charset="0"/>
            </a:endParaRP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228600" y="3657600"/>
            <a:ext cx="5745163" cy="2319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28600" indent="-228600" eaLnBrk="0" hangingPunct="0"/>
            <a:r>
              <a:rPr lang="en-US" sz="2000" b="1" dirty="0"/>
              <a:t>B. Positions and Arguments</a:t>
            </a:r>
            <a:endParaRPr lang="en-US" sz="2000" dirty="0"/>
          </a:p>
          <a:p>
            <a:pPr marL="228600" indent="-228600" eaLnBrk="0" hangingPunct="0">
              <a:buFontTx/>
              <a:buChar char="•"/>
            </a:pPr>
            <a:r>
              <a:rPr lang="en-US" dirty="0"/>
              <a:t>Douglas: slavery backward, not immoral; </a:t>
            </a:r>
            <a:br>
              <a:rPr lang="en-US" dirty="0"/>
            </a:br>
            <a:r>
              <a:rPr lang="en-US" dirty="0"/>
              <a:t>Lincoln: slavery immoral</a:t>
            </a:r>
          </a:p>
          <a:p>
            <a:pPr marL="228600" indent="-228600" eaLnBrk="0" hangingPunct="0">
              <a:buFontTx/>
              <a:buChar char="•"/>
            </a:pPr>
            <a:r>
              <a:rPr lang="en-US" dirty="0"/>
              <a:t>Douglas thinks popular sovereignty will undo slavery</a:t>
            </a:r>
          </a:p>
          <a:p>
            <a:pPr marL="228600" indent="-228600" eaLnBrk="0" hangingPunct="0">
              <a:buFontTx/>
              <a:buChar char="•"/>
            </a:pPr>
            <a:r>
              <a:rPr lang="en-US" dirty="0"/>
              <a:t>Lincoln -legislation needed to stop spread </a:t>
            </a:r>
            <a:br>
              <a:rPr lang="en-US" dirty="0"/>
            </a:br>
            <a:r>
              <a:rPr lang="en-US" dirty="0"/>
              <a:t>of slavery</a:t>
            </a:r>
          </a:p>
          <a:p>
            <a:pPr marL="228600" indent="-228600" eaLnBrk="0" hangingPunct="0">
              <a:buFontTx/>
              <a:buChar char="•"/>
            </a:pPr>
            <a:r>
              <a:rPr lang="en-US" dirty="0"/>
              <a:t>Both men distort other’s views, make them seem extreme</a:t>
            </a:r>
          </a:p>
        </p:txBody>
      </p:sp>
      <p:pic>
        <p:nvPicPr>
          <p:cNvPr id="8203" name="Picture 11" descr="lincoln-douglas-304x45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800" y="1676400"/>
            <a:ext cx="2895600" cy="428625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2366963" y="7719"/>
            <a:ext cx="4572000" cy="646331"/>
          </a:xfrm>
          <a:prstGeom prst="rect">
            <a:avLst/>
          </a:prstGeom>
          <a:solidFill>
            <a:schemeClr val="accent2"/>
          </a:solidFill>
        </p:spPr>
        <p:txBody>
          <a:bodyPr>
            <a:spAutoFit/>
          </a:bodyPr>
          <a:lstStyle/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www.youtube.com/watch?v=2cYWUlEV3Mg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utoUpdateAnimBg="0"/>
      <p:bldP spid="8199" grpId="0" autoUpdateAnimBg="0"/>
      <p:bldP spid="8202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8429625" y="6446838"/>
            <a:ext cx="419100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700" b="1" dirty="0">
                <a:solidFill>
                  <a:srgbClr val="003399"/>
                </a:solidFill>
              </a:rPr>
              <a:t>NEXT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708150" y="796925"/>
            <a:ext cx="658813" cy="511175"/>
            <a:chOff x="1076" y="502"/>
            <a:chExt cx="415" cy="322"/>
          </a:xfrm>
        </p:grpSpPr>
        <p:sp>
          <p:nvSpPr>
            <p:cNvPr id="9220" name="Oval 4"/>
            <p:cNvSpPr>
              <a:spLocks noChangeArrowheads="1"/>
            </p:cNvSpPr>
            <p:nvPr/>
          </p:nvSpPr>
          <p:spPr bwMode="auto">
            <a:xfrm>
              <a:off x="1184" y="632"/>
              <a:ext cx="192" cy="192"/>
            </a:xfrm>
            <a:prstGeom prst="ellipse">
              <a:avLst/>
            </a:prstGeom>
            <a:solidFill>
              <a:srgbClr val="A5002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 eaLnBrk="0" hangingPunct="0"/>
              <a:r>
                <a:rPr lang="en-US" b="1" dirty="0">
                  <a:solidFill>
                    <a:schemeClr val="bg1"/>
                  </a:solidFill>
                </a:rPr>
                <a:t>4</a:t>
              </a:r>
            </a:p>
          </p:txBody>
        </p:sp>
        <p:sp>
          <p:nvSpPr>
            <p:cNvPr id="9221" name="Text Box 5"/>
            <p:cNvSpPr txBox="1">
              <a:spLocks noChangeArrowheads="1"/>
            </p:cNvSpPr>
            <p:nvPr/>
          </p:nvSpPr>
          <p:spPr bwMode="auto">
            <a:xfrm>
              <a:off x="1076" y="502"/>
              <a:ext cx="415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800" b="1" dirty="0">
                  <a:solidFill>
                    <a:srgbClr val="A50021"/>
                  </a:solidFill>
                </a:rPr>
                <a:t>SECTION</a:t>
              </a:r>
            </a:p>
          </p:txBody>
        </p:sp>
      </p:grpSp>
      <p:sp>
        <p:nvSpPr>
          <p:cNvPr id="9222" name="Line 6"/>
          <p:cNvSpPr>
            <a:spLocks noChangeShapeType="1"/>
          </p:cNvSpPr>
          <p:nvPr/>
        </p:nvSpPr>
        <p:spPr bwMode="auto">
          <a:xfrm>
            <a:off x="1828800" y="2055813"/>
            <a:ext cx="6934200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228600" y="2174875"/>
            <a:ext cx="5745163" cy="204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28600" indent="-228600" eaLnBrk="0" hangingPunct="0"/>
            <a:r>
              <a:rPr lang="en-US" sz="2000" b="1" dirty="0"/>
              <a:t>A. Harpers Ferry</a:t>
            </a:r>
            <a:endParaRPr lang="en-US" sz="2000" dirty="0"/>
          </a:p>
          <a:p>
            <a:pPr marL="228600" indent="-228600" eaLnBrk="0" hangingPunct="0">
              <a:buFontTx/>
              <a:buChar char="•"/>
            </a:pPr>
            <a:r>
              <a:rPr lang="en-US" dirty="0"/>
              <a:t>John Brown plans to start a slave uprising, needs weapons </a:t>
            </a:r>
          </a:p>
          <a:p>
            <a:pPr marL="228600" indent="-228600" eaLnBrk="0" hangingPunct="0">
              <a:buFontTx/>
              <a:buChar char="•"/>
            </a:pPr>
            <a:r>
              <a:rPr lang="en-US" dirty="0"/>
              <a:t>1859, leads band to federal arsenal in </a:t>
            </a:r>
          </a:p>
          <a:p>
            <a:pPr marL="228600" indent="-228600" eaLnBrk="0" hangingPunct="0"/>
            <a:r>
              <a:rPr lang="en-US" b="1" dirty="0">
                <a:solidFill>
                  <a:srgbClr val="008000"/>
                </a:solidFill>
              </a:rPr>
              <a:t>    </a:t>
            </a:r>
            <a:r>
              <a:rPr lang="en-US" b="1" dirty="0">
                <a:solidFill>
                  <a:srgbClr val="FFFF99"/>
                </a:solidFill>
              </a:rPr>
              <a:t>Harpers Ferry</a:t>
            </a:r>
            <a:r>
              <a:rPr lang="en-US" dirty="0"/>
              <a:t> to get arms</a:t>
            </a:r>
          </a:p>
          <a:p>
            <a:pPr marL="228600" indent="-228600" eaLnBrk="0" hangingPunct="0">
              <a:buFontTx/>
              <a:buChar char="•"/>
            </a:pPr>
            <a:r>
              <a:rPr lang="en-US" dirty="0"/>
              <a:t>U.S. Marines put down rebellion, capture </a:t>
            </a:r>
          </a:p>
          <a:p>
            <a:pPr marL="228600" indent="-228600" eaLnBrk="0" hangingPunct="0"/>
            <a:r>
              <a:rPr lang="en-US" dirty="0"/>
              <a:t>    Brown</a:t>
            </a: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228600" y="1593850"/>
            <a:ext cx="254409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 b="1" dirty="0" smtClean="0">
                <a:solidFill>
                  <a:srgbClr val="336600"/>
                </a:solidFill>
              </a:rPr>
              <a:t>III. </a:t>
            </a:r>
            <a:r>
              <a:rPr lang="en-US" sz="2400" b="1" dirty="0">
                <a:solidFill>
                  <a:srgbClr val="336600"/>
                </a:solidFill>
              </a:rPr>
              <a:t>Passions Ignite</a:t>
            </a:r>
          </a:p>
        </p:txBody>
      </p:sp>
      <p:sp>
        <p:nvSpPr>
          <p:cNvPr id="9225" name="Rectangle 9"/>
          <p:cNvSpPr>
            <a:spLocks noChangeArrowheads="1"/>
          </p:cNvSpPr>
          <p:nvPr/>
        </p:nvSpPr>
        <p:spPr bwMode="auto">
          <a:xfrm>
            <a:off x="228600" y="4114800"/>
            <a:ext cx="5745163" cy="1220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28600" indent="-228600" eaLnBrk="0" hangingPunct="0"/>
            <a:r>
              <a:rPr lang="en-US" sz="2000" b="1" dirty="0"/>
              <a:t>B. John Brown’s Hanging</a:t>
            </a:r>
            <a:endParaRPr lang="en-US" sz="2000" dirty="0"/>
          </a:p>
          <a:p>
            <a:pPr marL="228600" indent="-228600" eaLnBrk="0" hangingPunct="0">
              <a:buFontTx/>
              <a:buChar char="•"/>
            </a:pPr>
            <a:r>
              <a:rPr lang="en-US" dirty="0"/>
              <a:t>Brown is hanged for high treason, Dec. 1859</a:t>
            </a:r>
          </a:p>
          <a:p>
            <a:pPr marL="228600" indent="-228600" eaLnBrk="0" hangingPunct="0">
              <a:buFontTx/>
              <a:buChar char="•"/>
            </a:pPr>
            <a:r>
              <a:rPr lang="en-US" dirty="0"/>
              <a:t>Many Northerners admire Brown; Southerners fear future uprisings</a:t>
            </a:r>
          </a:p>
        </p:txBody>
      </p:sp>
      <p:pic>
        <p:nvPicPr>
          <p:cNvPr id="9226" name="Picture 10" descr="harpersFerr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3600" y="762000"/>
            <a:ext cx="2857500" cy="2124075"/>
          </a:xfrm>
          <a:prstGeom prst="rect">
            <a:avLst/>
          </a:prstGeom>
          <a:noFill/>
        </p:spPr>
      </p:pic>
      <p:sp>
        <p:nvSpPr>
          <p:cNvPr id="9227" name="Rectangle 11"/>
          <p:cNvSpPr>
            <a:spLocks noChangeArrowheads="1"/>
          </p:cNvSpPr>
          <p:nvPr/>
        </p:nvSpPr>
        <p:spPr bwMode="auto">
          <a:xfrm>
            <a:off x="4978400" y="2971800"/>
            <a:ext cx="416560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1400" b="1" dirty="0">
                <a:latin typeface="Times" pitchFamily="18" charset="0"/>
              </a:rPr>
              <a:t>The U.S. Armory at Harpers Ferry ca. 1862. </a:t>
            </a:r>
          </a:p>
          <a:p>
            <a:pPr eaLnBrk="0" hangingPunct="0"/>
            <a:r>
              <a:rPr lang="en-US" sz="1400" b="1" dirty="0">
                <a:latin typeface="Times" pitchFamily="18" charset="0"/>
              </a:rPr>
              <a:t>The Warehouse and the Smith and Forging Shop</a:t>
            </a:r>
          </a:p>
          <a:p>
            <a:pPr eaLnBrk="0" hangingPunct="0"/>
            <a:r>
              <a:rPr lang="en-US" sz="1400" b="1" dirty="0">
                <a:latin typeface="Times" pitchFamily="18" charset="0"/>
              </a:rPr>
              <a:t> are the first and second buildings on the right. </a:t>
            </a:r>
          </a:p>
          <a:p>
            <a:pPr eaLnBrk="0" hangingPunct="0"/>
            <a:r>
              <a:rPr lang="en-US" sz="1400" b="1" dirty="0">
                <a:latin typeface="Times" pitchFamily="18" charset="0"/>
              </a:rPr>
              <a:t>“John Brown's Fort” is the first building on the left. </a:t>
            </a:r>
          </a:p>
        </p:txBody>
      </p:sp>
      <p:pic>
        <p:nvPicPr>
          <p:cNvPr id="9228" name="Picture 12" descr="John_Brown_hanging_detai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7000" y="3886200"/>
            <a:ext cx="2495550" cy="27813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0" y="0"/>
            <a:ext cx="4470839" cy="369332"/>
          </a:xfrm>
          <a:prstGeom prst="rect">
            <a:avLst/>
          </a:prstGeom>
          <a:solidFill>
            <a:schemeClr val="accent2"/>
          </a:solidFill>
        </p:spPr>
        <p:txBody>
          <a:bodyPr wrap="none">
            <a:spAutoFit/>
          </a:bodyPr>
          <a:lstStyle/>
          <a:p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www.history.com/topics/harpers-ferry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9833" y="6222890"/>
            <a:ext cx="4572000" cy="646331"/>
          </a:xfrm>
          <a:prstGeom prst="rect">
            <a:avLst/>
          </a:prstGeom>
          <a:solidFill>
            <a:schemeClr val="accent2"/>
          </a:solidFill>
        </p:spPr>
        <p:txBody>
          <a:bodyPr>
            <a:spAutoFit/>
          </a:bodyPr>
          <a:lstStyle/>
          <a:p>
            <a:r>
              <a:rPr lang="en-US" dirty="0">
                <a:hlinkClick r:id="rId5"/>
              </a:rPr>
              <a:t>https://</a:t>
            </a:r>
            <a:r>
              <a:rPr lang="en-US" dirty="0" smtClean="0">
                <a:hlinkClick r:id="rId5"/>
              </a:rPr>
              <a:t>www.youtube.com/watch?v=NwvdeyUXeUA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utoUpdateAnimBg="0"/>
      <p:bldP spid="9223" grpId="0" autoUpdateAnimBg="0"/>
      <p:bldP spid="9225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8429625" y="6446838"/>
            <a:ext cx="419100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700" b="1" dirty="0">
                <a:solidFill>
                  <a:srgbClr val="003399"/>
                </a:solidFill>
              </a:rPr>
              <a:t>NEXT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708150" y="796925"/>
            <a:ext cx="658813" cy="511175"/>
            <a:chOff x="1076" y="502"/>
            <a:chExt cx="415" cy="322"/>
          </a:xfrm>
        </p:grpSpPr>
        <p:sp>
          <p:nvSpPr>
            <p:cNvPr id="10244" name="Oval 4"/>
            <p:cNvSpPr>
              <a:spLocks noChangeArrowheads="1"/>
            </p:cNvSpPr>
            <p:nvPr/>
          </p:nvSpPr>
          <p:spPr bwMode="auto">
            <a:xfrm>
              <a:off x="1184" y="632"/>
              <a:ext cx="192" cy="192"/>
            </a:xfrm>
            <a:prstGeom prst="ellipse">
              <a:avLst/>
            </a:prstGeom>
            <a:solidFill>
              <a:srgbClr val="A5002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 eaLnBrk="0" hangingPunct="0"/>
              <a:r>
                <a:rPr lang="en-US" b="1" dirty="0">
                  <a:solidFill>
                    <a:schemeClr val="bg1"/>
                  </a:solidFill>
                </a:rPr>
                <a:t>4</a:t>
              </a:r>
            </a:p>
          </p:txBody>
        </p:sp>
        <p:sp>
          <p:nvSpPr>
            <p:cNvPr id="10245" name="Text Box 5"/>
            <p:cNvSpPr txBox="1">
              <a:spLocks noChangeArrowheads="1"/>
            </p:cNvSpPr>
            <p:nvPr/>
          </p:nvSpPr>
          <p:spPr bwMode="auto">
            <a:xfrm>
              <a:off x="1076" y="502"/>
              <a:ext cx="415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800" b="1" dirty="0">
                  <a:solidFill>
                    <a:srgbClr val="A50021"/>
                  </a:solidFill>
                </a:rPr>
                <a:t>SECTION</a:t>
              </a:r>
            </a:p>
          </p:txBody>
        </p:sp>
      </p:grpSp>
      <p:sp>
        <p:nvSpPr>
          <p:cNvPr id="10246" name="Line 6"/>
          <p:cNvSpPr>
            <a:spLocks noChangeShapeType="1"/>
          </p:cNvSpPr>
          <p:nvPr/>
        </p:nvSpPr>
        <p:spPr bwMode="auto">
          <a:xfrm>
            <a:off x="1828800" y="2055813"/>
            <a:ext cx="6934200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228600" y="2174875"/>
            <a:ext cx="56927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28600" indent="-228600" eaLnBrk="0" hangingPunct="0"/>
            <a:r>
              <a:rPr lang="en-US" sz="2000" b="1" dirty="0"/>
              <a:t>A. The Republican Convention</a:t>
            </a:r>
            <a:endParaRPr lang="en-US" sz="2000" dirty="0"/>
          </a:p>
          <a:p>
            <a:pPr marL="228600" indent="-228600" eaLnBrk="0" hangingPunct="0">
              <a:buFontTx/>
              <a:buChar char="•"/>
            </a:pPr>
            <a:r>
              <a:rPr lang="en-US" dirty="0"/>
              <a:t>Overflowing crowds attend presidential </a:t>
            </a:r>
          </a:p>
          <a:p>
            <a:pPr marL="228600" indent="-228600" eaLnBrk="0" hangingPunct="0"/>
            <a:r>
              <a:rPr lang="en-US" dirty="0"/>
              <a:t>    convention in Chicago</a:t>
            </a: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228600" y="1593850"/>
            <a:ext cx="403264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 b="1" dirty="0" smtClean="0">
                <a:solidFill>
                  <a:srgbClr val="336600"/>
                </a:solidFill>
              </a:rPr>
              <a:t>IV. </a:t>
            </a:r>
            <a:r>
              <a:rPr lang="en-US" sz="2400" b="1" dirty="0">
                <a:solidFill>
                  <a:srgbClr val="336600"/>
                </a:solidFill>
              </a:rPr>
              <a:t>Lincoln Is Elected President</a:t>
            </a:r>
          </a:p>
        </p:txBody>
      </p:sp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228600" y="3124200"/>
            <a:ext cx="5540375" cy="204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28600" indent="-228600" eaLnBrk="0" hangingPunct="0"/>
            <a:r>
              <a:rPr lang="en-US" sz="2000" b="1" dirty="0"/>
              <a:t>B. Seward and Lincoln</a:t>
            </a:r>
            <a:endParaRPr lang="en-US" sz="2000" dirty="0"/>
          </a:p>
          <a:p>
            <a:pPr marL="228600" indent="-228600" eaLnBrk="0" hangingPunct="0">
              <a:buFontTx/>
              <a:buChar char="•"/>
            </a:pPr>
            <a:r>
              <a:rPr lang="en-US" dirty="0"/>
              <a:t>Sen. William H. Seward expected to </a:t>
            </a:r>
          </a:p>
          <a:p>
            <a:pPr marL="228600" indent="-228600" eaLnBrk="0" hangingPunct="0"/>
            <a:r>
              <a:rPr lang="en-US" dirty="0"/>
              <a:t>    win nomination</a:t>
            </a:r>
          </a:p>
          <a:p>
            <a:pPr marL="228600" indent="-228600" eaLnBrk="0" hangingPunct="0">
              <a:buFontTx/>
              <a:buChar char="•"/>
            </a:pPr>
            <a:r>
              <a:rPr lang="en-US" dirty="0"/>
              <a:t>Lincoln wins nomination; seen as </a:t>
            </a:r>
          </a:p>
          <a:p>
            <a:pPr marL="228600" indent="-228600" eaLnBrk="0" hangingPunct="0"/>
            <a:r>
              <a:rPr lang="en-US" dirty="0"/>
              <a:t>    more moderate than Seward</a:t>
            </a:r>
          </a:p>
          <a:p>
            <a:pPr marL="228600" indent="-228600" eaLnBrk="0" hangingPunct="0"/>
            <a:r>
              <a:rPr lang="en-US" dirty="0"/>
              <a:t>	- tells South will not meddle with </a:t>
            </a:r>
          </a:p>
          <a:p>
            <a:pPr marL="228600" indent="-228600" eaLnBrk="0" hangingPunct="0"/>
            <a:r>
              <a:rPr lang="en-US" dirty="0"/>
              <a:t>      slaves; South feels threatened</a:t>
            </a:r>
          </a:p>
        </p:txBody>
      </p:sp>
      <p:sp>
        <p:nvSpPr>
          <p:cNvPr id="10250" name="Rectangle 10">
            <a:hlinkClick r:id="rId2" action="ppaction://hlinkfile"/>
          </p:cNvPr>
          <p:cNvSpPr>
            <a:spLocks noChangeArrowheads="1"/>
          </p:cNvSpPr>
          <p:nvPr/>
        </p:nvSpPr>
        <p:spPr bwMode="auto">
          <a:xfrm>
            <a:off x="7581900" y="2271713"/>
            <a:ext cx="1225550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51" name="Rectangle 11"/>
          <p:cNvSpPr>
            <a:spLocks noChangeArrowheads="1"/>
          </p:cNvSpPr>
          <p:nvPr/>
        </p:nvSpPr>
        <p:spPr bwMode="auto">
          <a:xfrm>
            <a:off x="250825" y="5180013"/>
            <a:ext cx="5540375" cy="149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28600" indent="-228600" eaLnBrk="0" hangingPunct="0"/>
            <a:r>
              <a:rPr lang="en-US" sz="2000" b="1" dirty="0"/>
              <a:t>C. The Election of 1860</a:t>
            </a:r>
            <a:endParaRPr lang="en-US" sz="2000" dirty="0"/>
          </a:p>
          <a:p>
            <a:pPr marL="228600" indent="-228600" eaLnBrk="0" hangingPunct="0">
              <a:buFontTx/>
              <a:buChar char="•"/>
            </a:pPr>
            <a:r>
              <a:rPr lang="en-US" dirty="0"/>
              <a:t>Democrats split over slavery</a:t>
            </a:r>
          </a:p>
          <a:p>
            <a:pPr marL="228600" indent="-228600" eaLnBrk="0" hangingPunct="0">
              <a:buFontTx/>
              <a:buChar char="•"/>
            </a:pPr>
            <a:r>
              <a:rPr lang="en-US" dirty="0"/>
              <a:t>Lincoln wins with less than half of popular</a:t>
            </a:r>
          </a:p>
          <a:p>
            <a:pPr marL="228600" indent="-228600" eaLnBrk="0" hangingPunct="0"/>
            <a:r>
              <a:rPr lang="en-US" dirty="0"/>
              <a:t>    vote </a:t>
            </a:r>
          </a:p>
          <a:p>
            <a:pPr marL="228600" indent="-228600" eaLnBrk="0" hangingPunct="0"/>
            <a:r>
              <a:rPr lang="en-US" dirty="0"/>
              <a:t>	- gets no Southern electoral votes</a:t>
            </a:r>
          </a:p>
        </p:txBody>
      </p:sp>
      <p:pic>
        <p:nvPicPr>
          <p:cNvPr id="10252" name="Picture 12" descr="Election%20of%201860%20Map%2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46600" y="2209800"/>
            <a:ext cx="4597400" cy="34671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utoUpdateAnimBg="0"/>
      <p:bldP spid="10247" grpId="0" autoUpdateAnimBg="0"/>
      <p:bldP spid="10249" grpId="0" autoUpdateAnimBg="0"/>
      <p:bldP spid="10251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8429625" y="6446838"/>
            <a:ext cx="419100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700" b="1" dirty="0">
                <a:solidFill>
                  <a:srgbClr val="003399"/>
                </a:solidFill>
              </a:rPr>
              <a:t>NEXT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708150" y="796925"/>
            <a:ext cx="658813" cy="511175"/>
            <a:chOff x="1076" y="502"/>
            <a:chExt cx="415" cy="322"/>
          </a:xfrm>
        </p:grpSpPr>
        <p:sp>
          <p:nvSpPr>
            <p:cNvPr id="11268" name="Oval 4"/>
            <p:cNvSpPr>
              <a:spLocks noChangeArrowheads="1"/>
            </p:cNvSpPr>
            <p:nvPr/>
          </p:nvSpPr>
          <p:spPr bwMode="auto">
            <a:xfrm>
              <a:off x="1184" y="632"/>
              <a:ext cx="192" cy="192"/>
            </a:xfrm>
            <a:prstGeom prst="ellipse">
              <a:avLst/>
            </a:prstGeom>
            <a:solidFill>
              <a:srgbClr val="A5002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 eaLnBrk="0" hangingPunct="0"/>
              <a:r>
                <a:rPr lang="en-US" b="1" dirty="0">
                  <a:solidFill>
                    <a:schemeClr val="bg1"/>
                  </a:solidFill>
                </a:rPr>
                <a:t>4</a:t>
              </a:r>
            </a:p>
          </p:txBody>
        </p:sp>
        <p:sp>
          <p:nvSpPr>
            <p:cNvPr id="11269" name="Text Box 5"/>
            <p:cNvSpPr txBox="1">
              <a:spLocks noChangeArrowheads="1"/>
            </p:cNvSpPr>
            <p:nvPr/>
          </p:nvSpPr>
          <p:spPr bwMode="auto">
            <a:xfrm>
              <a:off x="1076" y="502"/>
              <a:ext cx="415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800" b="1" dirty="0">
                  <a:solidFill>
                    <a:srgbClr val="A50021"/>
                  </a:solidFill>
                </a:rPr>
                <a:t>SECTION</a:t>
              </a:r>
            </a:p>
          </p:txBody>
        </p:sp>
      </p:grp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228600" y="1598613"/>
            <a:ext cx="308449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 b="1" dirty="0" smtClean="0">
                <a:solidFill>
                  <a:srgbClr val="336600"/>
                </a:solidFill>
              </a:rPr>
              <a:t>V. </a:t>
            </a:r>
            <a:r>
              <a:rPr lang="en-US" sz="2400" b="1" dirty="0">
                <a:solidFill>
                  <a:srgbClr val="336600"/>
                </a:solidFill>
              </a:rPr>
              <a:t>Southern Secession</a:t>
            </a: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228600" y="2174875"/>
            <a:ext cx="5694363" cy="341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28600" indent="-228600" eaLnBrk="0" hangingPunct="0"/>
            <a:r>
              <a:rPr lang="en-US" sz="2000" b="1" dirty="0"/>
              <a:t>A. The Shaping of the Confederacy</a:t>
            </a:r>
            <a:endParaRPr lang="en-US" sz="2000" dirty="0"/>
          </a:p>
          <a:p>
            <a:pPr marL="228600" indent="-228600" eaLnBrk="0" hangingPunct="0">
              <a:buFontTx/>
              <a:buChar char="•"/>
            </a:pPr>
            <a:r>
              <a:rPr lang="en-US" dirty="0"/>
              <a:t>SC and 6 other states secede:</a:t>
            </a:r>
          </a:p>
          <a:p>
            <a:pPr marL="228600" indent="-228600" eaLnBrk="0" hangingPunct="0"/>
            <a:r>
              <a:rPr lang="en-US" dirty="0"/>
              <a:t>	- want complete independence from </a:t>
            </a:r>
          </a:p>
          <a:p>
            <a:pPr marL="228600" indent="-228600" eaLnBrk="0" hangingPunct="0"/>
            <a:r>
              <a:rPr lang="en-US" dirty="0"/>
              <a:t>      federal control</a:t>
            </a:r>
          </a:p>
          <a:p>
            <a:pPr marL="228600" indent="-228600" eaLnBrk="0" hangingPunct="0"/>
            <a:r>
              <a:rPr lang="en-US" dirty="0"/>
              <a:t>	- fear end to their way of life</a:t>
            </a:r>
          </a:p>
          <a:p>
            <a:pPr marL="228600" indent="-228600" eaLnBrk="0" hangingPunct="0"/>
            <a:r>
              <a:rPr lang="en-US" dirty="0"/>
              <a:t>	- want to preserve slave labor system</a:t>
            </a:r>
          </a:p>
          <a:p>
            <a:pPr marL="228600" indent="-228600" eaLnBrk="0" hangingPunct="0">
              <a:buFontTx/>
              <a:buChar char="•"/>
            </a:pPr>
            <a:r>
              <a:rPr lang="en-US" dirty="0"/>
              <a:t>Feb. 1861 </a:t>
            </a:r>
            <a:r>
              <a:rPr lang="en-US" b="1" dirty="0">
                <a:solidFill>
                  <a:srgbClr val="FFFF99"/>
                </a:solidFill>
              </a:rPr>
              <a:t>Confederacy</a:t>
            </a:r>
            <a:r>
              <a:rPr lang="en-US" dirty="0"/>
              <a:t> or Confederate </a:t>
            </a:r>
          </a:p>
          <a:p>
            <a:pPr marL="228600" indent="-228600" eaLnBrk="0" hangingPunct="0"/>
            <a:r>
              <a:rPr lang="en-US" dirty="0"/>
              <a:t>   States of America forms</a:t>
            </a:r>
          </a:p>
          <a:p>
            <a:pPr marL="228600" indent="-228600" eaLnBrk="0" hangingPunct="0">
              <a:buFontTx/>
              <a:buChar char="•"/>
            </a:pPr>
            <a:r>
              <a:rPr lang="en-US" dirty="0"/>
              <a:t>CSA permits slavery, each state is </a:t>
            </a:r>
          </a:p>
          <a:p>
            <a:pPr marL="228600" indent="-228600" eaLnBrk="0" hangingPunct="0"/>
            <a:r>
              <a:rPr lang="en-US" dirty="0"/>
              <a:t>    sovereign</a:t>
            </a:r>
          </a:p>
          <a:p>
            <a:pPr marL="228600" indent="-228600" eaLnBrk="0" hangingPunct="0">
              <a:buFontTx/>
              <a:buChar char="•"/>
            </a:pPr>
            <a:r>
              <a:rPr lang="en-US" dirty="0"/>
              <a:t>Former senator </a:t>
            </a:r>
            <a:r>
              <a:rPr lang="en-US" b="1" dirty="0">
                <a:solidFill>
                  <a:srgbClr val="FFFF99"/>
                </a:solidFill>
              </a:rPr>
              <a:t>Jefferson Davis</a:t>
            </a:r>
            <a:r>
              <a:rPr lang="en-US" dirty="0"/>
              <a:t> </a:t>
            </a:r>
          </a:p>
          <a:p>
            <a:pPr marL="228600" indent="-228600" eaLnBrk="0" hangingPunct="0"/>
            <a:r>
              <a:rPr lang="en-US" dirty="0"/>
              <a:t>    unanimously elected president</a:t>
            </a:r>
          </a:p>
        </p:txBody>
      </p:sp>
      <p:sp>
        <p:nvSpPr>
          <p:cNvPr id="11272" name="Line 8"/>
          <p:cNvSpPr>
            <a:spLocks noChangeShapeType="1"/>
          </p:cNvSpPr>
          <p:nvPr/>
        </p:nvSpPr>
        <p:spPr bwMode="auto">
          <a:xfrm>
            <a:off x="1828800" y="2055813"/>
            <a:ext cx="6934200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11273" name="Picture 9" descr="USAH014-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92650" y="2286000"/>
            <a:ext cx="4451350" cy="4370388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22964" y="17745"/>
            <a:ext cx="4572000" cy="646331"/>
          </a:xfrm>
          <a:prstGeom prst="rect">
            <a:avLst/>
          </a:prstGeom>
          <a:solidFill>
            <a:schemeClr val="accent2"/>
          </a:solidFill>
        </p:spPr>
        <p:txBody>
          <a:bodyPr>
            <a:spAutoFit/>
          </a:bodyPr>
          <a:lstStyle/>
          <a:p>
            <a:r>
              <a:rPr lang="en-US" dirty="0" smtClean="0">
                <a:hlinkClick r:id="rId3"/>
              </a:rPr>
              <a:t>https://www.youtube.com/watch?v=roNmeOOJCDY</a:t>
            </a:r>
            <a:r>
              <a:rPr lang="en-US" dirty="0" smtClean="0"/>
              <a:t>      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utoUpdateAnimBg="0"/>
      <p:bldP spid="11271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8429625" y="6446838"/>
            <a:ext cx="419100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700" b="1" dirty="0">
                <a:solidFill>
                  <a:srgbClr val="003399"/>
                </a:solidFill>
              </a:rPr>
              <a:t>NEXT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708150" y="796925"/>
            <a:ext cx="658813" cy="511175"/>
            <a:chOff x="1076" y="502"/>
            <a:chExt cx="415" cy="322"/>
          </a:xfrm>
        </p:grpSpPr>
        <p:sp>
          <p:nvSpPr>
            <p:cNvPr id="12292" name="Oval 4"/>
            <p:cNvSpPr>
              <a:spLocks noChangeArrowheads="1"/>
            </p:cNvSpPr>
            <p:nvPr/>
          </p:nvSpPr>
          <p:spPr bwMode="auto">
            <a:xfrm>
              <a:off x="1184" y="632"/>
              <a:ext cx="192" cy="192"/>
            </a:xfrm>
            <a:prstGeom prst="ellipse">
              <a:avLst/>
            </a:prstGeom>
            <a:solidFill>
              <a:srgbClr val="A5002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 eaLnBrk="0" hangingPunct="0"/>
              <a:r>
                <a:rPr lang="en-US" b="1" dirty="0">
                  <a:solidFill>
                    <a:schemeClr val="bg1"/>
                  </a:solidFill>
                </a:rPr>
                <a:t>4</a:t>
              </a:r>
            </a:p>
          </p:txBody>
        </p:sp>
        <p:sp>
          <p:nvSpPr>
            <p:cNvPr id="12293" name="Text Box 5"/>
            <p:cNvSpPr txBox="1">
              <a:spLocks noChangeArrowheads="1"/>
            </p:cNvSpPr>
            <p:nvPr/>
          </p:nvSpPr>
          <p:spPr bwMode="auto">
            <a:xfrm>
              <a:off x="1076" y="502"/>
              <a:ext cx="415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800" b="1" dirty="0">
                  <a:solidFill>
                    <a:srgbClr val="A50021"/>
                  </a:solidFill>
                </a:rPr>
                <a:t>SECTION</a:t>
              </a:r>
            </a:p>
          </p:txBody>
        </p:sp>
      </p:grp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228600" y="2174875"/>
            <a:ext cx="5313363" cy="149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28600" indent="-228600" eaLnBrk="0" hangingPunct="0"/>
            <a:r>
              <a:rPr lang="en-US" sz="2000" b="1" dirty="0"/>
              <a:t>B. The Calm Before the Storm</a:t>
            </a:r>
            <a:endParaRPr lang="en-US" sz="2000" dirty="0"/>
          </a:p>
          <a:p>
            <a:pPr marL="228600" indent="-228600" eaLnBrk="0" hangingPunct="0">
              <a:buFontTx/>
              <a:buChar char="•"/>
            </a:pPr>
            <a:r>
              <a:rPr lang="en-US" dirty="0"/>
              <a:t>Buchanan calls secession illegal, says also illegal to stop it</a:t>
            </a:r>
          </a:p>
          <a:p>
            <a:pPr marL="228600" indent="-228600" eaLnBrk="0" hangingPunct="0">
              <a:buFontTx/>
              <a:buChar char="•"/>
            </a:pPr>
            <a:r>
              <a:rPr lang="en-US" dirty="0"/>
              <a:t>Mass resignations from government in Washington, D.C.</a:t>
            </a:r>
          </a:p>
        </p:txBody>
      </p:sp>
      <p:sp>
        <p:nvSpPr>
          <p:cNvPr id="12295" name="Line 7"/>
          <p:cNvSpPr>
            <a:spLocks noChangeShapeType="1"/>
          </p:cNvSpPr>
          <p:nvPr/>
        </p:nvSpPr>
        <p:spPr bwMode="auto">
          <a:xfrm>
            <a:off x="1828800" y="2055813"/>
            <a:ext cx="6934200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12296" name="Picture 8" descr="15_buchanan_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3200400"/>
            <a:ext cx="3057525" cy="340995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autoUpdateAnimBg="0"/>
      <p:bldP spid="12294" grpId="0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341</Words>
  <Application>Microsoft Office PowerPoint</Application>
  <PresentationFormat>On-screen Show (4:3)</PresentationFormat>
  <Paragraphs>94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Charlotte Mecklenburg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t.pardee</dc:creator>
  <cp:lastModifiedBy>Barone, Craig A.</cp:lastModifiedBy>
  <cp:revision>4</cp:revision>
  <dcterms:created xsi:type="dcterms:W3CDTF">2014-12-05T16:30:35Z</dcterms:created>
  <dcterms:modified xsi:type="dcterms:W3CDTF">2014-12-08T23:46:05Z</dcterms:modified>
</cp:coreProperties>
</file>