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159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211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001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11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069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060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333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094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560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623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55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80F0-F7A1-48B4-92ED-33F5F0E1033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4EFA-8CD8-43FC-AF0E-4982C925B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29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american-civil-war/emancipation-proclamatio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onlakebeach.com/images/warcartoon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4ZtztdWX0g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file:///D:\Chapter11\bunkerhill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x5kil3Pfk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894014" y="2484438"/>
            <a:ext cx="4651375" cy="1736724"/>
            <a:chOff x="863" y="1565"/>
            <a:chExt cx="2930" cy="1094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863" y="1565"/>
              <a:ext cx="4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 smtClean="0">
                  <a:solidFill>
                    <a:srgbClr val="A50021"/>
                  </a:solidFill>
                  <a:latin typeface="Times" panose="02020603050405020304" pitchFamily="18" charset="0"/>
                </a:rPr>
                <a:t>11.2</a:t>
              </a:r>
              <a:endParaRPr lang="en-US" sz="2400" b="1" dirty="0">
                <a:solidFill>
                  <a:srgbClr val="A5002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863" y="1772"/>
              <a:ext cx="2930" cy="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5000"/>
                </a:lnSpc>
              </a:pPr>
              <a:r>
                <a:rPr lang="en-US" sz="4500" b="1" dirty="0">
                  <a:solidFill>
                    <a:srgbClr val="A50021"/>
                  </a:solidFill>
                </a:rPr>
                <a:t>The Politics of </a:t>
              </a:r>
              <a:r>
                <a:rPr lang="en-US" sz="4500" b="1" dirty="0" smtClean="0">
                  <a:solidFill>
                    <a:srgbClr val="A50021"/>
                  </a:solidFill>
                </a:rPr>
                <a:t>War</a:t>
              </a:r>
              <a:endParaRPr lang="en-US" sz="4500" b="1" dirty="0">
                <a:solidFill>
                  <a:srgbClr val="A50021"/>
                </a:solidFill>
              </a:endParaRPr>
            </a:p>
            <a:p>
              <a:pPr eaLnBrk="0" hangingPunct="0">
                <a:lnSpc>
                  <a:spcPct val="95000"/>
                </a:lnSpc>
              </a:pPr>
              <a:endParaRPr lang="en-US" sz="4500" b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894014" y="3349445"/>
            <a:ext cx="67071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By issuing the Emancipation Proclamation, President Lincoln makes slavery the focus of the war. </a:t>
            </a:r>
          </a:p>
          <a:p>
            <a:pPr eaLnBrk="0" hangingPunct="0"/>
            <a:endParaRPr lang="en-US" sz="24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</p:spTree>
    <p:extLst>
      <p:ext uri="{BB962C8B-B14F-4D97-AF65-F5344CB8AC3E}">
        <p14:creationId xmlns="" xmlns:p14="http://schemas.microsoft.com/office/powerpoint/2010/main" val="33930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97239" y="1827214"/>
            <a:ext cx="3459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3399"/>
                </a:solidFill>
              </a:rPr>
              <a:t>I. Britain Remains Neutral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3352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97238" y="2403475"/>
            <a:ext cx="5465762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A. Britain Pursues Its Own Interests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Britain has cotton inventory, new sources; does not need South</a:t>
            </a:r>
          </a:p>
          <a:p>
            <a:pPr eaLnBrk="0" hangingPunct="0">
              <a:buFontTx/>
              <a:buChar char="•"/>
            </a:pPr>
            <a:r>
              <a:rPr lang="en-US"/>
              <a:t>chooses neutrality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90950" y="849314"/>
            <a:ext cx="184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3000" b="1">
              <a:solidFill>
                <a:srgbClr val="009999"/>
              </a:solidFill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</p:spTree>
    <p:extLst>
      <p:ext uri="{BB962C8B-B14F-4D97-AF65-F5344CB8AC3E}">
        <p14:creationId xmlns="" xmlns:p14="http://schemas.microsoft.com/office/powerpoint/2010/main" val="36713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47838" y="1598614"/>
            <a:ext cx="3818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3399"/>
                </a:solidFill>
              </a:rPr>
              <a:t>II. Proclaiming Emancipation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7838" y="2174875"/>
            <a:ext cx="56943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A. Lincoln’s View of Slavery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Federal gov’t has no power to abolish slavery </a:t>
            </a:r>
          </a:p>
          <a:p>
            <a:pPr eaLnBrk="0" hangingPunct="0"/>
            <a:r>
              <a:rPr lang="en-US"/>
              <a:t>    where it exists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47838" y="4191001"/>
            <a:ext cx="5389562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B. Emancipation Proclamation</a:t>
            </a:r>
            <a:endParaRPr lang="en-US" sz="2000"/>
          </a:p>
          <a:p>
            <a:pPr eaLnBrk="0" hangingPunct="0"/>
            <a:r>
              <a:rPr lang="en-US"/>
              <a:t>•	issued by Lincoln in 1863:</a:t>
            </a:r>
            <a:endParaRPr lang="en-US" b="1"/>
          </a:p>
          <a:p>
            <a:pPr eaLnBrk="0" hangingPunct="0"/>
            <a:r>
              <a:rPr lang="en-US"/>
              <a:t>	- frees slaves behind Confederate lines </a:t>
            </a:r>
            <a:endParaRPr lang="en-US" b="1"/>
          </a:p>
          <a:p>
            <a:pPr eaLnBrk="0" hangingPunct="0"/>
            <a:r>
              <a:rPr lang="en-US"/>
              <a:t>	- does not apply to areas occupied by Union or slave states in Union</a:t>
            </a:r>
          </a:p>
          <a:p>
            <a:pPr eaLnBrk="0" hangingPunct="0">
              <a:buFontTx/>
              <a:buChar char="•"/>
            </a:pPr>
            <a:r>
              <a:rPr lang="en-US"/>
              <a:t>Emancipation discourages Britain from supporting the South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" panose="02020603050405020304" pitchFamily="18" charset="0"/>
            </a:endParaRPr>
          </a:p>
        </p:txBody>
      </p:sp>
      <p:pic>
        <p:nvPicPr>
          <p:cNvPr id="5131" name="Picture 11" descr="emanc-p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9" y="1304926"/>
            <a:ext cx="3457575" cy="555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801091" y="0"/>
            <a:ext cx="6096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http://www.history.com/topics/american-civil-war/emancipation-proclamation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4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8" grpId="0" autoUpdateAnimBg="0"/>
      <p:bldP spid="5129" grpId="0" autoUpdateAnimBg="0"/>
      <p:bldP spid="51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97238" y="2174875"/>
            <a:ext cx="5313362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C. Reactions to the Proclamation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gives war high moral purpose</a:t>
            </a:r>
          </a:p>
          <a:p>
            <a:pPr eaLnBrk="0" hangingPunct="0">
              <a:buFontTx/>
              <a:buChar char="•"/>
            </a:pPr>
            <a:r>
              <a:rPr lang="en-US"/>
              <a:t>Free blacks welcome ability to fight against slavery</a:t>
            </a:r>
          </a:p>
          <a:p>
            <a:pPr eaLnBrk="0" hangingPunct="0">
              <a:buFontTx/>
              <a:buChar char="•"/>
            </a:pPr>
            <a:r>
              <a:rPr lang="en-US"/>
              <a:t>Confederacy becomes more determined to preserve way of life</a:t>
            </a:r>
          </a:p>
          <a:p>
            <a:pPr eaLnBrk="0" hangingPunct="0">
              <a:buFontTx/>
              <a:buChar char="•"/>
            </a:pPr>
            <a:r>
              <a:rPr lang="en-US"/>
              <a:t>Compromise no longer possible; one side must defeat the other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</p:spTree>
    <p:extLst>
      <p:ext uri="{BB962C8B-B14F-4D97-AF65-F5344CB8AC3E}">
        <p14:creationId xmlns="" xmlns:p14="http://schemas.microsoft.com/office/powerpoint/2010/main" val="99387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47838" y="1598614"/>
            <a:ext cx="4915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3399"/>
                </a:solidFill>
              </a:rPr>
              <a:t>III. Both Sides Face Political Problems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47838" y="2174875"/>
            <a:ext cx="5846762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A. Dealing with Dissent</a:t>
            </a:r>
            <a:endParaRPr lang="en-US" sz="2000"/>
          </a:p>
          <a:p>
            <a:pPr eaLnBrk="0" hangingPunct="0"/>
            <a:r>
              <a:rPr lang="en-US"/>
              <a:t>•	Both sides face divided loyalties</a:t>
            </a:r>
          </a:p>
          <a:p>
            <a:pPr eaLnBrk="0" hangingPunct="0"/>
            <a:r>
              <a:rPr lang="en-US"/>
              <a:t>•	Lincoln suspends </a:t>
            </a:r>
            <a:r>
              <a:rPr lang="en-US" b="1">
                <a:solidFill>
                  <a:srgbClr val="008000"/>
                </a:solidFill>
              </a:rPr>
              <a:t>habeas corpus</a:t>
            </a:r>
            <a:r>
              <a:rPr lang="en-US"/>
              <a:t>:</a:t>
            </a:r>
          </a:p>
          <a:p>
            <a:pPr eaLnBrk="0" hangingPunct="0"/>
            <a:r>
              <a:rPr lang="en-US"/>
              <a:t>	- order to bring accused to court</a:t>
            </a:r>
          </a:p>
          <a:p>
            <a:pPr eaLnBrk="0" hangingPunct="0"/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</a:rPr>
              <a:t>Copperheads</a:t>
            </a:r>
            <a:r>
              <a:rPr lang="en-US"/>
              <a:t>—Northern Democrats </a:t>
            </a:r>
          </a:p>
          <a:p>
            <a:pPr eaLnBrk="0" hangingPunct="0"/>
            <a:r>
              <a:rPr lang="en-US"/>
              <a:t>    advocating peace—among arrested</a:t>
            </a:r>
          </a:p>
          <a:p>
            <a:pPr eaLnBrk="0" hangingPunct="0"/>
            <a:r>
              <a:rPr lang="en-US"/>
              <a:t>•	Davis denounces Lincoln, then suspends </a:t>
            </a:r>
          </a:p>
          <a:p>
            <a:pPr eaLnBrk="0" hangingPunct="0"/>
            <a:r>
              <a:rPr lang="en-US"/>
              <a:t>    habeas corpus in South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" panose="02020603050405020304" pitchFamily="18" charset="0"/>
            </a:endParaRPr>
          </a:p>
        </p:txBody>
      </p:sp>
      <p:pic>
        <p:nvPicPr>
          <p:cNvPr id="7178" name="Picture 10" descr="warcarto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2068513"/>
            <a:ext cx="3714750" cy="2457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438900" y="4470510"/>
            <a:ext cx="42291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400" b="1">
                <a:latin typeface="Times" panose="02020603050405020304" pitchFamily="18" charset="0"/>
              </a:rPr>
              <a:t>This political cartoon illustrates Republican opinions </a:t>
            </a:r>
          </a:p>
          <a:p>
            <a:pPr algn="ctr" eaLnBrk="0" hangingPunct="0"/>
            <a:r>
              <a:rPr lang="en-US" sz="1400" b="1">
                <a:latin typeface="Times" panose="02020603050405020304" pitchFamily="18" charset="0"/>
              </a:rPr>
              <a:t>of Copperheads. </a:t>
            </a:r>
          </a:p>
          <a:p>
            <a:pPr algn="ctr" eaLnBrk="0" hangingPunct="0"/>
            <a:r>
              <a:rPr lang="en-US" sz="1400" b="1">
                <a:latin typeface="Times" panose="02020603050405020304" pitchFamily="18" charset="0"/>
              </a:rPr>
              <a:t>Here, Lady Liberty fights off Copperhead leaders.</a:t>
            </a:r>
            <a:endParaRPr lang="en-US" sz="1400">
              <a:latin typeface="Times" panose="02020603050405020304" pitchFamily="18" charset="0"/>
            </a:endParaRPr>
          </a:p>
          <a:p>
            <a:pPr algn="ctr" eaLnBrk="0" hangingPunct="0"/>
            <a:r>
              <a:rPr lang="en-US" sz="1400" b="1">
                <a:latin typeface="Times" panose="02020603050405020304" pitchFamily="18" charset="0"/>
              </a:rPr>
              <a:t>The cartoon first appeared in 1863, and depicts </a:t>
            </a:r>
          </a:p>
          <a:p>
            <a:pPr algn="ctr" eaLnBrk="0" hangingPunct="0"/>
            <a:r>
              <a:rPr lang="en-US" sz="1400" b="1">
                <a:latin typeface="Times" panose="02020603050405020304" pitchFamily="18" charset="0"/>
              </a:rPr>
              <a:t>a strong woman holding a sword and shield protecting </a:t>
            </a:r>
          </a:p>
          <a:p>
            <a:pPr algn="ctr" eaLnBrk="0" hangingPunct="0"/>
            <a:r>
              <a:rPr lang="en-US" sz="1400" b="1">
                <a:latin typeface="Times" panose="02020603050405020304" pitchFamily="18" charset="0"/>
              </a:rPr>
              <a:t>the "Union" from three faces of snakes, called "Copperheads."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4970207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https://www.youtube.com/watch?v=4ZtztdWX0g8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6" grpId="0" autoUpdateAnimBg="0"/>
      <p:bldP spid="71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49426" y="2174875"/>
            <a:ext cx="5745163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B. Conscription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Casualties, desertions lead to draft</a:t>
            </a:r>
          </a:p>
          <a:p>
            <a:pPr eaLnBrk="0" hangingPunct="0">
              <a:buFontTx/>
              <a:buChar char="•"/>
            </a:pPr>
            <a:r>
              <a:rPr lang="en-US"/>
              <a:t>Both armies allow draftees to hire substitutes to serve for them</a:t>
            </a:r>
          </a:p>
          <a:p>
            <a:pPr eaLnBrk="0" hangingPunct="0">
              <a:buFontTx/>
              <a:buChar char="•"/>
            </a:pPr>
            <a:r>
              <a:rPr lang="en-US"/>
              <a:t>Planters with more than 20 slaves exempted</a:t>
            </a:r>
          </a:p>
          <a:p>
            <a:pPr eaLnBrk="0" hangingPunct="0">
              <a:buFontTx/>
              <a:buChar char="•"/>
            </a:pPr>
            <a:r>
              <a:rPr lang="en-US"/>
              <a:t>90% eligible Southerners serve; 92% Northern soldiers volunteer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8200" name="Rectangle 8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9105900" y="2286000"/>
            <a:ext cx="1225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747838" y="4222751"/>
            <a:ext cx="5745162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C. Draft Riots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White workers fear Southern blacks will come North, compete for jobs</a:t>
            </a:r>
          </a:p>
          <a:p>
            <a:pPr eaLnBrk="0" hangingPunct="0">
              <a:buFontTx/>
              <a:buChar char="•"/>
            </a:pPr>
            <a:r>
              <a:rPr lang="en-US"/>
              <a:t>Angry at having to free slaves, mobs rampage through New York City </a:t>
            </a:r>
          </a:p>
          <a:p>
            <a:pPr eaLnBrk="0" hangingPunct="0"/>
            <a:endParaRPr lang="en-US"/>
          </a:p>
        </p:txBody>
      </p:sp>
      <p:pic>
        <p:nvPicPr>
          <p:cNvPr id="8202" name="Picture 10" descr="NYRiot-NO-DRA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6" y="2797175"/>
            <a:ext cx="3038475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0"/>
            <a:ext cx="478323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https://www.youtube.com/watch?v=x5kil3Pfkng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989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9" grpId="0" autoUpdateAnimBg="0"/>
      <p:bldP spid="820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276</Words>
  <Application>Microsoft Office PowerPoint</Application>
  <PresentationFormat>Custom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Barone, Craig A.</dc:creator>
  <cp:lastModifiedBy>craig.barone</cp:lastModifiedBy>
  <cp:revision>3</cp:revision>
  <dcterms:created xsi:type="dcterms:W3CDTF">2014-12-11T02:23:44Z</dcterms:created>
  <dcterms:modified xsi:type="dcterms:W3CDTF">2014-12-11T19:43:36Z</dcterms:modified>
</cp:coreProperties>
</file>