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8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8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6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9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6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4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8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4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8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2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18A2-F819-4266-B7D7-0ADBB68476AF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8D845-1DEE-49EB-96B9-CC703DF47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1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american-civil-war/the-54th-massachusetts-infantr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clara-barton-920096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dCcC1x3n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894014" y="2484438"/>
            <a:ext cx="4987925" cy="1736724"/>
            <a:chOff x="863" y="1565"/>
            <a:chExt cx="3142" cy="1094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863" y="1565"/>
              <a:ext cx="4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A50021"/>
                  </a:solidFill>
                  <a:latin typeface="Times" panose="02020603050405020304" pitchFamily="18" charset="0"/>
                </a:rPr>
                <a:t>11.3</a:t>
              </a:r>
              <a:endParaRPr lang="en-US" sz="2400" b="1" dirty="0">
                <a:solidFill>
                  <a:srgbClr val="A5002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772"/>
              <a:ext cx="3142" cy="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r>
                <a:rPr lang="en-US" sz="4500" b="1" dirty="0" smtClean="0">
                  <a:solidFill>
                    <a:srgbClr val="A50021"/>
                  </a:solidFill>
                </a:rPr>
                <a:t>Life </a:t>
              </a:r>
              <a:r>
                <a:rPr lang="en-US" sz="4500" b="1" dirty="0">
                  <a:solidFill>
                    <a:srgbClr val="A50021"/>
                  </a:solidFill>
                </a:rPr>
                <a:t>During Wartime</a:t>
              </a:r>
            </a:p>
            <a:p>
              <a:pPr eaLnBrk="0" hangingPunct="0">
                <a:lnSpc>
                  <a:spcPct val="95000"/>
                </a:lnSpc>
              </a:pPr>
              <a:endParaRPr lang="en-US" sz="4500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94014" y="3349445"/>
            <a:ext cx="67071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/>
              <a:t>The </a:t>
            </a:r>
            <a:r>
              <a:rPr lang="en-US" sz="2400" dirty="0"/>
              <a:t>Civil War brings about dramatic social and economic changes in American society.</a:t>
            </a:r>
          </a:p>
          <a:p>
            <a:pPr eaLnBrk="0" hangingPunct="0"/>
            <a:endParaRPr lang="en-US" sz="24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90474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47839" y="1827214"/>
            <a:ext cx="52382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I. </a:t>
            </a:r>
            <a:r>
              <a:rPr lang="en-US" sz="2400" b="1" dirty="0">
                <a:solidFill>
                  <a:srgbClr val="003399"/>
                </a:solidFill>
              </a:rPr>
              <a:t>African Americans Fight for Freedom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352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47838" y="2403475"/>
            <a:ext cx="56181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African-American Soldiers</a:t>
            </a:r>
            <a:endParaRPr lang="en-US" sz="2000" dirty="0"/>
          </a:p>
          <a:p>
            <a:pPr eaLnBrk="0" hangingPunct="0"/>
            <a:r>
              <a:rPr lang="en-US" dirty="0"/>
              <a:t>•	Af-Ams 1% of North’s population, by war’s </a:t>
            </a:r>
          </a:p>
          <a:p>
            <a:pPr eaLnBrk="0" hangingPunct="0"/>
            <a:r>
              <a:rPr lang="en-US" dirty="0"/>
              <a:t>    end 10% of army</a:t>
            </a:r>
          </a:p>
          <a:p>
            <a:pPr eaLnBrk="0" hangingPunct="0"/>
            <a:r>
              <a:rPr lang="en-US" dirty="0"/>
              <a:t>•	Lower pay than white troops for most of </a:t>
            </a:r>
          </a:p>
          <a:p>
            <a:pPr eaLnBrk="0" hangingPunct="0"/>
            <a:r>
              <a:rPr lang="en-US" dirty="0"/>
              <a:t>    war; limits on military rank</a:t>
            </a:r>
          </a:p>
          <a:p>
            <a:pPr eaLnBrk="0" hangingPunct="0"/>
            <a:r>
              <a:rPr lang="en-US" dirty="0"/>
              <a:t>•	High mortality from disease; POWs killed </a:t>
            </a:r>
          </a:p>
          <a:p>
            <a:pPr eaLnBrk="0" hangingPunct="0"/>
            <a:r>
              <a:rPr lang="en-US" dirty="0"/>
              <a:t>    or returned to slavery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790950" y="849314"/>
            <a:ext cx="184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3000" b="1" dirty="0">
              <a:solidFill>
                <a:srgbClr val="009999"/>
              </a:solidFill>
            </a:endParaRP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47838" y="4613276"/>
            <a:ext cx="59991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Slave Resistance in the Confederacy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Slaves seek freedom behind Union army </a:t>
            </a:r>
          </a:p>
          <a:p>
            <a:pPr eaLnBrk="0" hangingPunct="0"/>
            <a:r>
              <a:rPr lang="en-US" dirty="0"/>
              <a:t>    lines</a:t>
            </a:r>
          </a:p>
          <a:p>
            <a:pPr eaLnBrk="0" hangingPunct="0">
              <a:buFontTx/>
              <a:buChar char="•"/>
            </a:pPr>
            <a:r>
              <a:rPr lang="en-US" dirty="0"/>
              <a:t>On plantations, destroy property, refuse </a:t>
            </a:r>
          </a:p>
          <a:p>
            <a:pPr eaLnBrk="0" hangingPunct="0"/>
            <a:r>
              <a:rPr lang="en-US" dirty="0"/>
              <a:t>    to go with fleeing owners</a:t>
            </a:r>
          </a:p>
        </p:txBody>
      </p:sp>
      <p:pic>
        <p:nvPicPr>
          <p:cNvPr id="9227" name="Picture 11" descr="4a40242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506663"/>
            <a:ext cx="4013200" cy="319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0"/>
            <a:ext cx="6096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http://www.history.com/topics/american-civil-war/the-54th-massachusetts-infantry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5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autoUpdateAnimBg="0"/>
      <p:bldP spid="92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97239" y="1598614"/>
            <a:ext cx="5133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II. </a:t>
            </a:r>
            <a:r>
              <a:rPr lang="en-US" sz="2400" b="1" dirty="0">
                <a:solidFill>
                  <a:srgbClr val="003399"/>
                </a:solidFill>
              </a:rPr>
              <a:t>The War Affects Regional Economies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97238" y="2174875"/>
            <a:ext cx="554196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Southern Shortages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Food shortages from lost manpower, Union occupation, loss of slaves</a:t>
            </a:r>
          </a:p>
          <a:p>
            <a:pPr eaLnBrk="0" hangingPunct="0">
              <a:buFontTx/>
              <a:buChar char="•"/>
            </a:pPr>
            <a:r>
              <a:rPr lang="en-US" dirty="0"/>
              <a:t>Blockade creates other shortages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97238" y="3657600"/>
            <a:ext cx="5465762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Northern Economic Growth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Industries that supply army boom</a:t>
            </a:r>
          </a:p>
          <a:p>
            <a:pPr eaLnBrk="0" hangingPunct="0">
              <a:buFontTx/>
              <a:buChar char="•"/>
            </a:pPr>
            <a:r>
              <a:rPr lang="en-US" dirty="0"/>
              <a:t>Wages do not keep up with prices; workers’ standard of living drops</a:t>
            </a:r>
          </a:p>
          <a:p>
            <a:pPr eaLnBrk="0" hangingPunct="0">
              <a:buFontTx/>
              <a:buChar char="•"/>
            </a:pPr>
            <a:r>
              <a:rPr lang="en-US" dirty="0"/>
              <a:t>Women replace men on farms, city jobs, gov’t jobs</a:t>
            </a:r>
          </a:p>
          <a:p>
            <a:pPr eaLnBrk="0" hangingPunct="0">
              <a:buFontTx/>
              <a:buChar char="•"/>
            </a:pPr>
            <a:r>
              <a:rPr lang="en-US" dirty="0"/>
              <a:t>Congress establishes first </a:t>
            </a:r>
            <a:r>
              <a:rPr lang="en-US" b="1" dirty="0">
                <a:solidFill>
                  <a:srgbClr val="008000"/>
                </a:solidFill>
              </a:rPr>
              <a:t>income tax</a:t>
            </a:r>
            <a:r>
              <a:rPr lang="en-US" dirty="0"/>
              <a:t> on earnings to pay for war</a:t>
            </a:r>
          </a:p>
        </p:txBody>
      </p:sp>
    </p:spTree>
    <p:extLst>
      <p:ext uri="{BB962C8B-B14F-4D97-AF65-F5344CB8AC3E}">
        <p14:creationId xmlns:p14="http://schemas.microsoft.com/office/powerpoint/2010/main" val="23178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49426" y="2174875"/>
            <a:ext cx="5540375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A. Lives on the Lines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Lack of sanitation, personal hygiene lead to disease in camp</a:t>
            </a:r>
          </a:p>
          <a:p>
            <a:pPr eaLnBrk="0" hangingPunct="0">
              <a:buFontTx/>
              <a:buChar char="•"/>
            </a:pPr>
            <a:r>
              <a:rPr lang="en-US" dirty="0"/>
              <a:t>Diets are unvaried, limited, unappealing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47839" y="1593851"/>
            <a:ext cx="4239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III. </a:t>
            </a:r>
            <a:r>
              <a:rPr lang="en-US" sz="2400" b="1" dirty="0">
                <a:solidFill>
                  <a:srgbClr val="003399"/>
                </a:solidFill>
              </a:rPr>
              <a:t>Soldiers Suffer on Both Sides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 dirty="0">
                <a:solidFill>
                  <a:srgbClr val="003399"/>
                </a:solidFill>
              </a:rPr>
              <a:t>Continued . . .</a:t>
            </a:r>
            <a:endParaRPr lang="en-US" sz="2400" dirty="0">
              <a:latin typeface="Times" panose="02020603050405020304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749426" y="3429001"/>
            <a:ext cx="5464175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B. Civil War Medicine</a:t>
            </a:r>
            <a:endParaRPr lang="en-US" sz="2000" dirty="0"/>
          </a:p>
          <a:p>
            <a:pPr eaLnBrk="0" hangingPunct="0">
              <a:buFontTx/>
              <a:buChar char="•"/>
            </a:pPr>
            <a:r>
              <a:rPr lang="en-US" dirty="0"/>
              <a:t>U.S. Sanitary Commission works to better hygiene; hire, train nurses</a:t>
            </a:r>
          </a:p>
          <a:p>
            <a:pPr eaLnBrk="0" hangingPunct="0"/>
            <a:r>
              <a:rPr lang="en-US" dirty="0"/>
              <a:t>	- Union death rate drops</a:t>
            </a:r>
          </a:p>
          <a:p>
            <a:pPr eaLnBrk="0" hangingPunct="0">
              <a:buFontTx/>
              <a:buChar char="•"/>
            </a:pPr>
            <a:r>
              <a:rPr lang="en-US" dirty="0"/>
              <a:t>Surgeon general orders at least 1/3 of Union nurses be women</a:t>
            </a:r>
          </a:p>
          <a:p>
            <a:pPr eaLnBrk="0" hangingPunct="0">
              <a:buFontTx/>
              <a:buChar char="•"/>
            </a:pPr>
            <a:r>
              <a:rPr lang="en-US" dirty="0"/>
              <a:t>Union nurse </a:t>
            </a:r>
            <a:r>
              <a:rPr lang="en-US" b="1" dirty="0">
                <a:solidFill>
                  <a:srgbClr val="008000"/>
                </a:solidFill>
              </a:rPr>
              <a:t>Clara Barton</a:t>
            </a:r>
            <a:r>
              <a:rPr lang="en-US" dirty="0"/>
              <a:t> serves on front lines</a:t>
            </a:r>
          </a:p>
          <a:p>
            <a:pPr eaLnBrk="0" hangingPunct="0">
              <a:buFontTx/>
              <a:buChar char="•"/>
            </a:pPr>
            <a:r>
              <a:rPr lang="en-US" dirty="0"/>
              <a:t>Southern women also volunteer as Confederate nurses</a:t>
            </a:r>
          </a:p>
        </p:txBody>
      </p:sp>
      <p:pic>
        <p:nvPicPr>
          <p:cNvPr id="11275" name="Picture 11" descr="clara-bar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9" y="2366964"/>
            <a:ext cx="3290887" cy="318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0"/>
            <a:ext cx="5601662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http://www.biography.com/people/clara-barton-9200960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0" grpId="0" autoUpdateAnimBg="0"/>
      <p:bldP spid="11273" grpId="0" autoUpdateAnimBg="0"/>
      <p:bldP spid="112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 dirty="0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47838" y="1463676"/>
            <a:ext cx="5541962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 dirty="0"/>
              <a:t>C. Prisons</a:t>
            </a:r>
            <a:endParaRPr lang="en-US" sz="2000" dirty="0"/>
          </a:p>
          <a:p>
            <a:pPr eaLnBrk="0" hangingPunct="0"/>
            <a:r>
              <a:rPr lang="en-US" dirty="0"/>
              <a:t>•	Living conditions in prisons worse than in </a:t>
            </a:r>
            <a:br>
              <a:rPr lang="en-US" dirty="0"/>
            </a:br>
            <a:r>
              <a:rPr lang="en-US" dirty="0"/>
              <a:t>army camps</a:t>
            </a:r>
          </a:p>
          <a:p>
            <a:pPr eaLnBrk="0" hangingPunct="0"/>
            <a:r>
              <a:rPr lang="en-US" dirty="0"/>
              <a:t>•	</a:t>
            </a:r>
            <a:r>
              <a:rPr lang="en-US" b="1" dirty="0">
                <a:solidFill>
                  <a:srgbClr val="008000"/>
                </a:solidFill>
              </a:rPr>
              <a:t>Andersonville</a:t>
            </a:r>
            <a:r>
              <a:rPr lang="en-US" dirty="0"/>
              <a:t>—worst Confederate prison</a:t>
            </a:r>
          </a:p>
          <a:p>
            <a:pPr eaLnBrk="0" hangingPunct="0"/>
            <a:r>
              <a:rPr lang="en-US" dirty="0"/>
              <a:t>	- has no shelter, </a:t>
            </a:r>
          </a:p>
          <a:p>
            <a:pPr eaLnBrk="0" hangingPunct="0"/>
            <a:r>
              <a:rPr lang="en-US" dirty="0"/>
              <a:t>      sanitation; 1/3 of </a:t>
            </a:r>
          </a:p>
          <a:p>
            <a:pPr eaLnBrk="0" hangingPunct="0"/>
            <a:r>
              <a:rPr lang="en-US" dirty="0"/>
              <a:t>      prisoners die</a:t>
            </a:r>
          </a:p>
          <a:p>
            <a:pPr eaLnBrk="0" hangingPunct="0"/>
            <a:r>
              <a:rPr lang="en-US" dirty="0"/>
              <a:t>•	Northern prisons more </a:t>
            </a:r>
          </a:p>
          <a:p>
            <a:pPr eaLnBrk="0" hangingPunct="0"/>
            <a:r>
              <a:rPr lang="en-US" dirty="0"/>
              <a:t>   space, food, shelter </a:t>
            </a:r>
            <a:br>
              <a:rPr lang="en-US" dirty="0"/>
            </a:br>
            <a:r>
              <a:rPr lang="en-US" dirty="0"/>
              <a:t>than Southern</a:t>
            </a:r>
          </a:p>
          <a:p>
            <a:pPr eaLnBrk="0" hangingPunct="0"/>
            <a:r>
              <a:rPr lang="en-US" dirty="0"/>
              <a:t>•	12% of Confederate </a:t>
            </a:r>
          </a:p>
          <a:p>
            <a:pPr eaLnBrk="0" hangingPunct="0"/>
            <a:r>
              <a:rPr lang="en-US" dirty="0"/>
              <a:t>    prisoners, 15% of </a:t>
            </a:r>
          </a:p>
          <a:p>
            <a:pPr eaLnBrk="0" hangingPunct="0"/>
            <a:r>
              <a:rPr lang="en-US" dirty="0"/>
              <a:t>    Union prisoners die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 dirty="0">
                  <a:solidFill>
                    <a:srgbClr val="A50021"/>
                  </a:solidFill>
                </a:rPr>
                <a:t>SECTION</a:t>
              </a:r>
            </a:p>
          </p:txBody>
        </p:sp>
      </p:grpSp>
      <p:pic>
        <p:nvPicPr>
          <p:cNvPr id="12295" name="Picture 7" descr="andersonville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2771776"/>
            <a:ext cx="6134100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503676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https://www.youtube.com/watch?v=HCdCcC1x3nA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210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Barone, Craig A.</cp:lastModifiedBy>
  <cp:revision>4</cp:revision>
  <dcterms:created xsi:type="dcterms:W3CDTF">2014-12-11T02:26:18Z</dcterms:created>
  <dcterms:modified xsi:type="dcterms:W3CDTF">2014-12-12T16:20:47Z</dcterms:modified>
</cp:coreProperties>
</file>