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3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0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5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1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6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2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324A0-973A-4DC6-A975-D0D4EB96EE2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065F-6E11-4965-B5CD-C59F231D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0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KUpRFAi4v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TYxtCTIQN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8TdpX7gF5GI" TargetMode="External"/><Relationship Id="rId4" Type="http://schemas.openxmlformats.org/officeDocument/2006/relationships/hyperlink" Target="http://www.history.com/topics/monroe-doctrin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D:\Chapter07\bunkerhill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JTSbn5cE4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828801" y="1300162"/>
            <a:ext cx="8416927" cy="1687511"/>
            <a:chOff x="863" y="1566"/>
            <a:chExt cx="5302" cy="1063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863" y="1566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A50021"/>
                </a:solidFill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884" y="1935"/>
              <a:ext cx="5281" cy="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2400" b="1" dirty="0" smtClean="0">
                  <a:solidFill>
                    <a:srgbClr val="A50021"/>
                  </a:solidFill>
                </a:rPr>
                <a:t>7.2</a:t>
              </a:r>
              <a:endParaRPr lang="en-US" sz="2400" b="1" dirty="0">
                <a:solidFill>
                  <a:srgbClr val="A50021"/>
                </a:solidFill>
              </a:endParaRPr>
            </a:p>
            <a:p>
              <a:pPr eaLnBrk="0" hangingPunct="0">
                <a:lnSpc>
                  <a:spcPct val="95000"/>
                </a:lnSpc>
              </a:pPr>
              <a:r>
                <a:rPr lang="en-US" sz="4500" b="1" dirty="0">
                  <a:solidFill>
                    <a:srgbClr val="A50021"/>
                  </a:solidFill>
                </a:rPr>
                <a:t>Nationalism </a:t>
              </a:r>
              <a:r>
                <a:rPr lang="en-US" sz="4500" b="1" dirty="0" smtClean="0">
                  <a:solidFill>
                    <a:srgbClr val="A50021"/>
                  </a:solidFill>
                </a:rPr>
                <a:t>at Center Stage</a:t>
              </a:r>
              <a:endParaRPr lang="en-US" sz="4500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28801" y="2838409"/>
            <a:ext cx="67833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Nationalism exerts a strong influence in the courts, foreign affairs, and westward expansion in the early 1800s. </a:t>
            </a:r>
          </a:p>
          <a:p>
            <a:pPr eaLnBrk="0" hangingPunct="0"/>
            <a:endParaRPr lang="en-US" sz="2400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396443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52600" y="1827214"/>
            <a:ext cx="5847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3399"/>
                </a:solidFill>
              </a:rPr>
              <a:t>I. The Supreme Court Boosts National Power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352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52601" y="2403476"/>
            <a:ext cx="5846763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Tx/>
              <a:buAutoNum type="alphaUcPeriod"/>
            </a:pPr>
            <a:r>
              <a:rPr lang="en-US" sz="2000" b="1" dirty="0"/>
              <a:t>Strengthening Government </a:t>
            </a:r>
          </a:p>
          <a:p>
            <a:pPr eaLnBrk="0" hangingPunct="0"/>
            <a:r>
              <a:rPr lang="en-US" sz="2000" b="1" dirty="0"/>
              <a:t>       Economic Control</a:t>
            </a:r>
            <a:endParaRPr lang="en-US" sz="2000" dirty="0"/>
          </a:p>
          <a:p>
            <a:pPr eaLnBrk="0" hangingPunct="0"/>
            <a:r>
              <a:rPr lang="en-US" i="1" dirty="0"/>
              <a:t>•	Gibbons</a:t>
            </a:r>
            <a:r>
              <a:rPr lang="en-US" dirty="0"/>
              <a:t> v. </a:t>
            </a:r>
            <a:r>
              <a:rPr lang="en-US" i="1" dirty="0"/>
              <a:t>Ogden: </a:t>
            </a:r>
            <a:r>
              <a:rPr lang="en-US" dirty="0"/>
              <a:t>federal govt </a:t>
            </a:r>
          </a:p>
          <a:p>
            <a:pPr eaLnBrk="0" hangingPunct="0"/>
            <a:r>
              <a:rPr lang="en-US" dirty="0"/>
              <a:t>        controls interstate commerce</a:t>
            </a:r>
            <a:endParaRPr lang="en-US" i="1" dirty="0"/>
          </a:p>
          <a:p>
            <a:pPr eaLnBrk="0" hangingPunct="0"/>
            <a:r>
              <a:rPr lang="en-US" i="1" dirty="0"/>
              <a:t>•	</a:t>
            </a:r>
            <a:r>
              <a:rPr lang="en-US" b="1" i="1" dirty="0">
                <a:solidFill>
                  <a:srgbClr val="FFFF00"/>
                </a:solidFill>
              </a:rPr>
              <a:t>McCulloch</a:t>
            </a:r>
            <a:r>
              <a:rPr lang="en-US" b="1" dirty="0">
                <a:solidFill>
                  <a:srgbClr val="FFFF00"/>
                </a:solidFill>
              </a:rPr>
              <a:t> v. </a:t>
            </a:r>
            <a:r>
              <a:rPr lang="en-US" b="1" i="1" dirty="0">
                <a:solidFill>
                  <a:srgbClr val="FFFF00"/>
                </a:solidFill>
              </a:rPr>
              <a:t>Maryland</a:t>
            </a:r>
            <a:r>
              <a:rPr lang="en-US" dirty="0"/>
              <a:t>: state </a:t>
            </a:r>
          </a:p>
          <a:p>
            <a:pPr eaLnBrk="0" hangingPunct="0"/>
            <a:r>
              <a:rPr lang="en-US" dirty="0"/>
              <a:t>       cannot overturn laws passed by </a:t>
            </a:r>
          </a:p>
          <a:p>
            <a:pPr eaLnBrk="0" hangingPunct="0"/>
            <a:r>
              <a:rPr lang="en-US" dirty="0"/>
              <a:t>       Congress</a:t>
            </a:r>
          </a:p>
          <a:p>
            <a:pPr eaLnBrk="0" hangingPunct="0"/>
            <a:r>
              <a:rPr lang="en-US" dirty="0"/>
              <a:t>	- Maryland denied the right to tax </a:t>
            </a:r>
          </a:p>
          <a:p>
            <a:pPr eaLnBrk="0" hangingPunct="0"/>
            <a:r>
              <a:rPr lang="en-US" dirty="0"/>
              <a:t>          the National Bank</a:t>
            </a:r>
          </a:p>
          <a:p>
            <a:pPr eaLnBrk="0" hangingPunct="0"/>
            <a:endParaRPr lang="en-US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790950" y="849314"/>
            <a:ext cx="184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3000" b="1" dirty="0">
              <a:solidFill>
                <a:srgbClr val="009999"/>
              </a:solidFill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429001" y="4724401"/>
            <a:ext cx="5846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endParaRPr lang="en-US" dirty="0"/>
          </a:p>
        </p:txBody>
      </p:sp>
      <p:pic>
        <p:nvPicPr>
          <p:cNvPr id="5131" name="Picture 11" descr="con0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683000"/>
            <a:ext cx="47625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416848"/>
            <a:ext cx="3902928" cy="30777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www.youtube.com/watch?v=kKUpRFAi4vA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0" y="5947849"/>
            <a:ext cx="3889976" cy="30777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www.youtube.com/watch?v=TYxtCTIQNb4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89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9" grpId="0" autoUpdateAnimBg="0"/>
      <p:bldP spid="51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752601" y="1598614"/>
            <a:ext cx="485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3399"/>
                </a:solidFill>
              </a:rPr>
              <a:t>II. Nationalism Shapes Foreign Policy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52601" y="2174876"/>
            <a:ext cx="5694363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Territory and Boundaries</a:t>
            </a:r>
            <a:endParaRPr lang="en-US" dirty="0"/>
          </a:p>
          <a:p>
            <a:pPr eaLnBrk="0" hangingPunct="0"/>
            <a:r>
              <a:rPr lang="en-US" dirty="0"/>
              <a:t>•	</a:t>
            </a:r>
            <a:r>
              <a:rPr lang="en-US" b="1" dirty="0">
                <a:solidFill>
                  <a:srgbClr val="FFFF00"/>
                </a:solidFill>
              </a:rPr>
              <a:t>Nationalism</a:t>
            </a:r>
            <a:r>
              <a:rPr lang="en-US" dirty="0"/>
              <a:t>—national interests come before region, foreign concerns</a:t>
            </a:r>
          </a:p>
          <a:p>
            <a:pPr eaLnBrk="0" hangingPunct="0"/>
            <a:r>
              <a:rPr lang="en-US" dirty="0"/>
              <a:t>•	Spain cedes Florida to U.S. in </a:t>
            </a:r>
            <a:r>
              <a:rPr lang="en-US" b="1" dirty="0">
                <a:solidFill>
                  <a:srgbClr val="FFFF00"/>
                </a:solidFill>
              </a:rPr>
              <a:t>Adams-Onís </a:t>
            </a:r>
          </a:p>
          <a:p>
            <a:pPr eaLnBrk="0" hangingPunct="0"/>
            <a:r>
              <a:rPr lang="en-US" b="1" dirty="0">
                <a:solidFill>
                  <a:srgbClr val="FFFF00"/>
                </a:solidFill>
              </a:rPr>
              <a:t>   Treaty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eaLnBrk="0" hangingPunct="0"/>
            <a:r>
              <a:rPr lang="en-US" dirty="0"/>
              <a:t>	- defined western border of La. Territory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sz="2000" b="1" dirty="0"/>
              <a:t>B. The Monroe Doctrine</a:t>
            </a:r>
            <a:endParaRPr lang="en-US" dirty="0"/>
          </a:p>
          <a:p>
            <a:pPr eaLnBrk="0" hangingPunct="0"/>
            <a:r>
              <a:rPr lang="en-US" dirty="0"/>
              <a:t>•	warns Europe not to interfere in Americas </a:t>
            </a:r>
          </a:p>
          <a:p>
            <a:pPr eaLnBrk="0" hangingPunct="0"/>
            <a:r>
              <a:rPr lang="en-US" dirty="0"/>
              <a:t>   (Western Hemisphere)</a:t>
            </a:r>
          </a:p>
          <a:p>
            <a:pPr eaLnBrk="0" hangingPunct="0"/>
            <a:r>
              <a:rPr lang="en-US" dirty="0"/>
              <a:t>	- U.S. will not interfere with Europe</a:t>
            </a:r>
          </a:p>
          <a:p>
            <a:pPr eaLnBrk="0" hangingPunct="0"/>
            <a:r>
              <a:rPr lang="en-US" dirty="0"/>
              <a:t>	- if European nations get involved in Western Hemisphere it is an act of war</a:t>
            </a:r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 dirty="0">
                <a:solidFill>
                  <a:srgbClr val="003399"/>
                </a:solidFill>
              </a:rPr>
              <a:t>Continued . . .</a:t>
            </a:r>
            <a:endParaRPr lang="en-US" sz="2400" dirty="0">
              <a:latin typeface="Times" panose="02020603050405020304" pitchFamily="18" charset="0"/>
            </a:endParaRPr>
          </a:p>
        </p:txBody>
      </p:sp>
      <p:pic>
        <p:nvPicPr>
          <p:cNvPr id="6154" name="Picture 10" descr="adams_onis_treaty_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9" y="576264"/>
            <a:ext cx="1587" cy="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400px-Adams_onis_map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0"/>
            <a:ext cx="3810000" cy="35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991326"/>
            <a:ext cx="3802836" cy="30777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hlinkClick r:id="rId4"/>
              </a:rPr>
              <a:t>http://www.history.com/topics/monroe-doctrine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0" y="6499881"/>
            <a:ext cx="3885038" cy="30777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www.youtube.com/watch?v=8TdpX7gF5GI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26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2" grpId="0" autoUpdateAnimBg="0"/>
      <p:bldP spid="615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52601" y="1828800"/>
            <a:ext cx="57451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Expansion to the West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Most settlers go west for land, economic opportunity, and job change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52601" y="1371601"/>
            <a:ext cx="49296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3399"/>
                </a:solidFill>
              </a:rPr>
              <a:t>III. Nationalism Pushes America West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7176" name="Rectangle 8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9105900" y="2286000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752601" y="2819401"/>
            <a:ext cx="5745163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B. The Missouri </a:t>
            </a:r>
          </a:p>
          <a:p>
            <a:pPr eaLnBrk="0" hangingPunct="0"/>
            <a:r>
              <a:rPr lang="en-US" sz="2000" b="1" dirty="0"/>
              <a:t>     Compromise</a:t>
            </a:r>
            <a:endParaRPr lang="en-US" sz="2000" dirty="0"/>
          </a:p>
          <a:p>
            <a:pPr eaLnBrk="0" hangingPunct="0"/>
            <a:r>
              <a:rPr lang="en-US" dirty="0"/>
              <a:t>•	When territory’s </a:t>
            </a:r>
          </a:p>
          <a:p>
            <a:pPr eaLnBrk="0" hangingPunct="0"/>
            <a:r>
              <a:rPr lang="en-US" dirty="0"/>
              <a:t>    population </a:t>
            </a:r>
          </a:p>
          <a:p>
            <a:pPr eaLnBrk="0" hangingPunct="0"/>
            <a:r>
              <a:rPr lang="en-US" dirty="0"/>
              <a:t>    reaches 60,000 may </a:t>
            </a:r>
          </a:p>
          <a:p>
            <a:pPr eaLnBrk="0" hangingPunct="0"/>
            <a:r>
              <a:rPr lang="en-US" dirty="0"/>
              <a:t>    apply for statehood</a:t>
            </a:r>
          </a:p>
          <a:p>
            <a:pPr eaLnBrk="0" hangingPunct="0"/>
            <a:r>
              <a:rPr lang="en-US" dirty="0"/>
              <a:t>•	</a:t>
            </a:r>
            <a:r>
              <a:rPr lang="en-US" b="1" dirty="0">
                <a:solidFill>
                  <a:srgbClr val="FFFF00"/>
                </a:solidFill>
              </a:rPr>
              <a:t>Missouri Compromise</a:t>
            </a:r>
          </a:p>
          <a:p>
            <a:pPr eaLnBrk="0" hangingPunct="0"/>
            <a:r>
              <a:rPr lang="en-US" b="1" dirty="0">
                <a:solidFill>
                  <a:srgbClr val="008000"/>
                </a:solidFill>
              </a:rPr>
              <a:t>   </a:t>
            </a:r>
            <a:r>
              <a:rPr lang="en-US" dirty="0"/>
              <a:t>—preserves balance </a:t>
            </a:r>
          </a:p>
          <a:p>
            <a:pPr eaLnBrk="0" hangingPunct="0"/>
            <a:r>
              <a:rPr lang="en-US" dirty="0"/>
              <a:t>      between slave, free </a:t>
            </a:r>
          </a:p>
          <a:p>
            <a:pPr eaLnBrk="0" hangingPunct="0"/>
            <a:r>
              <a:rPr lang="en-US" dirty="0"/>
              <a:t>      states</a:t>
            </a:r>
          </a:p>
          <a:p>
            <a:pPr eaLnBrk="0" hangingPunct="0"/>
            <a:r>
              <a:rPr lang="en-US" dirty="0"/>
              <a:t>	- Maine admitted as free state, </a:t>
            </a:r>
          </a:p>
          <a:p>
            <a:pPr eaLnBrk="0" hangingPunct="0"/>
            <a:r>
              <a:rPr lang="en-US" dirty="0"/>
              <a:t>      Missouri as slave state</a:t>
            </a:r>
          </a:p>
          <a:p>
            <a:pPr eaLnBrk="0" hangingPunct="0"/>
            <a:r>
              <a:rPr lang="en-US" dirty="0"/>
              <a:t>	- divides La. Territory at 36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/>
              <a:t>30’ line: slavery legal in south </a:t>
            </a:r>
          </a:p>
        </p:txBody>
      </p:sp>
      <p:pic>
        <p:nvPicPr>
          <p:cNvPr id="7178" name="Picture 10" descr="DIVI1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2438400"/>
            <a:ext cx="5465762" cy="325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52575" y="49473"/>
            <a:ext cx="3885038" cy="30777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www.youtube.com/watch?v=JTSbn5cE4LA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900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5" grpId="0" autoUpdateAnimBg="0"/>
      <p:bldP spid="717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112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Barone, Craig A.</dc:creator>
  <cp:lastModifiedBy>Barone, Craig A.</cp:lastModifiedBy>
  <cp:revision>4</cp:revision>
  <dcterms:created xsi:type="dcterms:W3CDTF">2014-11-03T22:06:15Z</dcterms:created>
  <dcterms:modified xsi:type="dcterms:W3CDTF">2014-11-06T02:17:26Z</dcterms:modified>
</cp:coreProperties>
</file>