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1EBE-4625-4EA1-8C32-FF066A8053D2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FA1B-EB9C-4A36-B93D-E86B687FB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2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1EBE-4625-4EA1-8C32-FF066A8053D2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FA1B-EB9C-4A36-B93D-E86B687FB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1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1EBE-4625-4EA1-8C32-FF066A8053D2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FA1B-EB9C-4A36-B93D-E86B687FB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2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1EBE-4625-4EA1-8C32-FF066A8053D2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FA1B-EB9C-4A36-B93D-E86B687FB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6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1EBE-4625-4EA1-8C32-FF066A8053D2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FA1B-EB9C-4A36-B93D-E86B687FB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5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1EBE-4625-4EA1-8C32-FF066A8053D2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FA1B-EB9C-4A36-B93D-E86B687FB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1EBE-4625-4EA1-8C32-FF066A8053D2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FA1B-EB9C-4A36-B93D-E86B687FB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98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1EBE-4625-4EA1-8C32-FF066A8053D2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FA1B-EB9C-4A36-B93D-E86B687FB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6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1EBE-4625-4EA1-8C32-FF066A8053D2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FA1B-EB9C-4A36-B93D-E86B687FB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5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1EBE-4625-4EA1-8C32-FF066A8053D2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FA1B-EB9C-4A36-B93D-E86B687FB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1EBE-4625-4EA1-8C32-FF066A8053D2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FA1B-EB9C-4A36-B93D-E86B687FB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7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1EBE-4625-4EA1-8C32-FF066A8053D2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FFA1B-EB9C-4A36-B93D-E86B687FB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7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eN4qE-e5O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PIURHVK9o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sHvJcGwRG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native-american-history/trail-of-tear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828801" y="1300164"/>
            <a:ext cx="4702175" cy="1676399"/>
            <a:chOff x="863" y="1566"/>
            <a:chExt cx="2962" cy="1056"/>
          </a:xfrm>
        </p:grpSpPr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863" y="1566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A50021"/>
                </a:solidFill>
              </a:endParaRPr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863" y="1928"/>
              <a:ext cx="2962" cy="6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5000"/>
                </a:lnSpc>
              </a:pPr>
              <a:r>
                <a:rPr lang="en-US" sz="2400" b="1" dirty="0" smtClean="0">
                  <a:solidFill>
                    <a:srgbClr val="A50021"/>
                  </a:solidFill>
                </a:rPr>
                <a:t>7.3</a:t>
              </a:r>
              <a:endParaRPr lang="en-US" sz="2400" b="1" dirty="0">
                <a:solidFill>
                  <a:srgbClr val="A50021"/>
                </a:solidFill>
              </a:endParaRPr>
            </a:p>
            <a:p>
              <a:pPr eaLnBrk="0" hangingPunct="0">
                <a:lnSpc>
                  <a:spcPct val="95000"/>
                </a:lnSpc>
              </a:pPr>
              <a:r>
                <a:rPr lang="en-US" sz="4500" b="1" dirty="0" smtClean="0">
                  <a:solidFill>
                    <a:srgbClr val="A50021"/>
                  </a:solidFill>
                </a:rPr>
                <a:t>The </a:t>
              </a:r>
              <a:r>
                <a:rPr lang="en-US" sz="4500" b="1" dirty="0">
                  <a:solidFill>
                    <a:srgbClr val="A50021"/>
                  </a:solidFill>
                </a:rPr>
                <a:t>Age of Jackson</a:t>
              </a:r>
            </a:p>
          </p:txBody>
        </p:sp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52600" y="2976563"/>
            <a:ext cx="59134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/>
              <a:t>Andrew </a:t>
            </a:r>
            <a:r>
              <a:rPr lang="en-US" sz="2400" dirty="0"/>
              <a:t>Jackson’s policies speak for common people but violate Native American rights.</a:t>
            </a:r>
          </a:p>
          <a:p>
            <a:pPr eaLnBrk="0" hangingPunct="0"/>
            <a:endParaRPr lang="en-US" sz="2400" dirty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pic>
        <p:nvPicPr>
          <p:cNvPr id="4103" name="Picture 7" descr="Ch9jack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038" y="609600"/>
            <a:ext cx="300196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52706" y="6488668"/>
            <a:ext cx="4935325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http://www.youtube.com/watch?v=beN4qE-e5O8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9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52601" y="1371601"/>
            <a:ext cx="55008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3399"/>
                </a:solidFill>
              </a:rPr>
              <a:t>I. </a:t>
            </a:r>
            <a:r>
              <a:rPr lang="en-US" sz="2400" b="1" dirty="0">
                <a:solidFill>
                  <a:srgbClr val="003399"/>
                </a:solidFill>
              </a:rPr>
              <a:t>Expanding Democracy Changes Politics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52601" y="1752601"/>
            <a:ext cx="5541963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A. Tension Between Adams and </a:t>
            </a:r>
          </a:p>
          <a:p>
            <a:pPr eaLnBrk="0" hangingPunct="0"/>
            <a:r>
              <a:rPr lang="en-US" sz="2000" b="1" dirty="0"/>
              <a:t>     Jackson</a:t>
            </a:r>
            <a:endParaRPr lang="en-US" sz="2000" dirty="0"/>
          </a:p>
          <a:p>
            <a:pPr eaLnBrk="0" hangingPunct="0"/>
            <a:r>
              <a:rPr lang="en-US" dirty="0">
                <a:cs typeface="Arial" panose="020B0604020202020204" pitchFamily="34" charset="0"/>
              </a:rPr>
              <a:t>• </a:t>
            </a:r>
            <a:r>
              <a:rPr lang="en-US" dirty="0"/>
              <a:t>In 1824, </a:t>
            </a:r>
            <a:r>
              <a:rPr lang="en-US" b="1" dirty="0">
                <a:solidFill>
                  <a:srgbClr val="0070C0"/>
                </a:solidFill>
              </a:rPr>
              <a:t>Andrew Jackson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wins popular </a:t>
            </a:r>
          </a:p>
          <a:p>
            <a:pPr eaLnBrk="0" hangingPunct="0"/>
            <a:r>
              <a:rPr lang="en-US" dirty="0"/>
              <a:t>   but not electoral vote</a:t>
            </a:r>
          </a:p>
          <a:p>
            <a:pPr eaLnBrk="0" hangingPunct="0"/>
            <a:r>
              <a:rPr lang="en-US" dirty="0">
                <a:cs typeface="Arial" panose="020B0604020202020204" pitchFamily="34" charset="0"/>
              </a:rPr>
              <a:t>• </a:t>
            </a:r>
            <a:r>
              <a:rPr lang="en-US" dirty="0"/>
              <a:t>John Q. Adams elected president by House </a:t>
            </a:r>
          </a:p>
          <a:p>
            <a:pPr eaLnBrk="0" hangingPunct="0"/>
            <a:r>
              <a:rPr lang="en-US" dirty="0"/>
              <a:t>   with Clay’s support</a:t>
            </a:r>
          </a:p>
          <a:p>
            <a:pPr eaLnBrk="0" hangingPunct="0"/>
            <a:r>
              <a:rPr lang="en-US" dirty="0">
                <a:cs typeface="Arial" panose="020B0604020202020204" pitchFamily="34" charset="0"/>
              </a:rPr>
              <a:t>• </a:t>
            </a:r>
            <a:r>
              <a:rPr lang="en-US" dirty="0"/>
              <a:t>Jacksonians claim Adams, Clay have </a:t>
            </a:r>
          </a:p>
          <a:p>
            <a:pPr eaLnBrk="0" hangingPunct="0"/>
            <a:r>
              <a:rPr lang="en-US" dirty="0"/>
              <a:t>   struck a “corrupt bargain”</a:t>
            </a:r>
          </a:p>
          <a:p>
            <a:pPr eaLnBrk="0" hangingPunct="0"/>
            <a:r>
              <a:rPr lang="en-US" dirty="0">
                <a:cs typeface="Arial" panose="020B0604020202020204" pitchFamily="34" charset="0"/>
              </a:rPr>
              <a:t>• </a:t>
            </a:r>
            <a:r>
              <a:rPr lang="en-US" dirty="0"/>
              <a:t>Jacksonians form </a:t>
            </a:r>
            <a:r>
              <a:rPr lang="en-US" b="1" dirty="0">
                <a:solidFill>
                  <a:srgbClr val="0070C0"/>
                </a:solidFill>
              </a:rPr>
              <a:t>Dem-Rep Party</a:t>
            </a:r>
            <a:r>
              <a:rPr lang="en-US" dirty="0"/>
              <a:t>, </a:t>
            </a:r>
          </a:p>
          <a:p>
            <a:pPr eaLnBrk="0" hangingPunct="0"/>
            <a:r>
              <a:rPr lang="en-US" dirty="0"/>
              <a:t>   block Adams’s policies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790950" y="849314"/>
            <a:ext cx="184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3000" b="1" dirty="0">
              <a:solidFill>
                <a:srgbClr val="009999"/>
              </a:solidFill>
            </a:endParaRP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752601" y="4724401"/>
            <a:ext cx="5541963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B. Democracy and Citizenship</a:t>
            </a:r>
            <a:endParaRPr lang="en-US" sz="2000" dirty="0"/>
          </a:p>
          <a:p>
            <a:pPr eaLnBrk="0" hangingPunct="0">
              <a:buFontTx/>
              <a:buChar char="•"/>
            </a:pPr>
            <a:r>
              <a:rPr lang="en-US" dirty="0"/>
              <a:t>Most states ease voting qualifications; </a:t>
            </a:r>
          </a:p>
          <a:p>
            <a:pPr eaLnBrk="0" hangingPunct="0"/>
            <a:r>
              <a:rPr lang="en-US" dirty="0"/>
              <a:t>    few require property </a:t>
            </a:r>
          </a:p>
          <a:p>
            <a:pPr eaLnBrk="0" hangingPunct="0">
              <a:buFontTx/>
              <a:buChar char="•"/>
            </a:pPr>
            <a:r>
              <a:rPr lang="en-US" dirty="0"/>
              <a:t>In 1828, numerous new voters help </a:t>
            </a:r>
          </a:p>
          <a:p>
            <a:pPr eaLnBrk="0" hangingPunct="0"/>
            <a:r>
              <a:rPr lang="en-US" dirty="0"/>
              <a:t>   Jackson win presidency</a:t>
            </a:r>
          </a:p>
        </p:txBody>
      </p:sp>
      <p:pic>
        <p:nvPicPr>
          <p:cNvPr id="8202" name="Picture 10" descr="ElectoralCollege1824-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8" y="3470276"/>
            <a:ext cx="4633912" cy="338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229451" y="0"/>
            <a:ext cx="4951355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http://www.youtube.com/watch?v=XPIURHVK9oo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8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autoUpdateAnimBg="0"/>
      <p:bldP spid="82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297238" y="1598614"/>
            <a:ext cx="45952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3399"/>
                </a:solidFill>
              </a:rPr>
              <a:t>II. </a:t>
            </a:r>
            <a:r>
              <a:rPr lang="en-US" sz="2400" b="1" dirty="0">
                <a:solidFill>
                  <a:srgbClr val="003399"/>
                </a:solidFill>
              </a:rPr>
              <a:t>Jackson’s New Presidential Style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97238" y="2174876"/>
            <a:ext cx="5541962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A. Jackson’s Appeal to the Common Citizen</a:t>
            </a:r>
            <a:endParaRPr lang="en-US" sz="2000" dirty="0"/>
          </a:p>
          <a:p>
            <a:pPr eaLnBrk="0" hangingPunct="0"/>
            <a:r>
              <a:rPr lang="en-US" dirty="0"/>
              <a:t>•	Jackson claims he is of humble origins, though in reality is wealthy</a:t>
            </a:r>
          </a:p>
          <a:p>
            <a:pPr eaLnBrk="0" hangingPunct="0"/>
            <a:r>
              <a:rPr lang="en-US" dirty="0"/>
              <a:t>•	Jackson wins 1828 presidential election by landslide</a:t>
            </a:r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297238" y="3962401"/>
            <a:ext cx="5846762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B. Jackson’s Spoils System</a:t>
            </a:r>
            <a:endParaRPr lang="en-US" dirty="0"/>
          </a:p>
          <a:p>
            <a:pPr eaLnBrk="0" hangingPunct="0"/>
            <a:r>
              <a:rPr lang="en-US" dirty="0"/>
              <a:t>•	Uses </a:t>
            </a:r>
            <a:r>
              <a:rPr lang="en-US" b="1" dirty="0">
                <a:solidFill>
                  <a:srgbClr val="0070C0"/>
                </a:solidFill>
              </a:rPr>
              <a:t>spoils system </a:t>
            </a:r>
            <a:r>
              <a:rPr lang="en-US" dirty="0"/>
              <a:t>—replaces former appointees with own friends</a:t>
            </a:r>
          </a:p>
          <a:p>
            <a:pPr eaLnBrk="0" hangingPunct="0"/>
            <a:r>
              <a:rPr lang="en-US" dirty="0"/>
              <a:t>•	Friends become primary advisers, dubbed “kitchen cabinet”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95645" y="6488668"/>
            <a:ext cx="5026889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http://www.youtube.com/watch?v=MsHvJcGwRG4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5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autoUpdateAnimBg="0"/>
      <p:bldP spid="92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10244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752601" y="2174875"/>
            <a:ext cx="5745163" cy="451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A. Indian Removal Act of 1830</a:t>
            </a:r>
            <a:endParaRPr lang="en-US" sz="2000" dirty="0"/>
          </a:p>
          <a:p>
            <a:pPr eaLnBrk="0" hangingPunct="0"/>
            <a:r>
              <a:rPr lang="en-US" dirty="0"/>
              <a:t>•	Whites want to displace or assimilate Native Americans</a:t>
            </a:r>
          </a:p>
          <a:p>
            <a:pPr eaLnBrk="0" hangingPunct="0"/>
            <a:r>
              <a:rPr lang="en-US" dirty="0"/>
              <a:t>•	Jackson: only solution is move N-Ams off their land</a:t>
            </a:r>
          </a:p>
          <a:p>
            <a:pPr eaLnBrk="0" hangingPunct="0"/>
            <a:r>
              <a:rPr lang="en-US" dirty="0"/>
              <a:t>	- thinks assimilation cannot </a:t>
            </a:r>
          </a:p>
          <a:p>
            <a:pPr eaLnBrk="0" hangingPunct="0"/>
            <a:r>
              <a:rPr lang="en-US" dirty="0"/>
              <a:t>      work </a:t>
            </a:r>
          </a:p>
          <a:p>
            <a:pPr eaLnBrk="0" hangingPunct="0"/>
            <a:r>
              <a:rPr lang="en-US" dirty="0"/>
              <a:t>	- too many troops needed to </a:t>
            </a:r>
          </a:p>
          <a:p>
            <a:pPr eaLnBrk="0" hangingPunct="0"/>
            <a:r>
              <a:rPr lang="en-US" dirty="0"/>
              <a:t>      keep whites out of native </a:t>
            </a:r>
          </a:p>
          <a:p>
            <a:pPr eaLnBrk="0" hangingPunct="0"/>
            <a:r>
              <a:rPr lang="en-US" dirty="0"/>
              <a:t>      lands</a:t>
            </a:r>
          </a:p>
          <a:p>
            <a:pPr eaLnBrk="0" hangingPunct="0"/>
            <a:r>
              <a:rPr lang="en-US" dirty="0"/>
              <a:t>•	Congress passes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Indian </a:t>
            </a:r>
          </a:p>
          <a:p>
            <a:pPr eaLnBrk="0" hangingPunct="0"/>
            <a:r>
              <a:rPr lang="en-US" b="1" dirty="0">
                <a:solidFill>
                  <a:srgbClr val="0070C0"/>
                </a:solidFill>
              </a:rPr>
              <a:t>    Removal Act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of 1830</a:t>
            </a:r>
          </a:p>
          <a:p>
            <a:pPr eaLnBrk="0" hangingPunct="0"/>
            <a:r>
              <a:rPr lang="en-US" dirty="0"/>
              <a:t>	- funds treaties that force </a:t>
            </a:r>
          </a:p>
          <a:p>
            <a:pPr eaLnBrk="0" hangingPunct="0"/>
            <a:r>
              <a:rPr lang="en-US" dirty="0"/>
              <a:t>      N-Ams west</a:t>
            </a:r>
          </a:p>
          <a:p>
            <a:pPr eaLnBrk="0" hangingPunct="0"/>
            <a:r>
              <a:rPr lang="en-US" dirty="0"/>
              <a:t>•	Jackson pressures some </a:t>
            </a:r>
          </a:p>
          <a:p>
            <a:pPr eaLnBrk="0" hangingPunct="0"/>
            <a:r>
              <a:rPr lang="en-US" dirty="0"/>
              <a:t>    tribes to move, forcibly </a:t>
            </a:r>
          </a:p>
          <a:p>
            <a:pPr eaLnBrk="0" hangingPunct="0"/>
            <a:r>
              <a:rPr lang="en-US" dirty="0"/>
              <a:t>    removes others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752600" y="1593851"/>
            <a:ext cx="43334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3399"/>
                </a:solidFill>
              </a:rPr>
              <a:t>III. </a:t>
            </a:r>
            <a:r>
              <a:rPr lang="en-US" sz="2400" b="1" dirty="0">
                <a:solidFill>
                  <a:srgbClr val="003399"/>
                </a:solidFill>
              </a:rPr>
              <a:t>Removal of Native Americans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378826" y="6151564"/>
            <a:ext cx="12089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i="1" dirty="0">
                <a:solidFill>
                  <a:srgbClr val="003399"/>
                </a:solidFill>
              </a:rPr>
              <a:t>Continued . . .</a:t>
            </a:r>
            <a:endParaRPr lang="en-US" sz="2400" dirty="0">
              <a:latin typeface="Times" panose="02020603050405020304" pitchFamily="18" charset="0"/>
            </a:endParaRPr>
          </a:p>
        </p:txBody>
      </p:sp>
      <p:pic>
        <p:nvPicPr>
          <p:cNvPr id="10250" name="Picture 10" descr="image0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88" y="3495676"/>
            <a:ext cx="5548312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81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6" grpId="0" autoUpdateAnimBg="0"/>
      <p:bldP spid="102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11268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752601" y="1447801"/>
            <a:ext cx="5745163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B. The Cherokee Fight Back</a:t>
            </a:r>
            <a:endParaRPr lang="en-US" sz="2000" dirty="0"/>
          </a:p>
          <a:p>
            <a:pPr eaLnBrk="0" hangingPunct="0">
              <a:buFontTx/>
              <a:buChar char="•"/>
            </a:pPr>
            <a:r>
              <a:rPr lang="en-US" b="1" i="1" dirty="0">
                <a:solidFill>
                  <a:srgbClr val="0070C0"/>
                </a:solidFill>
              </a:rPr>
              <a:t>Worcester</a:t>
            </a:r>
            <a:r>
              <a:rPr lang="en-US" b="1" dirty="0">
                <a:solidFill>
                  <a:srgbClr val="0070C0"/>
                </a:solidFill>
              </a:rPr>
              <a:t> v. </a:t>
            </a:r>
            <a:r>
              <a:rPr lang="en-US" b="1" i="1" dirty="0">
                <a:solidFill>
                  <a:srgbClr val="0070C0"/>
                </a:solidFill>
              </a:rPr>
              <a:t>Georgia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/>
              <a:t>—</a:t>
            </a:r>
            <a:r>
              <a:rPr lang="en-US" dirty="0"/>
              <a:t>state cannot rule Cherokee or invade their land</a:t>
            </a:r>
          </a:p>
          <a:p>
            <a:pPr eaLnBrk="0" hangingPunct="0">
              <a:buFontTx/>
              <a:buChar char="•"/>
            </a:pPr>
            <a:r>
              <a:rPr lang="en-US" dirty="0"/>
              <a:t>Federal agents sign treaty; relocation begins</a:t>
            </a:r>
          </a:p>
          <a:p>
            <a:pPr eaLnBrk="0" hangingPunct="0">
              <a:buFontTx/>
              <a:buChar char="•"/>
            </a:pPr>
            <a:r>
              <a:rPr lang="en-US" dirty="0"/>
              <a:t>President Martin Van Buren orders removal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297238" y="159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2400" b="1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752601" y="3048001"/>
            <a:ext cx="5745163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C. The Trail of Tears</a:t>
            </a:r>
            <a:endParaRPr lang="en-US" sz="2000" dirty="0"/>
          </a:p>
          <a:p>
            <a:pPr eaLnBrk="0" hangingPunct="0">
              <a:buFontTx/>
              <a:buChar char="•"/>
            </a:pPr>
            <a:r>
              <a:rPr lang="en-US" dirty="0"/>
              <a:t>Cherokee sent west on </a:t>
            </a:r>
            <a:r>
              <a:rPr lang="en-US" b="1" dirty="0">
                <a:solidFill>
                  <a:srgbClr val="0070C0"/>
                </a:solidFill>
              </a:rPr>
              <a:t>Trail of Tears</a:t>
            </a:r>
            <a:r>
              <a:rPr lang="en-US" dirty="0"/>
              <a:t>; 800-mile trip made on foot</a:t>
            </a:r>
          </a:p>
          <a:p>
            <a:pPr eaLnBrk="0" hangingPunct="0">
              <a:buFontTx/>
              <a:buChar char="•"/>
            </a:pPr>
            <a:r>
              <a:rPr lang="en-US" dirty="0"/>
              <a:t>Cherokee are robbed by govt officials, </a:t>
            </a:r>
          </a:p>
          <a:p>
            <a:pPr eaLnBrk="0" hangingPunct="0"/>
            <a:r>
              <a:rPr lang="en-US" dirty="0"/>
              <a:t>    outlaws; thousands die </a:t>
            </a:r>
          </a:p>
        </p:txBody>
      </p:sp>
      <p:pic>
        <p:nvPicPr>
          <p:cNvPr id="11273" name="Picture 9" descr="the_trail_of_tea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6" y="3952876"/>
            <a:ext cx="4505325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6211669"/>
            <a:ext cx="5013960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http://www.history.com/topics/native-american-history/trail-of-tears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70" grpId="0" autoUpdateAnimBg="0"/>
      <p:bldP spid="11272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235</Words>
  <Application>Microsoft Office PowerPoint</Application>
  <PresentationFormat>Widescreen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Barone, Craig A.</dc:creator>
  <cp:lastModifiedBy>Barone, Craig A.</cp:lastModifiedBy>
  <cp:revision>4</cp:revision>
  <dcterms:created xsi:type="dcterms:W3CDTF">2014-11-03T22:08:51Z</dcterms:created>
  <dcterms:modified xsi:type="dcterms:W3CDTF">2014-11-10T17:07:15Z</dcterms:modified>
</cp:coreProperties>
</file>