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89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558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508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296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84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781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942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084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432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68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4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2194-89B5-46D5-B6D3-6A38B7294593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5215-5EDA-4874-91FD-7A3D8F439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254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iography.com/people/elizabeth-cady-stanton-94921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iography.com/people/sojourner-truth-95112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19400" y="1676401"/>
            <a:ext cx="5784850" cy="1712913"/>
            <a:chOff x="863" y="1566"/>
            <a:chExt cx="3644" cy="1079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918"/>
              <a:ext cx="3644" cy="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8.3</a:t>
              </a:r>
              <a:endParaRPr lang="en-US"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  <a:p>
              <a:r>
                <a:rPr lang="en-US" sz="45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Women and </a:t>
              </a:r>
              <a:r>
                <a:rPr lang="en-US" sz="45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Reform</a:t>
              </a:r>
              <a:endParaRPr lang="en-US" sz="45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19400" y="3288475"/>
            <a:ext cx="66309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Women reformers expand their efforts from movements such as abolition and temperance to include women’s rights. 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2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52601" y="1827213"/>
            <a:ext cx="515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I. Women’s Roles in the Mid-1800s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52601" y="2403475"/>
            <a:ext cx="5999163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Cultural and Legal Limits on Women</a:t>
            </a:r>
            <a:endParaRPr lang="en-US" sz="2000" dirty="0"/>
          </a:p>
          <a:p>
            <a:r>
              <a:rPr lang="en-US" dirty="0"/>
              <a:t>•	</a:t>
            </a:r>
            <a:r>
              <a:rPr lang="en-US" b="1" dirty="0">
                <a:solidFill>
                  <a:srgbClr val="008000"/>
                </a:solidFill>
              </a:rPr>
              <a:t>Cult of domesticity</a:t>
            </a:r>
            <a:r>
              <a:rPr lang="en-US" b="1" dirty="0"/>
              <a:t> </a:t>
            </a:r>
            <a:r>
              <a:rPr lang="en-US" dirty="0"/>
              <a:t>—only housework, child care for married women</a:t>
            </a:r>
            <a:endParaRPr lang="en-US" b="1" dirty="0"/>
          </a:p>
          <a:p>
            <a:r>
              <a:rPr lang="en-US" dirty="0"/>
              <a:t>•	women earn 1/2 of men’s pay for same job</a:t>
            </a:r>
          </a:p>
          <a:p>
            <a:r>
              <a:rPr lang="en-US" dirty="0"/>
              <a:t>•	have few legal rights; cannot vote, sit on juries</a:t>
            </a:r>
          </a:p>
          <a:p>
            <a:r>
              <a:rPr lang="en-US" dirty="0"/>
              <a:t>	- do not have guardianship of own children</a:t>
            </a:r>
          </a:p>
          <a:p>
            <a:r>
              <a:rPr lang="en-US" dirty="0"/>
              <a:t>•	A married woman’s property, earnings belong to her husband</a:t>
            </a:r>
          </a:p>
          <a:p>
            <a:r>
              <a:rPr lang="en-US" dirty="0"/>
              <a:t>•	Women delegates at World’s Anti-Slavery Convention rejected </a:t>
            </a:r>
          </a:p>
          <a:p>
            <a:r>
              <a:rPr lang="en-US" dirty="0"/>
              <a:t>•	</a:t>
            </a:r>
            <a:r>
              <a:rPr lang="en-US" b="1" dirty="0">
                <a:solidFill>
                  <a:srgbClr val="008000"/>
                </a:solidFill>
              </a:rPr>
              <a:t>Elizabeth Cady Stanton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b="1" dirty="0">
                <a:solidFill>
                  <a:srgbClr val="008000"/>
                </a:solidFill>
              </a:rPr>
              <a:t>Lucretia Mott</a:t>
            </a:r>
            <a:r>
              <a:rPr lang="en-US" dirty="0"/>
              <a:t> form women’s rights society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pic>
        <p:nvPicPr>
          <p:cNvPr id="4105" name="Picture 9" descr="82598-004-1E6C59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0"/>
            <a:ext cx="2203450" cy="3219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lucretia-mot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000500"/>
            <a:ext cx="180975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05000" y="0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www.biography.com/people/elizabeth-cady-stanton-9492182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41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00213" y="1598614"/>
            <a:ext cx="35069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II. Women Mobilize for </a:t>
            </a:r>
          </a:p>
          <a:p>
            <a:r>
              <a:rPr lang="en-US" sz="2400" b="1" dirty="0">
                <a:solidFill>
                  <a:srgbClr val="003399"/>
                </a:solidFill>
                <a:latin typeface="Arial" panose="020B0604020202020204" pitchFamily="34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Reform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1" y="2360614"/>
            <a:ext cx="55419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Women Abolitionists</a:t>
            </a:r>
            <a:endParaRPr lang="en-US" sz="2000" dirty="0"/>
          </a:p>
          <a:p>
            <a:r>
              <a:rPr lang="en-US" dirty="0"/>
              <a:t>•	Middle-class white women inspired </a:t>
            </a:r>
          </a:p>
          <a:p>
            <a:r>
              <a:rPr lang="en-US" dirty="0"/>
              <a:t>    by religion join reform movements</a:t>
            </a:r>
          </a:p>
          <a:p>
            <a:r>
              <a:rPr lang="en-US" dirty="0"/>
              <a:t>•	</a:t>
            </a:r>
            <a:r>
              <a:rPr lang="en-US" b="1" dirty="0">
                <a:solidFill>
                  <a:srgbClr val="008000"/>
                </a:solidFill>
              </a:rPr>
              <a:t>Sarah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8000"/>
                </a:solidFill>
              </a:rPr>
              <a:t>Angelina Grimké</a:t>
            </a:r>
            <a:r>
              <a:rPr lang="en-US" dirty="0"/>
              <a:t>— </a:t>
            </a:r>
          </a:p>
          <a:p>
            <a:r>
              <a:rPr lang="en-US" dirty="0"/>
              <a:t>    work for abolition 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52601" y="4191001"/>
            <a:ext cx="58467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B. Working for Temperance</a:t>
            </a:r>
            <a:endParaRPr lang="en-US" sz="2000" dirty="0"/>
          </a:p>
          <a:p>
            <a:r>
              <a:rPr lang="en-US" dirty="0"/>
              <a:t>•	Many women in</a:t>
            </a:r>
            <a:r>
              <a:rPr lang="en-US" b="1" dirty="0"/>
              <a:t> </a:t>
            </a:r>
            <a:r>
              <a:rPr lang="en-US" b="1" dirty="0">
                <a:solidFill>
                  <a:srgbClr val="008000"/>
                </a:solidFill>
              </a:rPr>
              <a:t>temperance movement</a:t>
            </a:r>
            <a:r>
              <a:rPr lang="en-US" dirty="0"/>
              <a:t>—</a:t>
            </a:r>
          </a:p>
          <a:p>
            <a:r>
              <a:rPr lang="en-US" dirty="0"/>
              <a:t>    prohibit drinking alcohol</a:t>
            </a:r>
          </a:p>
          <a:p>
            <a:r>
              <a:rPr lang="en-US" dirty="0"/>
              <a:t>•	American Temperance Society founded </a:t>
            </a:r>
          </a:p>
          <a:p>
            <a:r>
              <a:rPr lang="en-US" dirty="0"/>
              <a:t>    to end widespread use of alcohol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78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3399"/>
                </a:solidFill>
                <a:latin typeface="Arial" panose="020B0604020202020204" pitchFamily="34" charset="0"/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pic>
        <p:nvPicPr>
          <p:cNvPr id="5131" name="Picture 11" descr="11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24300"/>
            <a:ext cx="3886200" cy="293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19332" y="3424793"/>
            <a:ext cx="354128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>
                <a:latin typeface="Times" panose="02020603050405020304" pitchFamily="18" charset="0"/>
              </a:rPr>
              <a:t>The "Ladies of Logan" sing hymns in front </a:t>
            </a:r>
          </a:p>
          <a:p>
            <a:pPr algn="ctr"/>
            <a:r>
              <a:rPr lang="en-US" sz="1400" b="1" dirty="0">
                <a:latin typeface="Times" panose="02020603050405020304" pitchFamily="18" charset="0"/>
              </a:rPr>
              <a:t>of bars in aid of the temperance movement</a:t>
            </a:r>
            <a:endParaRPr lang="en-US" sz="1400" dirty="0">
              <a:latin typeface="Times" panose="02020603050405020304" pitchFamily="18" charset="0"/>
            </a:endParaRPr>
          </a:p>
          <a:p>
            <a:pPr algn="ctr"/>
            <a:endParaRPr lang="en-US" sz="1400" dirty="0">
              <a:latin typeface="Times" panose="02020603050405020304" pitchFamily="18" charset="0"/>
            </a:endParaRPr>
          </a:p>
        </p:txBody>
      </p:sp>
      <p:pic>
        <p:nvPicPr>
          <p:cNvPr id="5133" name="Picture 13" descr="nationalwomenssuffrageasso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838200"/>
            <a:ext cx="4695825" cy="2609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07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  <p:bldP spid="5129" grpId="0" autoUpdateAnimBg="0"/>
      <p:bldP spid="51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98826" y="2174876"/>
            <a:ext cx="5745163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C. Education for Women</a:t>
            </a:r>
            <a:endParaRPr lang="en-US" sz="2000" dirty="0"/>
          </a:p>
          <a:p>
            <a:r>
              <a:rPr lang="en-US" dirty="0"/>
              <a:t>•	Until 1820s, few opportunities for girls past elementary school</a:t>
            </a:r>
          </a:p>
          <a:p>
            <a:r>
              <a:rPr lang="en-US" dirty="0"/>
              <a:t>•	Academic schools for women become available</a:t>
            </a:r>
          </a:p>
          <a:p>
            <a:r>
              <a:rPr lang="en-US" dirty="0"/>
              <a:t>•	Af-Am. girls have few opportunities to get good education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78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3399"/>
                </a:solidFill>
                <a:latin typeface="Arial" panose="020B0604020202020204" pitchFamily="34" charset="0"/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07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0" grpId="0" autoUpdateAnimBg="0"/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953625" y="6446839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700" b="1" dirty="0">
                <a:solidFill>
                  <a:srgbClr val="003399"/>
                </a:solidFill>
                <a:latin typeface="Arial" panose="020B0604020202020204" pitchFamily="34" charset="0"/>
              </a:rPr>
              <a:t>NEXT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SECTION</a:t>
              </a:r>
            </a:p>
          </p:txBody>
        </p:sp>
      </p:grp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2601" y="2282826"/>
            <a:ext cx="569277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A. Seneca Falls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1848, Stanton/Mott hold </a:t>
            </a:r>
            <a:r>
              <a:rPr lang="en-US" b="1" dirty="0">
                <a:solidFill>
                  <a:srgbClr val="008000"/>
                </a:solidFill>
              </a:rPr>
              <a:t>Seneca Falls Convention</a:t>
            </a:r>
            <a:r>
              <a:rPr lang="en-US" dirty="0"/>
              <a:t> for women’s rights</a:t>
            </a:r>
          </a:p>
          <a:p>
            <a:pPr>
              <a:buFontTx/>
              <a:buChar char="•"/>
            </a:pPr>
            <a:r>
              <a:rPr lang="en-US" dirty="0"/>
              <a:t>“Declaration of Sentiments” modeled on Dec. of Ind.</a:t>
            </a:r>
          </a:p>
          <a:p>
            <a:pPr>
              <a:buFontTx/>
              <a:buChar char="•"/>
            </a:pPr>
            <a:r>
              <a:rPr lang="en-US" dirty="0"/>
              <a:t>Attendees approve all but one resolution of Declaration unanimously:</a:t>
            </a:r>
          </a:p>
          <a:p>
            <a:r>
              <a:rPr lang="en-US" dirty="0"/>
              <a:t>	- men and women are equal</a:t>
            </a:r>
          </a:p>
          <a:p>
            <a:r>
              <a:rPr lang="en-US" dirty="0"/>
              <a:t>	- urge women to participate in public issues</a:t>
            </a:r>
          </a:p>
          <a:p>
            <a:r>
              <a:rPr lang="en-US" dirty="0"/>
              <a:t>	- narrowly pass women’s suffrage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1" y="1593851"/>
            <a:ext cx="46945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III. Women’s Rights Movement </a:t>
            </a:r>
          </a:p>
          <a:p>
            <a:r>
              <a:rPr lang="en-US" sz="2400" b="1" dirty="0">
                <a:solidFill>
                  <a:srgbClr val="003399"/>
                </a:solidFill>
                <a:latin typeface="Arial" panose="020B0604020202020204" pitchFamily="34" charset="0"/>
              </a:rPr>
              <a:t>    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Emerges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378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3399"/>
                </a:solidFill>
                <a:latin typeface="Arial" panose="020B0604020202020204" pitchFamily="34" charset="0"/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752601" y="4845050"/>
            <a:ext cx="5541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/>
              <a:t>B. Sojourner Truth</a:t>
            </a:r>
            <a:endParaRPr lang="en-US" sz="2000" dirty="0"/>
          </a:p>
          <a:p>
            <a:pPr>
              <a:buFontTx/>
              <a:buChar char="•"/>
            </a:pPr>
            <a:r>
              <a:rPr lang="en-US" dirty="0"/>
              <a:t>Former Northern slave travels country preaching</a:t>
            </a:r>
          </a:p>
          <a:p>
            <a:pPr>
              <a:buFontTx/>
              <a:buChar char="•"/>
            </a:pPr>
            <a:r>
              <a:rPr lang="en-US" dirty="0"/>
              <a:t>Later argues for abolition, women’s rights</a:t>
            </a:r>
          </a:p>
        </p:txBody>
      </p:sp>
      <p:pic>
        <p:nvPicPr>
          <p:cNvPr id="7179" name="Picture 11" descr="vc0061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4" y="609601"/>
            <a:ext cx="3062287" cy="3967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423px-sojourner_truth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572001"/>
            <a:ext cx="1905000" cy="2290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13122" y="0"/>
            <a:ext cx="5908156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www.biography.com/people/sojourner-truth-9511284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68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4" grpId="0" autoUpdateAnimBg="0"/>
      <p:bldP spid="7177" grpId="0" autoUpdateAnimBg="0"/>
      <p:bldP spid="717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Application>Microsoft Office PowerPoint</Application>
  <PresentationFormat>Custom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craig.barone</cp:lastModifiedBy>
  <cp:revision>3</cp:revision>
  <dcterms:created xsi:type="dcterms:W3CDTF">2014-11-17T01:15:09Z</dcterms:created>
  <dcterms:modified xsi:type="dcterms:W3CDTF">2014-11-17T20:07:31Z</dcterms:modified>
</cp:coreProperties>
</file>