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F875-FFB6-4FAC-94B9-81D6387F5DE3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B873-EB8E-4ED7-85EE-3BA478B8DC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48217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F875-FFB6-4FAC-94B9-81D6387F5DE3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B873-EB8E-4ED7-85EE-3BA478B8DC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14853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F875-FFB6-4FAC-94B9-81D6387F5DE3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B873-EB8E-4ED7-85EE-3BA478B8DC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895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F875-FFB6-4FAC-94B9-81D6387F5DE3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B873-EB8E-4ED7-85EE-3BA478B8DC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063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F875-FFB6-4FAC-94B9-81D6387F5DE3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B873-EB8E-4ED7-85EE-3BA478B8DC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468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F875-FFB6-4FAC-94B9-81D6387F5DE3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B873-EB8E-4ED7-85EE-3BA478B8DC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70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F875-FFB6-4FAC-94B9-81D6387F5DE3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B873-EB8E-4ED7-85EE-3BA478B8DC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11683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F875-FFB6-4FAC-94B9-81D6387F5DE3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B873-EB8E-4ED7-85EE-3BA478B8DC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0308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F875-FFB6-4FAC-94B9-81D6387F5DE3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B873-EB8E-4ED7-85EE-3BA478B8DC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49567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F875-FFB6-4FAC-94B9-81D6387F5DE3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B873-EB8E-4ED7-85EE-3BA478B8DC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3025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F875-FFB6-4FAC-94B9-81D6387F5DE3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B873-EB8E-4ED7-85EE-3BA478B8DC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179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CF875-FFB6-4FAC-94B9-81D6387F5DE3}" type="datetimeFigureOut">
              <a:rPr lang="en-US" smtClean="0"/>
              <a:pPr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3B873-EB8E-4ED7-85EE-3BA478B8DC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3968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D:\Chapter08\21foreigntrade.pd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kJwOYagvuI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9953625" y="6446839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700" b="1" dirty="0">
                <a:solidFill>
                  <a:srgbClr val="003399"/>
                </a:solidFill>
                <a:latin typeface="Arial" panose="020B0604020202020204" pitchFamily="34" charset="0"/>
              </a:rPr>
              <a:t>NEXT</a:t>
            </a:r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2819400" y="1676401"/>
            <a:ext cx="7099300" cy="1712913"/>
            <a:chOff x="863" y="1566"/>
            <a:chExt cx="4472" cy="1079"/>
          </a:xfrm>
        </p:grpSpPr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863" y="1566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A5002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863" y="1918"/>
              <a:ext cx="4472" cy="7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0000FF"/>
                  </a:solidFill>
                  <a:latin typeface="Arial" panose="020B0604020202020204" pitchFamily="34" charset="0"/>
                </a:rPr>
                <a:t>8.4</a:t>
              </a:r>
              <a:endParaRPr lang="en-US" sz="2400" b="1" dirty="0">
                <a:solidFill>
                  <a:srgbClr val="0000FF"/>
                </a:solidFill>
                <a:latin typeface="Arial" panose="020B0604020202020204" pitchFamily="34" charset="0"/>
              </a:endParaRPr>
            </a:p>
            <a:p>
              <a:r>
                <a:rPr lang="en-US" sz="4500" b="1" dirty="0" smtClean="0">
                  <a:solidFill>
                    <a:srgbClr val="0000FF"/>
                  </a:solidFill>
                  <a:latin typeface="Arial" panose="020B0604020202020204" pitchFamily="34" charset="0"/>
                </a:rPr>
                <a:t>The </a:t>
              </a:r>
              <a:r>
                <a:rPr lang="en-US" sz="45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Changing Workplace</a:t>
              </a:r>
            </a:p>
          </p:txBody>
        </p:sp>
      </p:grp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19400" y="3264408"/>
            <a:ext cx="663098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A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growing industrial work force faces problems arising from manufacturing under the factory system.</a:t>
            </a:r>
          </a:p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511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953625" y="6446839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700" b="1" dirty="0">
                <a:solidFill>
                  <a:srgbClr val="003399"/>
                </a:solidFill>
                <a:latin typeface="Arial" panose="020B0604020202020204" pitchFamily="34" charset="0"/>
              </a:rPr>
              <a:t>NEXT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297239" y="1827213"/>
            <a:ext cx="38868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I. 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Industry Changes Work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3352800" y="22844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276601" y="2286000"/>
            <a:ext cx="5694363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 dirty="0"/>
              <a:t>A. Rural Manufacturing </a:t>
            </a:r>
            <a:endParaRPr lang="en-US" sz="2000" dirty="0"/>
          </a:p>
          <a:p>
            <a:r>
              <a:rPr lang="en-US" dirty="0"/>
              <a:t>•	</a:t>
            </a:r>
            <a:r>
              <a:rPr lang="en-US" b="1" dirty="0">
                <a:solidFill>
                  <a:srgbClr val="008000"/>
                </a:solidFill>
              </a:rPr>
              <a:t>Cottage industry </a:t>
            </a:r>
            <a:r>
              <a:rPr lang="en-US" dirty="0"/>
              <a:t>—manufacturers supply materials, goods made in homes</a:t>
            </a:r>
          </a:p>
          <a:p>
            <a:endParaRPr lang="en-US" dirty="0"/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8199" name="Oval 7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SECTION</a:t>
              </a:r>
            </a:p>
          </p:txBody>
        </p:sp>
      </p:grpSp>
      <p:sp>
        <p:nvSpPr>
          <p:cNvPr id="8201" name="Rectangle 9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9105900" y="5638800"/>
            <a:ext cx="122555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8378825" y="6151563"/>
            <a:ext cx="1354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i="1" dirty="0">
                <a:solidFill>
                  <a:srgbClr val="003399"/>
                </a:solidFill>
                <a:latin typeface="Arial" panose="020B0604020202020204" pitchFamily="34" charset="0"/>
              </a:rPr>
              <a:t>Continued . . .</a:t>
            </a:r>
            <a:endParaRPr lang="en-US" sz="2400" dirty="0">
              <a:latin typeface="Times" panose="02020603050405020304" pitchFamily="18" charset="0"/>
            </a:endParaRP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3276601" y="3581401"/>
            <a:ext cx="5745163" cy="259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 dirty="0"/>
              <a:t>B. Early Factories</a:t>
            </a:r>
            <a:endParaRPr lang="en-US" sz="2000" dirty="0"/>
          </a:p>
          <a:p>
            <a:r>
              <a:rPr lang="en-US" dirty="0"/>
              <a:t>•	Early 1800s, artisans produce items people cannot make themselves:</a:t>
            </a:r>
          </a:p>
          <a:p>
            <a:r>
              <a:rPr lang="en-US" dirty="0"/>
              <a:t>	- </a:t>
            </a:r>
            <a:r>
              <a:rPr lang="en-US" b="1" dirty="0">
                <a:solidFill>
                  <a:srgbClr val="008000"/>
                </a:solidFill>
              </a:rPr>
              <a:t>master</a:t>
            </a:r>
            <a:r>
              <a:rPr lang="en-US" dirty="0"/>
              <a:t>—highly experienced artisan</a:t>
            </a:r>
          </a:p>
          <a:p>
            <a:r>
              <a:rPr lang="en-US" dirty="0"/>
              <a:t>	- </a:t>
            </a:r>
            <a:r>
              <a:rPr lang="en-US" b="1" dirty="0">
                <a:solidFill>
                  <a:srgbClr val="008000"/>
                </a:solidFill>
              </a:rPr>
              <a:t>journeyman</a:t>
            </a:r>
            <a:r>
              <a:rPr lang="en-US" dirty="0"/>
              <a:t>—skilled worker employed by master</a:t>
            </a:r>
          </a:p>
          <a:p>
            <a:r>
              <a:rPr lang="en-US" dirty="0"/>
              <a:t>	- </a:t>
            </a:r>
            <a:r>
              <a:rPr lang="en-US" b="1" dirty="0">
                <a:solidFill>
                  <a:srgbClr val="008000"/>
                </a:solidFill>
              </a:rPr>
              <a:t>apprentice</a:t>
            </a:r>
            <a:r>
              <a:rPr lang="en-US" dirty="0"/>
              <a:t>—young worker learning craft</a:t>
            </a:r>
          </a:p>
          <a:p>
            <a:r>
              <a:rPr lang="en-US" dirty="0"/>
              <a:t>•	Factories revolutionize industry: cost of household items drops</a:t>
            </a:r>
          </a:p>
          <a:p>
            <a:r>
              <a:rPr lang="en-US" dirty="0"/>
              <a:t>•	With machines, unskilled workers replace artisans</a:t>
            </a:r>
          </a:p>
        </p:txBody>
      </p:sp>
    </p:spTree>
    <p:extLst>
      <p:ext uri="{BB962C8B-B14F-4D97-AF65-F5344CB8AC3E}">
        <p14:creationId xmlns="" xmlns:p14="http://schemas.microsoft.com/office/powerpoint/2010/main" val="361484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7" grpId="0" autoUpdateAnimBg="0"/>
      <p:bldP spid="8202" grpId="0" autoUpdateAnimBg="0"/>
      <p:bldP spid="820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953625" y="6446839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700" b="1" dirty="0">
                <a:solidFill>
                  <a:srgbClr val="003399"/>
                </a:solidFill>
                <a:latin typeface="Arial" panose="020B0604020202020204" pitchFamily="34" charset="0"/>
              </a:rPr>
              <a:t>NEXT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9220" name="Oval 4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SECTION</a:t>
              </a:r>
            </a:p>
          </p:txBody>
        </p:sp>
      </p:grp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3352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276601" y="2057401"/>
            <a:ext cx="5745163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 dirty="0"/>
              <a:t>A. The Lowell Mill</a:t>
            </a:r>
            <a:endParaRPr lang="en-US" sz="2000" dirty="0"/>
          </a:p>
          <a:p>
            <a:r>
              <a:rPr lang="en-US" dirty="0"/>
              <a:t>•	Most mill workers are unmarried farm girls</a:t>
            </a:r>
          </a:p>
          <a:p>
            <a:r>
              <a:rPr lang="en-US" dirty="0"/>
              <a:t>		- paid lower wages than men</a:t>
            </a:r>
          </a:p>
          <a:p>
            <a:r>
              <a:rPr lang="en-US" dirty="0"/>
              <a:t>•	Factory pay better than alternatives—teaching, sewing, domestic work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297238" y="1593850"/>
            <a:ext cx="5129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II. 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Farm Worker to Factory Worker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3276601" y="3581400"/>
            <a:ext cx="5616575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 dirty="0"/>
              <a:t>B. Conditions at Lowell</a:t>
            </a:r>
            <a:endParaRPr lang="en-US" sz="2000" dirty="0"/>
          </a:p>
          <a:p>
            <a:r>
              <a:rPr lang="en-US" dirty="0"/>
              <a:t>•	Work 12 hours in heat, dark, poor ventilation: </a:t>
            </a:r>
          </a:p>
          <a:p>
            <a:r>
              <a:rPr lang="en-US" dirty="0"/>
              <a:t>•	Conditions continue to deteriorate; 800 mill girls conduct a </a:t>
            </a:r>
            <a:r>
              <a:rPr lang="en-US" b="1" dirty="0">
                <a:solidFill>
                  <a:srgbClr val="008000"/>
                </a:solidFill>
              </a:rPr>
              <a:t>strike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276601" y="4953000"/>
            <a:ext cx="5540375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 dirty="0"/>
              <a:t>C. Strikes at Lowell</a:t>
            </a:r>
            <a:endParaRPr lang="en-US" sz="2000" dirty="0"/>
          </a:p>
          <a:p>
            <a:r>
              <a:rPr lang="en-US" dirty="0"/>
              <a:t>•	1834, strike over pay cut; 1836, strike over higher board charges</a:t>
            </a:r>
          </a:p>
          <a:p>
            <a:r>
              <a:rPr lang="en-US" dirty="0"/>
              <a:t>•	Company wins both times, fires strike leaders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31028" y="0"/>
            <a:ext cx="4925644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www.youtube.com/watch?v=pkJwOYagvuI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2215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23" grpId="0" autoUpdateAnimBg="0"/>
      <p:bldP spid="9225" grpId="0" autoUpdateAnimBg="0"/>
      <p:bldP spid="922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953625" y="6446839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700" b="1" dirty="0">
                <a:solidFill>
                  <a:srgbClr val="003399"/>
                </a:solidFill>
                <a:latin typeface="Arial" panose="020B0604020202020204" pitchFamily="34" charset="0"/>
              </a:rPr>
              <a:t>NEXT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10244" name="Oval 4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SECTION</a:t>
              </a:r>
            </a:p>
          </p:txBody>
        </p:sp>
      </p:grp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297239" y="1598613"/>
            <a:ext cx="53070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III. 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Workers Seek Better Conditions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297238" y="2174876"/>
            <a:ext cx="5541962" cy="177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 dirty="0"/>
              <a:t>A. Workers Unionize</a:t>
            </a:r>
            <a:endParaRPr lang="en-US" sz="2000" dirty="0"/>
          </a:p>
          <a:p>
            <a:r>
              <a:rPr lang="en-US" dirty="0"/>
              <a:t>•	Artisans form unions; begin to ally selves with unskilled workers</a:t>
            </a:r>
          </a:p>
          <a:p>
            <a:r>
              <a:rPr lang="en-US" dirty="0"/>
              <a:t>•	1830s–1840s, 1–2% of workers organized, dozens of strikes</a:t>
            </a:r>
          </a:p>
          <a:p>
            <a:r>
              <a:rPr lang="en-US" dirty="0"/>
              <a:t>	- employers use immigrants as strikebreakers</a:t>
            </a: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3352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8378825" y="6151563"/>
            <a:ext cx="1354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i="1" dirty="0">
                <a:solidFill>
                  <a:srgbClr val="003399"/>
                </a:solidFill>
                <a:latin typeface="Arial" panose="020B0604020202020204" pitchFamily="34" charset="0"/>
              </a:rPr>
              <a:t>Continued . . .</a:t>
            </a:r>
            <a:endParaRPr lang="en-US" sz="2400" dirty="0">
              <a:latin typeface="Times" panose="02020603050405020304" pitchFamily="18" charset="0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297238" y="3938589"/>
            <a:ext cx="5541962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 dirty="0"/>
              <a:t>B. Immigration Increases</a:t>
            </a:r>
            <a:endParaRPr lang="en-US" sz="2000" dirty="0"/>
          </a:p>
          <a:p>
            <a:r>
              <a:rPr lang="en-US" dirty="0"/>
              <a:t>•	European immigration to U.S. increases 1830-1860</a:t>
            </a:r>
          </a:p>
          <a:p>
            <a:r>
              <a:rPr lang="en-US" dirty="0"/>
              <a:t>•	German immigrants cluster in upper Mississippi Valley, Ohio Valley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297238" y="5410200"/>
            <a:ext cx="5541962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 dirty="0"/>
              <a:t>C. A Second Wave</a:t>
            </a:r>
            <a:endParaRPr lang="en-US" sz="2000" dirty="0"/>
          </a:p>
          <a:p>
            <a:r>
              <a:rPr lang="en-US" dirty="0"/>
              <a:t>•	Irish immigrants settle in large Eastern cities</a:t>
            </a:r>
          </a:p>
          <a:p>
            <a:r>
              <a:rPr lang="en-US" dirty="0"/>
              <a:t>•	Disliked because Catholic, poor; resented because work for low pay</a:t>
            </a:r>
          </a:p>
        </p:txBody>
      </p:sp>
    </p:spTree>
    <p:extLst>
      <p:ext uri="{BB962C8B-B14F-4D97-AF65-F5344CB8AC3E}">
        <p14:creationId xmlns="" xmlns:p14="http://schemas.microsoft.com/office/powerpoint/2010/main" val="408766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7" grpId="0" autoUpdateAnimBg="0"/>
      <p:bldP spid="10249" grpId="0" autoUpdateAnimBg="0"/>
      <p:bldP spid="10250" grpId="0" autoUpdateAnimBg="0"/>
      <p:bldP spid="1025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9953625" y="6446839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700" b="1" dirty="0">
                <a:solidFill>
                  <a:srgbClr val="003399"/>
                </a:solidFill>
                <a:latin typeface="Arial" panose="020B0604020202020204" pitchFamily="34" charset="0"/>
              </a:rPr>
              <a:t>NEXT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11268" name="Oval 4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SECTION</a:t>
              </a:r>
            </a:p>
          </p:txBody>
        </p:sp>
      </p:grp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297238" y="2174876"/>
            <a:ext cx="5541962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 dirty="0"/>
              <a:t>D. National Trades’ Union</a:t>
            </a:r>
            <a:endParaRPr lang="en-US" sz="2000" dirty="0"/>
          </a:p>
          <a:p>
            <a:pPr>
              <a:buFontTx/>
              <a:buChar char="•"/>
            </a:pPr>
            <a:r>
              <a:rPr lang="en-US" dirty="0"/>
              <a:t>1830s, unions for same trade unite to standardize wages, conditions form </a:t>
            </a:r>
            <a:r>
              <a:rPr lang="en-US" b="1" dirty="0">
                <a:solidFill>
                  <a:srgbClr val="008000"/>
                </a:solidFill>
              </a:rPr>
              <a:t>National Trades’ Union</a:t>
            </a:r>
            <a:endParaRPr lang="en-US" dirty="0">
              <a:solidFill>
                <a:srgbClr val="008000"/>
              </a:solidFill>
            </a:endParaRPr>
          </a:p>
          <a:p>
            <a:pPr>
              <a:buFontTx/>
              <a:buChar char="•"/>
            </a:pPr>
            <a:r>
              <a:rPr lang="en-US" dirty="0"/>
              <a:t>Bankers, owners form associations; courts declare strikes illegal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3352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2409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70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138</Words>
  <Application>Microsoft Office PowerPoint</Application>
  <PresentationFormat>Custom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Barone, Craig A.</dc:creator>
  <cp:lastModifiedBy>craig.barone</cp:lastModifiedBy>
  <cp:revision>3</cp:revision>
  <dcterms:created xsi:type="dcterms:W3CDTF">2014-11-17T01:18:22Z</dcterms:created>
  <dcterms:modified xsi:type="dcterms:W3CDTF">2014-11-18T18:50:44Z</dcterms:modified>
</cp:coreProperties>
</file>