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1" d="100"/>
          <a:sy n="81" d="100"/>
        </p:scale>
        <p:origin x="2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B8079-08CB-4C88-98A7-0AC0B49D649A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BD972-594F-4FD0-AA1C-D6879C1A7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119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B8079-08CB-4C88-98A7-0AC0B49D649A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BD972-594F-4FD0-AA1C-D6879C1A7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754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B8079-08CB-4C88-98A7-0AC0B49D649A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BD972-594F-4FD0-AA1C-D6879C1A7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4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B8079-08CB-4C88-98A7-0AC0B49D649A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BD972-594F-4FD0-AA1C-D6879C1A7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076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B8079-08CB-4C88-98A7-0AC0B49D649A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BD972-594F-4FD0-AA1C-D6879C1A7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752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B8079-08CB-4C88-98A7-0AC0B49D649A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BD972-594F-4FD0-AA1C-D6879C1A7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684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B8079-08CB-4C88-98A7-0AC0B49D649A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BD972-594F-4FD0-AA1C-D6879C1A7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68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B8079-08CB-4C88-98A7-0AC0B49D649A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BD972-594F-4FD0-AA1C-D6879C1A7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466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B8079-08CB-4C88-98A7-0AC0B49D649A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BD972-594F-4FD0-AA1C-D6879C1A7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83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B8079-08CB-4C88-98A7-0AC0B49D649A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BD972-594F-4FD0-AA1C-D6879C1A7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401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B8079-08CB-4C88-98A7-0AC0B49D649A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BD972-594F-4FD0-AA1C-D6879C1A7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621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B8079-08CB-4C88-98A7-0AC0B49D649A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BD972-594F-4FD0-AA1C-D6879C1A7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916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istory.com/topics/alamo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history.com/topics/alamo/videos/deconstructing-history-alamo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YLB5rH9eTB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9972257" y="6446839"/>
            <a:ext cx="381836" cy="20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sz="700" b="1">
                <a:solidFill>
                  <a:srgbClr val="003399"/>
                </a:solidFill>
              </a:rPr>
              <a:t>NEXT</a:t>
            </a:r>
          </a:p>
        </p:txBody>
      </p:sp>
      <p:grpSp>
        <p:nvGrpSpPr>
          <p:cNvPr id="3075" name="Group 3"/>
          <p:cNvGrpSpPr>
            <a:grpSpLocks/>
          </p:cNvGrpSpPr>
          <p:nvPr/>
        </p:nvGrpSpPr>
        <p:grpSpPr bwMode="auto">
          <a:xfrm>
            <a:off x="2894014" y="2486026"/>
            <a:ext cx="4625975" cy="1082675"/>
            <a:chOff x="863" y="1566"/>
            <a:chExt cx="2914" cy="682"/>
          </a:xfrm>
        </p:grpSpPr>
        <p:sp>
          <p:nvSpPr>
            <p:cNvPr id="3076" name="Text Box 4"/>
            <p:cNvSpPr txBox="1">
              <a:spLocks noChangeArrowheads="1"/>
            </p:cNvSpPr>
            <p:nvPr/>
          </p:nvSpPr>
          <p:spPr bwMode="auto">
            <a:xfrm>
              <a:off x="863" y="1566"/>
              <a:ext cx="36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b="1" dirty="0" smtClean="0">
                  <a:solidFill>
                    <a:srgbClr val="A50021"/>
                  </a:solidFill>
                </a:rPr>
                <a:t>9.3</a:t>
              </a:r>
              <a:endParaRPr lang="en-US" sz="2400" b="1" dirty="0">
                <a:solidFill>
                  <a:srgbClr val="A50021"/>
                </a:solidFill>
              </a:endParaRPr>
            </a:p>
          </p:txBody>
        </p:sp>
        <p:sp>
          <p:nvSpPr>
            <p:cNvPr id="3077" name="Text Box 5"/>
            <p:cNvSpPr txBox="1">
              <a:spLocks noChangeArrowheads="1"/>
            </p:cNvSpPr>
            <p:nvPr/>
          </p:nvSpPr>
          <p:spPr bwMode="auto">
            <a:xfrm>
              <a:off x="863" y="1754"/>
              <a:ext cx="2914" cy="4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4500" b="1" dirty="0">
                  <a:solidFill>
                    <a:srgbClr val="A50021"/>
                  </a:solidFill>
                </a:rPr>
                <a:t>Expansion in </a:t>
              </a:r>
              <a:r>
                <a:rPr lang="en-US" sz="4500" b="1" dirty="0" smtClean="0">
                  <a:solidFill>
                    <a:srgbClr val="A50021"/>
                  </a:solidFill>
                </a:rPr>
                <a:t>Texas</a:t>
              </a:r>
              <a:endParaRPr lang="en-US" sz="4500" b="1" dirty="0">
                <a:solidFill>
                  <a:srgbClr val="A50021"/>
                </a:solidFill>
              </a:endParaRPr>
            </a:p>
          </p:txBody>
        </p:sp>
      </p:grp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894014" y="3422384"/>
            <a:ext cx="66309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2400" dirty="0"/>
              <a:t>American settlers invited to Texas. Conflict develops over religion and the issue of slavery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315513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307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9972257" y="6446839"/>
            <a:ext cx="381836" cy="20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sz="700" b="1">
                <a:solidFill>
                  <a:srgbClr val="003399"/>
                </a:solidFill>
              </a:rPr>
              <a:t>NEXT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297239" y="1827214"/>
            <a:ext cx="48015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 b="1">
                <a:solidFill>
                  <a:srgbClr val="003399"/>
                </a:solidFill>
              </a:rPr>
              <a:t>I. Americans Settle in the Southwest</a:t>
            </a: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3352800" y="2284413"/>
            <a:ext cx="6934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01" name="Group 5"/>
          <p:cNvGrpSpPr>
            <a:grpSpLocks/>
          </p:cNvGrpSpPr>
          <p:nvPr/>
        </p:nvGrpSpPr>
        <p:grpSpPr bwMode="auto">
          <a:xfrm>
            <a:off x="3232151" y="796926"/>
            <a:ext cx="658813" cy="511175"/>
            <a:chOff x="1076" y="502"/>
            <a:chExt cx="415" cy="322"/>
          </a:xfrm>
        </p:grpSpPr>
        <p:sp>
          <p:nvSpPr>
            <p:cNvPr id="4102" name="Oval 6"/>
            <p:cNvSpPr>
              <a:spLocks noChangeArrowheads="1"/>
            </p:cNvSpPr>
            <p:nvPr/>
          </p:nvSpPr>
          <p:spPr bwMode="auto">
            <a:xfrm>
              <a:off x="1184" y="632"/>
              <a:ext cx="192" cy="192"/>
            </a:xfrm>
            <a:prstGeom prst="ellipse">
              <a:avLst/>
            </a:prstGeom>
            <a:solidFill>
              <a:srgbClr val="A5002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 eaLnBrk="0" hangingPunct="0"/>
              <a:r>
                <a:rPr lang="en-US" b="1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4103" name="Text Box 7"/>
            <p:cNvSpPr txBox="1">
              <a:spLocks noChangeArrowheads="1"/>
            </p:cNvSpPr>
            <p:nvPr/>
          </p:nvSpPr>
          <p:spPr bwMode="auto">
            <a:xfrm>
              <a:off x="1076" y="502"/>
              <a:ext cx="415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800" b="1">
                  <a:solidFill>
                    <a:srgbClr val="A50021"/>
                  </a:solidFill>
                </a:rPr>
                <a:t>SECTION</a:t>
              </a:r>
            </a:p>
          </p:txBody>
        </p:sp>
      </p:grp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3259138" y="2482850"/>
            <a:ext cx="5999162" cy="344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sz="2000" b="1" dirty="0"/>
              <a:t>A. The Impact of Mexican Independence</a:t>
            </a:r>
            <a:endParaRPr lang="en-US" sz="2000" dirty="0"/>
          </a:p>
          <a:p>
            <a:pPr eaLnBrk="0" hangingPunct="0">
              <a:buFontTx/>
              <a:buChar char="•"/>
            </a:pPr>
            <a:r>
              <a:rPr lang="en-US" dirty="0"/>
              <a:t>Mexico encourages trade between U.S. and northern provinces</a:t>
            </a:r>
          </a:p>
          <a:p>
            <a:pPr eaLnBrk="0" hangingPunct="0">
              <a:buFontTx/>
              <a:buChar char="•"/>
            </a:pPr>
            <a:r>
              <a:rPr lang="en-US" dirty="0"/>
              <a:t>Native American groups threaten scattered Mexican settlements</a:t>
            </a:r>
          </a:p>
          <a:p>
            <a:pPr eaLnBrk="0" hangingPunct="0">
              <a:buFontTx/>
              <a:buChar char="•"/>
            </a:pPr>
            <a:endParaRPr lang="en-US" dirty="0"/>
          </a:p>
          <a:p>
            <a:pPr eaLnBrk="0" hangingPunct="0"/>
            <a:r>
              <a:rPr lang="en-US" sz="2000" b="1" dirty="0"/>
              <a:t>B. Mexico Invites U.S. Settlers</a:t>
            </a:r>
            <a:endParaRPr lang="en-US" sz="2000" dirty="0"/>
          </a:p>
          <a:p>
            <a:pPr eaLnBrk="0" hangingPunct="0">
              <a:buFontTx/>
              <a:buChar char="•"/>
            </a:pPr>
            <a:r>
              <a:rPr lang="en-US" dirty="0"/>
              <a:t>To protect territory, Mexico encourage U.S. farmers to go to Texas </a:t>
            </a:r>
          </a:p>
          <a:p>
            <a:pPr eaLnBrk="0" hangingPunct="0">
              <a:buFontTx/>
              <a:buChar char="•"/>
            </a:pPr>
            <a:r>
              <a:rPr lang="en-US" dirty="0"/>
              <a:t>Offers </a:t>
            </a:r>
            <a:r>
              <a:rPr lang="en-US" b="1" dirty="0">
                <a:solidFill>
                  <a:srgbClr val="FF0000"/>
                </a:solidFill>
              </a:rPr>
              <a:t>land grants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to </a:t>
            </a:r>
            <a:r>
              <a:rPr lang="en-US" i="1" dirty="0" err="1"/>
              <a:t>empresarios</a:t>
            </a:r>
            <a:r>
              <a:rPr lang="en-US" dirty="0"/>
              <a:t> (agents) who sell land cheaply</a:t>
            </a:r>
          </a:p>
          <a:p>
            <a:pPr eaLnBrk="0" hangingPunct="0"/>
            <a:endParaRPr lang="en-US" dirty="0"/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8378826" y="6151564"/>
            <a:ext cx="120892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400" b="1" i="1">
                <a:solidFill>
                  <a:srgbClr val="003399"/>
                </a:solidFill>
              </a:rPr>
              <a:t>Continued . . .</a:t>
            </a:r>
            <a:endParaRPr lang="en-US" sz="240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5876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104" grpId="0" autoUpdateAnimBg="0"/>
      <p:bldP spid="410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9972257" y="6446839"/>
            <a:ext cx="381836" cy="20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sz="700" b="1">
                <a:solidFill>
                  <a:srgbClr val="003399"/>
                </a:solidFill>
              </a:rPr>
              <a:t>NEXT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297238" y="1695450"/>
            <a:ext cx="184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endParaRPr lang="en-US" sz="1600" b="1">
              <a:solidFill>
                <a:srgbClr val="003399"/>
              </a:solidFill>
            </a:endParaRPr>
          </a:p>
        </p:txBody>
      </p:sp>
      <p:grpSp>
        <p:nvGrpSpPr>
          <p:cNvPr id="5124" name="Group 4"/>
          <p:cNvGrpSpPr>
            <a:grpSpLocks/>
          </p:cNvGrpSpPr>
          <p:nvPr/>
        </p:nvGrpSpPr>
        <p:grpSpPr bwMode="auto">
          <a:xfrm>
            <a:off x="3232151" y="796926"/>
            <a:ext cx="658813" cy="511175"/>
            <a:chOff x="1076" y="502"/>
            <a:chExt cx="415" cy="322"/>
          </a:xfrm>
        </p:grpSpPr>
        <p:sp>
          <p:nvSpPr>
            <p:cNvPr id="5125" name="Oval 5"/>
            <p:cNvSpPr>
              <a:spLocks noChangeArrowheads="1"/>
            </p:cNvSpPr>
            <p:nvPr/>
          </p:nvSpPr>
          <p:spPr bwMode="auto">
            <a:xfrm>
              <a:off x="1184" y="632"/>
              <a:ext cx="192" cy="192"/>
            </a:xfrm>
            <a:prstGeom prst="ellipse">
              <a:avLst/>
            </a:prstGeom>
            <a:solidFill>
              <a:srgbClr val="A5002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 eaLnBrk="0" hangingPunct="0"/>
              <a:r>
                <a:rPr lang="en-US" b="1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5126" name="Text Box 6"/>
            <p:cNvSpPr txBox="1">
              <a:spLocks noChangeArrowheads="1"/>
            </p:cNvSpPr>
            <p:nvPr/>
          </p:nvSpPr>
          <p:spPr bwMode="auto">
            <a:xfrm>
              <a:off x="1076" y="502"/>
              <a:ext cx="415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800" b="1">
                  <a:solidFill>
                    <a:srgbClr val="A50021"/>
                  </a:solidFill>
                </a:rPr>
                <a:t>SECTION</a:t>
              </a:r>
            </a:p>
          </p:txBody>
        </p:sp>
      </p:grp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3352800" y="2055813"/>
            <a:ext cx="6934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758951" y="2305051"/>
            <a:ext cx="5465763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sz="2000" b="1" dirty="0"/>
              <a:t>C. Austin in Texas</a:t>
            </a:r>
            <a:endParaRPr lang="en-US" sz="2000" dirty="0"/>
          </a:p>
          <a:p>
            <a:pPr eaLnBrk="0" hangingPunct="0"/>
            <a:r>
              <a:rPr lang="en-US" dirty="0"/>
              <a:t>•	</a:t>
            </a:r>
            <a:r>
              <a:rPr lang="en-US" b="1" dirty="0">
                <a:solidFill>
                  <a:srgbClr val="FF0000"/>
                </a:solidFill>
              </a:rPr>
              <a:t>Stephen F. Austin</a:t>
            </a:r>
            <a:r>
              <a:rPr lang="en-US" dirty="0"/>
              <a:t>, successful </a:t>
            </a:r>
            <a:r>
              <a:rPr lang="en-US" dirty="0" err="1"/>
              <a:t>empresario</a:t>
            </a:r>
            <a:r>
              <a:rPr lang="en-US" dirty="0"/>
              <a:t>, establishes colony in 1821</a:t>
            </a:r>
            <a:endParaRPr lang="en-US" b="1" dirty="0"/>
          </a:p>
          <a:p>
            <a:pPr eaLnBrk="0" hangingPunct="0"/>
            <a:r>
              <a:rPr lang="en-US" dirty="0"/>
              <a:t>•	U.S. wants lands south to Rio Grande; Mexico refuses to sell Texas</a:t>
            </a:r>
          </a:p>
        </p:txBody>
      </p:sp>
      <p:pic>
        <p:nvPicPr>
          <p:cNvPr id="5129" name="Picture 9" descr="StephenFullerAust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900" y="2119313"/>
            <a:ext cx="28575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10803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9972257" y="6446839"/>
            <a:ext cx="381836" cy="20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sz="700" b="1">
                <a:solidFill>
                  <a:srgbClr val="003399"/>
                </a:solidFill>
              </a:rPr>
              <a:t>NEXT</a:t>
            </a:r>
          </a:p>
        </p:txBody>
      </p:sp>
      <p:grpSp>
        <p:nvGrpSpPr>
          <p:cNvPr id="6147" name="Group 3"/>
          <p:cNvGrpSpPr>
            <a:grpSpLocks/>
          </p:cNvGrpSpPr>
          <p:nvPr/>
        </p:nvGrpSpPr>
        <p:grpSpPr bwMode="auto">
          <a:xfrm>
            <a:off x="3232151" y="796926"/>
            <a:ext cx="658813" cy="511175"/>
            <a:chOff x="1076" y="502"/>
            <a:chExt cx="415" cy="322"/>
          </a:xfrm>
        </p:grpSpPr>
        <p:sp>
          <p:nvSpPr>
            <p:cNvPr id="6148" name="Oval 4"/>
            <p:cNvSpPr>
              <a:spLocks noChangeArrowheads="1"/>
            </p:cNvSpPr>
            <p:nvPr/>
          </p:nvSpPr>
          <p:spPr bwMode="auto">
            <a:xfrm>
              <a:off x="1184" y="632"/>
              <a:ext cx="192" cy="192"/>
            </a:xfrm>
            <a:prstGeom prst="ellipse">
              <a:avLst/>
            </a:prstGeom>
            <a:solidFill>
              <a:srgbClr val="A5002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 eaLnBrk="0" hangingPunct="0"/>
              <a:r>
                <a:rPr lang="en-US" b="1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6149" name="Text Box 5"/>
            <p:cNvSpPr txBox="1">
              <a:spLocks noChangeArrowheads="1"/>
            </p:cNvSpPr>
            <p:nvPr/>
          </p:nvSpPr>
          <p:spPr bwMode="auto">
            <a:xfrm>
              <a:off x="1076" y="502"/>
              <a:ext cx="415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800" b="1">
                  <a:solidFill>
                    <a:srgbClr val="A50021"/>
                  </a:solidFill>
                </a:rPr>
                <a:t>SECTION</a:t>
              </a:r>
            </a:p>
          </p:txBody>
        </p:sp>
      </p:grp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1749426" y="1762125"/>
            <a:ext cx="6073775" cy="314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sz="2000" b="1" dirty="0"/>
              <a:t>A. “Come to Texas”</a:t>
            </a:r>
            <a:endParaRPr lang="en-US" sz="2000" dirty="0"/>
          </a:p>
          <a:p>
            <a:pPr eaLnBrk="0" hangingPunct="0">
              <a:buFontTx/>
              <a:buChar char="•"/>
            </a:pPr>
            <a:r>
              <a:rPr lang="en-US" dirty="0"/>
              <a:t>Cultural differences arise between Anglos and Mexico:</a:t>
            </a:r>
          </a:p>
          <a:p>
            <a:pPr eaLnBrk="0" hangingPunct="0"/>
            <a:r>
              <a:rPr lang="en-US" dirty="0"/>
              <a:t>	- Anglos speak English, not Spanish</a:t>
            </a:r>
          </a:p>
          <a:p>
            <a:pPr eaLnBrk="0" hangingPunct="0"/>
            <a:r>
              <a:rPr lang="en-US" dirty="0"/>
              <a:t>	- Southerners bring slaves; Mexico </a:t>
            </a:r>
          </a:p>
          <a:p>
            <a:pPr eaLnBrk="0" hangingPunct="0"/>
            <a:r>
              <a:rPr lang="en-US" dirty="0"/>
              <a:t>      abolished slavery</a:t>
            </a:r>
          </a:p>
          <a:p>
            <a:pPr eaLnBrk="0" hangingPunct="0">
              <a:buFontTx/>
              <a:buChar char="•"/>
            </a:pPr>
            <a:r>
              <a:rPr lang="en-US" dirty="0"/>
              <a:t>American settlers greatly outnumber </a:t>
            </a:r>
          </a:p>
          <a:p>
            <a:pPr eaLnBrk="0" hangingPunct="0"/>
            <a:r>
              <a:rPr lang="en-US" dirty="0"/>
              <a:t>    Mexican settlers</a:t>
            </a:r>
          </a:p>
          <a:p>
            <a:pPr eaLnBrk="0" hangingPunct="0">
              <a:buFontTx/>
              <a:buChar char="•"/>
            </a:pPr>
            <a:r>
              <a:rPr lang="en-US" dirty="0"/>
              <a:t>Mexican president </a:t>
            </a:r>
            <a:r>
              <a:rPr lang="en-US" b="1" dirty="0">
                <a:solidFill>
                  <a:srgbClr val="FF0000"/>
                </a:solidFill>
              </a:rPr>
              <a:t>Antonio </a:t>
            </a:r>
            <a:r>
              <a:rPr lang="en-US" b="1" dirty="0" err="1">
                <a:solidFill>
                  <a:srgbClr val="FF0000"/>
                </a:solidFill>
              </a:rPr>
              <a:t>López</a:t>
            </a:r>
            <a:r>
              <a:rPr lang="en-US" b="1" dirty="0">
                <a:solidFill>
                  <a:srgbClr val="FF0000"/>
                </a:solidFill>
              </a:rPr>
              <a:t> </a:t>
            </a:r>
          </a:p>
          <a:p>
            <a:pPr eaLnBrk="0" hangingPunct="0"/>
            <a:r>
              <a:rPr lang="en-US" b="1" dirty="0">
                <a:solidFill>
                  <a:srgbClr val="FF0000"/>
                </a:solidFill>
              </a:rPr>
              <a:t>    de Santa Anna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imprisons Austin</a:t>
            </a:r>
          </a:p>
          <a:p>
            <a:pPr eaLnBrk="0" hangingPunct="0"/>
            <a:r>
              <a:rPr lang="en-US" dirty="0"/>
              <a:t>	- revokes local powers; rebellions </a:t>
            </a:r>
          </a:p>
          <a:p>
            <a:pPr eaLnBrk="0" hangingPunct="0"/>
            <a:r>
              <a:rPr lang="en-US" dirty="0"/>
              <a:t>      erupt, including </a:t>
            </a:r>
            <a:r>
              <a:rPr lang="en-US" b="1" dirty="0">
                <a:solidFill>
                  <a:srgbClr val="FF0000"/>
                </a:solidFill>
              </a:rPr>
              <a:t>Texas Revolution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1747839" y="1352551"/>
            <a:ext cx="43391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 b="1">
                <a:solidFill>
                  <a:srgbClr val="003399"/>
                </a:solidFill>
              </a:rPr>
              <a:t>II. Texas Fights for Independence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8378826" y="6151564"/>
            <a:ext cx="120892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400" b="1" i="1">
                <a:solidFill>
                  <a:srgbClr val="003399"/>
                </a:solidFill>
              </a:rPr>
              <a:t>Continued . . .</a:t>
            </a:r>
            <a:endParaRPr lang="en-US" sz="2400">
              <a:latin typeface="Times" panose="02020603050405020304" pitchFamily="18" charset="0"/>
            </a:endParaRP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1762126" y="4919663"/>
            <a:ext cx="6073775" cy="177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sz="2000" b="1" dirty="0"/>
              <a:t>B. “Remember the Alamo!”</a:t>
            </a:r>
            <a:endParaRPr lang="en-US" sz="2000" dirty="0"/>
          </a:p>
          <a:p>
            <a:pPr eaLnBrk="0" hangingPunct="0">
              <a:buFontTx/>
              <a:buChar char="•"/>
            </a:pPr>
            <a:r>
              <a:rPr lang="en-US" dirty="0"/>
              <a:t>Santa Anna marches to Texas; </a:t>
            </a:r>
          </a:p>
          <a:p>
            <a:pPr eaLnBrk="0" hangingPunct="0"/>
            <a:r>
              <a:rPr lang="en-US" dirty="0"/>
              <a:t>    Austin tells Texans to arm </a:t>
            </a:r>
          </a:p>
          <a:p>
            <a:pPr eaLnBrk="0" hangingPunct="0"/>
            <a:r>
              <a:rPr lang="en-US" dirty="0"/>
              <a:t>    themselves</a:t>
            </a:r>
          </a:p>
          <a:p>
            <a:pPr eaLnBrk="0" hangingPunct="0">
              <a:buFontTx/>
              <a:buChar char="•"/>
            </a:pPr>
            <a:r>
              <a:rPr lang="en-US" dirty="0"/>
              <a:t>Santa Anna storms </a:t>
            </a:r>
            <a:r>
              <a:rPr lang="en-US" b="1" dirty="0">
                <a:solidFill>
                  <a:srgbClr val="FF0000"/>
                </a:solidFill>
              </a:rPr>
              <a:t>Alamo</a:t>
            </a:r>
            <a:r>
              <a:rPr lang="en-US" dirty="0"/>
              <a:t> all 187 </a:t>
            </a:r>
          </a:p>
          <a:p>
            <a:pPr eaLnBrk="0" hangingPunct="0"/>
            <a:r>
              <a:rPr lang="en-US" dirty="0"/>
              <a:t>    U.S. defenders killed</a:t>
            </a:r>
          </a:p>
        </p:txBody>
      </p:sp>
      <p:pic>
        <p:nvPicPr>
          <p:cNvPr id="6154" name="Picture 10" descr="alamobatt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500" y="2849563"/>
            <a:ext cx="47625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4206012" y="0"/>
            <a:ext cx="3814827" cy="369332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r>
              <a:rPr lang="en-US" dirty="0" smtClean="0">
                <a:hlinkClick r:id="rId3"/>
              </a:rPr>
              <a:t>http://www.history.com/topics/alamo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206012" y="387478"/>
            <a:ext cx="6096000" cy="646331"/>
          </a:xfrm>
          <a:prstGeom prst="rect">
            <a:avLst/>
          </a:prstGeom>
          <a:solidFill>
            <a:schemeClr val="accent2"/>
          </a:solidFill>
        </p:spPr>
        <p:txBody>
          <a:bodyPr>
            <a:spAutoFit/>
          </a:bodyPr>
          <a:lstStyle/>
          <a:p>
            <a:r>
              <a:rPr lang="en-US" dirty="0" smtClean="0">
                <a:hlinkClick r:id="rId4"/>
              </a:rPr>
              <a:t>http://www.history.com/topics/alamo/videos/deconstructing-history-alamo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7551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50" grpId="0" autoUpdateAnimBg="0"/>
      <p:bldP spid="6152" grpId="0" autoUpdateAnimBg="0"/>
      <p:bldP spid="615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9972257" y="6446839"/>
            <a:ext cx="381836" cy="20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sz="700" b="1">
                <a:solidFill>
                  <a:srgbClr val="003399"/>
                </a:solidFill>
              </a:rPr>
              <a:t>NEXT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747839" y="2174876"/>
            <a:ext cx="5703887" cy="177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sz="2000" b="1" dirty="0"/>
              <a:t>C. The Lone Star Republic</a:t>
            </a:r>
            <a:endParaRPr lang="en-US" sz="2000" dirty="0"/>
          </a:p>
          <a:p>
            <a:pPr eaLnBrk="0" hangingPunct="0"/>
            <a:r>
              <a:rPr lang="en-US" dirty="0"/>
              <a:t>•	</a:t>
            </a:r>
            <a:r>
              <a:rPr lang="en-US" b="1" dirty="0">
                <a:solidFill>
                  <a:srgbClr val="FF0000"/>
                </a:solidFill>
              </a:rPr>
              <a:t>Sam Houston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defeats, captures Santa Anna at Battle of San Jacinto</a:t>
            </a:r>
          </a:p>
          <a:p>
            <a:pPr eaLnBrk="0" hangingPunct="0"/>
            <a:r>
              <a:rPr lang="en-US" dirty="0"/>
              <a:t>•	Treaty of Velasco gives Texas independence-1836</a:t>
            </a:r>
          </a:p>
          <a:p>
            <a:pPr eaLnBrk="0" hangingPunct="0"/>
            <a:r>
              <a:rPr lang="en-US" dirty="0"/>
              <a:t>•	Houston becomes president of the </a:t>
            </a:r>
            <a:r>
              <a:rPr lang="en-US" b="1" dirty="0">
                <a:solidFill>
                  <a:srgbClr val="FF0000"/>
                </a:solidFill>
              </a:rPr>
              <a:t>Republic 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of Texas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7172" name="Group 4"/>
          <p:cNvGrpSpPr>
            <a:grpSpLocks/>
          </p:cNvGrpSpPr>
          <p:nvPr/>
        </p:nvGrpSpPr>
        <p:grpSpPr bwMode="auto">
          <a:xfrm>
            <a:off x="3232151" y="796926"/>
            <a:ext cx="658813" cy="511175"/>
            <a:chOff x="1076" y="502"/>
            <a:chExt cx="415" cy="322"/>
          </a:xfrm>
        </p:grpSpPr>
        <p:sp>
          <p:nvSpPr>
            <p:cNvPr id="7173" name="Oval 5"/>
            <p:cNvSpPr>
              <a:spLocks noChangeArrowheads="1"/>
            </p:cNvSpPr>
            <p:nvPr/>
          </p:nvSpPr>
          <p:spPr bwMode="auto">
            <a:xfrm>
              <a:off x="1184" y="632"/>
              <a:ext cx="192" cy="192"/>
            </a:xfrm>
            <a:prstGeom prst="ellipse">
              <a:avLst/>
            </a:prstGeom>
            <a:solidFill>
              <a:srgbClr val="A5002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 eaLnBrk="0" hangingPunct="0"/>
              <a:r>
                <a:rPr lang="en-US" b="1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7174" name="Text Box 6"/>
            <p:cNvSpPr txBox="1">
              <a:spLocks noChangeArrowheads="1"/>
            </p:cNvSpPr>
            <p:nvPr/>
          </p:nvSpPr>
          <p:spPr bwMode="auto">
            <a:xfrm>
              <a:off x="1076" y="502"/>
              <a:ext cx="415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800" b="1">
                  <a:solidFill>
                    <a:srgbClr val="A50021"/>
                  </a:solidFill>
                </a:rPr>
                <a:t>SECTION</a:t>
              </a:r>
            </a:p>
          </p:txBody>
        </p:sp>
      </p:grp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3352800" y="2055813"/>
            <a:ext cx="6934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1747838" y="4219575"/>
            <a:ext cx="5541962" cy="1220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sz="2000" b="1" dirty="0"/>
              <a:t>D. Texas Joins the Union</a:t>
            </a:r>
            <a:endParaRPr lang="en-US" sz="2000" dirty="0"/>
          </a:p>
          <a:p>
            <a:pPr eaLnBrk="0" hangingPunct="0"/>
            <a:r>
              <a:rPr lang="en-US" dirty="0"/>
              <a:t>•	1838, Houston invites U.S. to </a:t>
            </a:r>
            <a:r>
              <a:rPr lang="en-US" b="1" dirty="0">
                <a:solidFill>
                  <a:srgbClr val="FF0000"/>
                </a:solidFill>
              </a:rPr>
              <a:t>annex</a:t>
            </a:r>
            <a:r>
              <a:rPr lang="en-US" dirty="0"/>
              <a:t> Texas</a:t>
            </a:r>
          </a:p>
          <a:p>
            <a:pPr eaLnBrk="0" hangingPunct="0"/>
            <a:r>
              <a:rPr lang="en-US" dirty="0"/>
              <a:t>•	South favors, North opposes annexation; Texas becomes state in 1845</a:t>
            </a:r>
          </a:p>
        </p:txBody>
      </p:sp>
      <p:pic>
        <p:nvPicPr>
          <p:cNvPr id="7177" name="Picture 9" descr="republ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3101" y="963613"/>
            <a:ext cx="3382963" cy="2030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8" name="Picture 10" descr="tex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6175" y="3357564"/>
            <a:ext cx="2419350" cy="271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901759" y="6488668"/>
            <a:ext cx="4918141" cy="369332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www.youtube.com/watch?v=YLB5rH9eTBI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1661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autoUpdateAnimBg="0"/>
      <p:bldP spid="7176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185</Words>
  <Application>Microsoft Office PowerPoint</Application>
  <PresentationFormat>Widescreen</PresentationFormat>
  <Paragraphs>57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Barone, Craig A.</dc:creator>
  <cp:lastModifiedBy>Barone, Craig A.</cp:lastModifiedBy>
  <cp:revision>4</cp:revision>
  <dcterms:created xsi:type="dcterms:W3CDTF">2014-11-23T16:37:54Z</dcterms:created>
  <dcterms:modified xsi:type="dcterms:W3CDTF">2014-11-23T21:32:12Z</dcterms:modified>
</cp:coreProperties>
</file>