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65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08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65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862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12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5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1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14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34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66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27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9DA56-7E0F-4B2E-9509-E66C603937A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A3C9-D150-4EF6-8A3C-186F2369D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7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news.com/news/americas-forgotten-war-south-of-the-bord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D:\Chapter09\21foreigntrade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D:\Chapter09\24jacksoncartoon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gn2FzuPyFl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istory.com/topics/gold-rush-of-184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kdF8pOFUfI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uvlUqV1vwT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94014" y="2486026"/>
            <a:ext cx="5273675" cy="1082675"/>
            <a:chOff x="863" y="1566"/>
            <a:chExt cx="3322" cy="682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863" y="1566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 smtClean="0">
                  <a:solidFill>
                    <a:srgbClr val="A50021"/>
                  </a:solidFill>
                </a:rPr>
                <a:t>9.4</a:t>
              </a:r>
              <a:endParaRPr lang="en-US" sz="2400" b="1" dirty="0">
                <a:solidFill>
                  <a:srgbClr val="A50021"/>
                </a:solidFill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63" y="1754"/>
              <a:ext cx="3322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500" b="1" dirty="0" smtClean="0">
                  <a:solidFill>
                    <a:srgbClr val="A50021"/>
                  </a:solidFill>
                </a:rPr>
                <a:t>The </a:t>
              </a:r>
              <a:r>
                <a:rPr lang="en-US" sz="4500" b="1" dirty="0">
                  <a:solidFill>
                    <a:srgbClr val="A50021"/>
                  </a:solidFill>
                </a:rPr>
                <a:t>War with Mexico</a:t>
              </a:r>
            </a:p>
          </p:txBody>
        </p:sp>
      </p:grp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94014" y="3405486"/>
            <a:ext cx="6630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/>
              <a:t>War </a:t>
            </a:r>
            <a:r>
              <a:rPr lang="en-US" sz="2400" dirty="0"/>
              <a:t>with Mexico, Gold in California.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9865" y="0"/>
            <a:ext cx="6096000" cy="646331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http://www.cbsnews.com/news/americas-forgotten-war-south-of-the-border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1014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35139" y="1827214"/>
            <a:ext cx="2357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I. </a:t>
            </a:r>
            <a:r>
              <a:rPr lang="en-US" sz="2400" b="1" dirty="0">
                <a:solidFill>
                  <a:srgbClr val="003399"/>
                </a:solidFill>
              </a:rPr>
              <a:t>Polk Urges War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352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47838" y="2403475"/>
            <a:ext cx="5846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“Polk the Purposeful”</a:t>
            </a:r>
            <a:endParaRPr lang="en-US" sz="2000"/>
          </a:p>
          <a:p>
            <a:pPr eaLnBrk="0" hangingPunct="0"/>
            <a:r>
              <a:rPr lang="en-US"/>
              <a:t>•	President </a:t>
            </a:r>
            <a:r>
              <a:rPr lang="en-US" b="1">
                <a:solidFill>
                  <a:srgbClr val="FFFF00"/>
                </a:solidFill>
              </a:rPr>
              <a:t>James K. Polk</a:t>
            </a:r>
            <a:r>
              <a:rPr lang="en-US"/>
              <a:t> favors war with Mexico </a:t>
            </a:r>
          </a:p>
          <a:p>
            <a:pPr eaLnBrk="0" hangingPunct="0"/>
            <a:r>
              <a:rPr lang="en-US"/>
              <a:t>	- believes U.S. will get Texas, NM, California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8201" name="Rectangle 9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105900" y="5638800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751013" y="4092576"/>
            <a:ext cx="5745162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B. Sectional Attitudes Toward War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South favors war to extend slavery, increase power in Congress</a:t>
            </a:r>
          </a:p>
          <a:p>
            <a:pPr eaLnBrk="0" hangingPunct="0">
              <a:buFontTx/>
              <a:buChar char="•"/>
            </a:pPr>
            <a:r>
              <a:rPr lang="en-US"/>
              <a:t>North opposes war, fears spread of slavery, Southern control of U.S.</a:t>
            </a:r>
          </a:p>
        </p:txBody>
      </p:sp>
      <p:pic>
        <p:nvPicPr>
          <p:cNvPr id="8204" name="Picture 12" descr="jameskpol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38" y="996950"/>
            <a:ext cx="3198812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0726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7" grpId="0" autoUpdateAnimBg="0"/>
      <p:bldP spid="8202" grpId="0" autoUpdateAnimBg="0"/>
      <p:bldP spid="82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73052" y="6446839"/>
            <a:ext cx="38183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749426" y="2174876"/>
            <a:ext cx="5745163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Polk Provokes War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U.S. repeatedly violates Mexico’s </a:t>
            </a:r>
          </a:p>
          <a:p>
            <a:pPr eaLnBrk="0" hangingPunct="0"/>
            <a:r>
              <a:rPr lang="en-US"/>
              <a:t>    territorial rights </a:t>
            </a:r>
          </a:p>
          <a:p>
            <a:pPr eaLnBrk="0" hangingPunct="0">
              <a:buFontTx/>
              <a:buChar char="•"/>
            </a:pPr>
            <a:r>
              <a:rPr lang="en-US"/>
              <a:t>Polk sends war message to Congress, </a:t>
            </a:r>
          </a:p>
          <a:p>
            <a:pPr eaLnBrk="0" hangingPunct="0"/>
            <a:r>
              <a:rPr lang="en-US"/>
              <a:t>    withholds facts</a:t>
            </a:r>
          </a:p>
          <a:p>
            <a:pPr eaLnBrk="0" hangingPunct="0">
              <a:buFontTx/>
              <a:buChar char="•"/>
            </a:pPr>
            <a:r>
              <a:rPr lang="en-US"/>
              <a:t>Congress approves war, stifles </a:t>
            </a:r>
          </a:p>
          <a:p>
            <a:pPr eaLnBrk="0" hangingPunct="0"/>
            <a:r>
              <a:rPr lang="en-US"/>
              <a:t>    opposition</a:t>
            </a:r>
          </a:p>
          <a:p>
            <a:pPr eaLnBrk="0" hangingPunct="0">
              <a:buFontTx/>
              <a:buChar char="•"/>
            </a:pPr>
            <a:r>
              <a:rPr lang="en-US"/>
              <a:t>New Mexico surrenders to U.S. without </a:t>
            </a:r>
          </a:p>
          <a:p>
            <a:pPr eaLnBrk="0" hangingPunct="0"/>
            <a:r>
              <a:rPr lang="en-US"/>
              <a:t>    a fight</a:t>
            </a:r>
          </a:p>
          <a:p>
            <a:pPr eaLnBrk="0" hangingPunct="0">
              <a:buFontTx/>
              <a:buChar char="•"/>
            </a:pPr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747839" y="1593851"/>
            <a:ext cx="2469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II. The </a:t>
            </a:r>
            <a:r>
              <a:rPr lang="en-US" sz="2400" b="1" dirty="0">
                <a:solidFill>
                  <a:srgbClr val="003399"/>
                </a:solidFill>
              </a:rPr>
              <a:t>War Begins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712913" y="4643438"/>
            <a:ext cx="5745162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B. The War in Mexico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U.S. has many military victories; Mexican troops have poor leaders</a:t>
            </a:r>
          </a:p>
          <a:p>
            <a:pPr eaLnBrk="0" hangingPunct="0">
              <a:buFontTx/>
              <a:buChar char="•"/>
            </a:pPr>
            <a:r>
              <a:rPr lang="en-US"/>
              <a:t>Invasion of Mexico led by generals Zachary Taylor, </a:t>
            </a:r>
            <a:r>
              <a:rPr lang="en-US" b="1">
                <a:solidFill>
                  <a:srgbClr val="FFFF00"/>
                </a:solidFill>
              </a:rPr>
              <a:t>Winfield Scott</a:t>
            </a:r>
            <a:endParaRPr lang="en-US">
              <a:solidFill>
                <a:srgbClr val="FFFF00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/>
              <a:t>Polk helps Santa Anna regain power, but Santa Anna fights U.S.</a:t>
            </a:r>
          </a:p>
        </p:txBody>
      </p:sp>
      <p:pic>
        <p:nvPicPr>
          <p:cNvPr id="9227" name="Picture 11" descr="64961-004-0FCD63B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2051" y="765175"/>
            <a:ext cx="4232275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7020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3" grpId="0" autoUpdateAnimBg="0"/>
      <p:bldP spid="9225" grpId="0" autoUpdateAnimBg="0"/>
      <p:bldP spid="92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72257" y="6446839"/>
            <a:ext cx="38183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49426" y="2174875"/>
            <a:ext cx="5692775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The Treaty of Guadalupe Hidalgo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U.S. and Mexico sign </a:t>
            </a:r>
            <a:r>
              <a:rPr lang="en-US" b="1">
                <a:solidFill>
                  <a:srgbClr val="FFFF00"/>
                </a:solidFill>
              </a:rPr>
              <a:t>Treaty of Guadalupe</a:t>
            </a:r>
            <a:r>
              <a:rPr lang="en-US" b="1">
                <a:solidFill>
                  <a:srgbClr val="008000"/>
                </a:solidFill>
              </a:rPr>
              <a:t> </a:t>
            </a:r>
            <a:r>
              <a:rPr lang="en-US" b="1">
                <a:solidFill>
                  <a:srgbClr val="FFFF00"/>
                </a:solidFill>
              </a:rPr>
              <a:t>Hidalgo</a:t>
            </a:r>
            <a:r>
              <a:rPr lang="en-US"/>
              <a:t> in 1848</a:t>
            </a:r>
          </a:p>
          <a:p>
            <a:pPr eaLnBrk="0" hangingPunct="0"/>
            <a:r>
              <a:rPr lang="en-US"/>
              <a:t>	-Texas border set at Rio Grande</a:t>
            </a:r>
          </a:p>
          <a:p>
            <a:pPr eaLnBrk="0" hangingPunct="0"/>
            <a:r>
              <a:rPr lang="en-US"/>
              <a:t>	- Mexico cedes western lands for </a:t>
            </a:r>
          </a:p>
          <a:p>
            <a:pPr eaLnBrk="0" hangingPunct="0"/>
            <a:r>
              <a:rPr lang="en-US"/>
              <a:t>      $15 million</a:t>
            </a:r>
          </a:p>
          <a:p>
            <a:pPr eaLnBrk="0" hangingPunct="0"/>
            <a:r>
              <a:rPr lang="en-US"/>
              <a:t>	- guarantees rights of Mexicans </a:t>
            </a:r>
          </a:p>
          <a:p>
            <a:pPr eaLnBrk="0" hangingPunct="0"/>
            <a:r>
              <a:rPr lang="en-US"/>
              <a:t>      living in territories</a:t>
            </a:r>
          </a:p>
          <a:p>
            <a:pPr eaLnBrk="0" hangingPunct="0">
              <a:buFontTx/>
              <a:buChar char="•"/>
            </a:pPr>
            <a:r>
              <a:rPr lang="en-US"/>
              <a:t>War enlarges U.S. territory by about </a:t>
            </a:r>
          </a:p>
          <a:p>
            <a:pPr eaLnBrk="0" hangingPunct="0"/>
            <a:r>
              <a:rPr lang="en-US"/>
              <a:t>    1/3</a:t>
            </a:r>
          </a:p>
          <a:p>
            <a:pPr eaLnBrk="0" hangingPunct="0">
              <a:buFontTx/>
              <a:buChar char="•"/>
            </a:pPr>
            <a:r>
              <a:rPr lang="en-US"/>
              <a:t>Pierce authorizes 1853 </a:t>
            </a:r>
            <a:r>
              <a:rPr lang="en-US" b="1">
                <a:solidFill>
                  <a:srgbClr val="FFFF00"/>
                </a:solidFill>
              </a:rPr>
              <a:t>Gadsden </a:t>
            </a:r>
          </a:p>
          <a:p>
            <a:pPr eaLnBrk="0" hangingPunct="0"/>
            <a:r>
              <a:rPr lang="en-US" b="1">
                <a:solidFill>
                  <a:srgbClr val="FFFF00"/>
                </a:solidFill>
              </a:rPr>
              <a:t>    Purchase</a:t>
            </a:r>
            <a:r>
              <a:rPr lang="en-US"/>
              <a:t>, sets final border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47839" y="1454151"/>
            <a:ext cx="4661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III. </a:t>
            </a:r>
            <a:r>
              <a:rPr lang="en-US" sz="2400" b="1" dirty="0">
                <a:solidFill>
                  <a:srgbClr val="003399"/>
                </a:solidFill>
              </a:rPr>
              <a:t>America Gains the Spoils of War</a:t>
            </a:r>
          </a:p>
        </p:txBody>
      </p:sp>
      <p:sp>
        <p:nvSpPr>
          <p:cNvPr id="10248" name="Rectangle 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9105900" y="2271713"/>
            <a:ext cx="12255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9" name="Picture 9" descr="gadsd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5651" y="3538539"/>
            <a:ext cx="46577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9304" y="6488668"/>
            <a:ext cx="4875053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www.youtube.com/watch?v=gn2FzuPyFlY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833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973052" y="6446839"/>
            <a:ext cx="38183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47839" y="1598614"/>
            <a:ext cx="37045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3399"/>
                </a:solidFill>
              </a:rPr>
              <a:t>IV. </a:t>
            </a:r>
            <a:r>
              <a:rPr lang="en-US" sz="2400" b="1" dirty="0">
                <a:solidFill>
                  <a:srgbClr val="003399"/>
                </a:solidFill>
              </a:rPr>
              <a:t>The California Gold Rush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47838" y="2174875"/>
            <a:ext cx="5389562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A. The Rush Begins</a:t>
            </a:r>
            <a:endParaRPr lang="en-US" sz="2000"/>
          </a:p>
          <a:p>
            <a:pPr eaLnBrk="0" hangingPunct="0"/>
            <a:r>
              <a:rPr lang="en-US"/>
              <a:t>•	1848, gold discovered at Sutter’s Mill in California Sierra Nevadas</a:t>
            </a:r>
          </a:p>
          <a:p>
            <a:pPr eaLnBrk="0" hangingPunct="0"/>
            <a:r>
              <a:rPr lang="en-US"/>
              <a:t>•	San Fran residents abandon city to find gold</a:t>
            </a:r>
          </a:p>
          <a:p>
            <a:pPr eaLnBrk="0" hangingPunct="0"/>
            <a:r>
              <a:rPr lang="en-US"/>
              <a:t>•	</a:t>
            </a:r>
            <a:r>
              <a:rPr lang="en-US" b="1">
                <a:solidFill>
                  <a:srgbClr val="FFFF00"/>
                </a:solidFill>
              </a:rPr>
              <a:t>Gold rush</a:t>
            </a:r>
            <a:r>
              <a:rPr lang="en-US"/>
              <a:t>, or migration of prospectors to California in 1849</a:t>
            </a:r>
          </a:p>
          <a:p>
            <a:pPr eaLnBrk="0" hangingPunct="0"/>
            <a:r>
              <a:rPr lang="en-US"/>
              <a:t>•	</a:t>
            </a:r>
            <a:r>
              <a:rPr lang="en-US" b="1">
                <a:solidFill>
                  <a:srgbClr val="FFFF00"/>
                </a:solidFill>
              </a:rPr>
              <a:t>Forty-niners</a:t>
            </a:r>
            <a:r>
              <a:rPr lang="en-US"/>
              <a:t>, gold prospectors, come from Asia, South America, Europe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352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378826" y="6151564"/>
            <a:ext cx="12089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" panose="02020603050405020304" pitchFamily="18" charset="0"/>
            </a:endParaRPr>
          </a:p>
        </p:txBody>
      </p:sp>
      <p:pic>
        <p:nvPicPr>
          <p:cNvPr id="11274" name="Picture 10" descr="history-of-california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0476" y="649288"/>
            <a:ext cx="3057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california-gold-gush-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2775" y="3651250"/>
            <a:ext cx="2166938" cy="320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82119" y="0"/>
            <a:ext cx="492429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www.history.com/topics/gold-rush-of-1849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7268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1" grpId="0" autoUpdateAnimBg="0"/>
      <p:bldP spid="112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73052" y="6446839"/>
            <a:ext cx="38183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232151" y="796926"/>
            <a:ext cx="658813" cy="511175"/>
            <a:chOff x="1076" y="502"/>
            <a:chExt cx="415" cy="322"/>
          </a:xfrm>
        </p:grpSpPr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1184" y="632"/>
              <a:ext cx="192" cy="192"/>
            </a:xfrm>
            <a:prstGeom prst="ellipse">
              <a:avLst/>
            </a:prstGeom>
            <a:solidFill>
              <a:srgbClr val="A5002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076" y="502"/>
              <a:ext cx="41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" b="1">
                  <a:solidFill>
                    <a:srgbClr val="A50021"/>
                  </a:solidFill>
                </a:rPr>
                <a:t>SECTION</a:t>
              </a:r>
            </a:p>
          </p:txBody>
        </p:sp>
      </p:grp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97238" y="15986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749426" y="1382714"/>
            <a:ext cx="5541963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sz="2000" b="1"/>
              <a:t>B. Gold Rush Brings Diversity</a:t>
            </a:r>
            <a:endParaRPr lang="en-US" sz="2000"/>
          </a:p>
          <a:p>
            <a:pPr eaLnBrk="0" hangingPunct="0">
              <a:buFontTx/>
              <a:buChar char="•"/>
            </a:pPr>
            <a:r>
              <a:rPr lang="en-US"/>
              <a:t>By 1849, California’s population exceeds 100,000</a:t>
            </a:r>
          </a:p>
          <a:p>
            <a:pPr eaLnBrk="0" hangingPunct="0">
              <a:buFontTx/>
              <a:buChar char="•"/>
            </a:pPr>
            <a:r>
              <a:rPr lang="en-US"/>
              <a:t>Chinese, free blacks, Mexicans migrate in large numbers</a:t>
            </a:r>
          </a:p>
          <a:p>
            <a:pPr eaLnBrk="0" hangingPunct="0">
              <a:buFontTx/>
              <a:buChar char="•"/>
            </a:pPr>
            <a:r>
              <a:rPr lang="en-US"/>
              <a:t>Slavery permitted until outlawed by 1849 constitutional convention</a:t>
            </a:r>
          </a:p>
          <a:p>
            <a:pPr eaLnBrk="0" hangingPunct="0">
              <a:buFontTx/>
              <a:buChar char="•"/>
            </a:pPr>
            <a:r>
              <a:rPr lang="en-US"/>
              <a:t>California joins Union </a:t>
            </a:r>
          </a:p>
          <a:p>
            <a:pPr eaLnBrk="0" hangingPunct="0"/>
            <a:r>
              <a:rPr lang="en-US"/>
              <a:t>    in 1850 by way of </a:t>
            </a:r>
          </a:p>
          <a:p>
            <a:pPr eaLnBrk="0" hangingPunct="0"/>
            <a:r>
              <a:rPr lang="en-US"/>
              <a:t>    Compromise of 1850</a:t>
            </a:r>
          </a:p>
        </p:txBody>
      </p:sp>
      <p:pic>
        <p:nvPicPr>
          <p:cNvPr id="12296" name="Picture 8" descr="comp18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2851" y="3352800"/>
            <a:ext cx="53816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462228"/>
            <a:ext cx="4889415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www.youtube.com/watch?v=tkdF8pOFUfI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077507"/>
            <a:ext cx="4971682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www.youtube.com/watch?v=uvlUqV1vwTc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151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270</Words>
  <Application>Microsoft Office PowerPoint</Application>
  <PresentationFormat>Custom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Barone, Craig A.</dc:creator>
  <cp:lastModifiedBy>craig.barone</cp:lastModifiedBy>
  <cp:revision>5</cp:revision>
  <dcterms:created xsi:type="dcterms:W3CDTF">2014-11-23T16:43:41Z</dcterms:created>
  <dcterms:modified xsi:type="dcterms:W3CDTF">2014-11-25T18:21:42Z</dcterms:modified>
</cp:coreProperties>
</file>