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sldIdLst>
    <p:sldId id="271"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2" y="4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DCF97-1CED-4006-9799-B3042773C92E}" type="datetimeFigureOut">
              <a:rPr lang="en-US" smtClean="0"/>
              <a:t>8/31/2016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5D1DE-F4FB-414C-8177-CB7B1BBED411}" type="slidenum">
              <a:rPr lang="en-US" smtClean="0"/>
              <a:t>‹#›</a:t>
            </a:fld>
            <a:endParaRPr lang="en-US"/>
          </a:p>
        </p:txBody>
      </p:sp>
    </p:spTree>
    <p:extLst>
      <p:ext uri="{BB962C8B-B14F-4D97-AF65-F5344CB8AC3E}">
        <p14:creationId xmlns:p14="http://schemas.microsoft.com/office/powerpoint/2010/main" val="40721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5D1DE-F4FB-414C-8177-CB7B1BBED411}" type="slidenum">
              <a:rPr lang="en-US" smtClean="0"/>
              <a:t>3</a:t>
            </a:fld>
            <a:endParaRPr lang="en-US"/>
          </a:p>
        </p:txBody>
      </p:sp>
    </p:spTree>
    <p:extLst>
      <p:ext uri="{BB962C8B-B14F-4D97-AF65-F5344CB8AC3E}">
        <p14:creationId xmlns:p14="http://schemas.microsoft.com/office/powerpoint/2010/main" val="305131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5D1DE-F4FB-414C-8177-CB7B1BBED411}" type="slidenum">
              <a:rPr lang="en-US" smtClean="0"/>
              <a:t>4</a:t>
            </a:fld>
            <a:endParaRPr lang="en-US"/>
          </a:p>
        </p:txBody>
      </p:sp>
    </p:spTree>
    <p:extLst>
      <p:ext uri="{BB962C8B-B14F-4D97-AF65-F5344CB8AC3E}">
        <p14:creationId xmlns:p14="http://schemas.microsoft.com/office/powerpoint/2010/main" val="272812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319088" y="1752600"/>
            <a:ext cx="8824912" cy="5129213"/>
            <a:chOff x="201" y="1104"/>
            <a:chExt cx="5559" cy="3231"/>
          </a:xfrm>
        </p:grpSpPr>
        <p:sp>
          <p:nvSpPr>
            <p:cNvPr id="11267"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US"/>
            </a:p>
          </p:txBody>
        </p:sp>
        <p:sp>
          <p:nvSpPr>
            <p:cNvPr id="11268"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1269"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1270"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1271"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1272"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1273"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1274"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275"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11276" name="Rectangle 12"/>
          <p:cNvSpPr>
            <a:spLocks noGrp="1" noChangeArrowheads="1"/>
          </p:cNvSpPr>
          <p:nvPr>
            <p:ph type="ftr" sz="quarter" idx="3"/>
          </p:nvPr>
        </p:nvSpPr>
        <p:spPr>
          <a:xfrm>
            <a:off x="3468688" y="6245225"/>
            <a:ext cx="2895600" cy="476250"/>
          </a:xfrm>
        </p:spPr>
        <p:txBody>
          <a:bodyPr/>
          <a:lstStyle>
            <a:lvl1pPr>
              <a:defRPr/>
            </a:lvl1pPr>
          </a:lstStyle>
          <a:p>
            <a:endParaRPr lang="en-US"/>
          </a:p>
        </p:txBody>
      </p:sp>
      <p:sp>
        <p:nvSpPr>
          <p:cNvPr id="11277" name="Rectangle 13"/>
          <p:cNvSpPr>
            <a:spLocks noGrp="1" noChangeArrowheads="1"/>
          </p:cNvSpPr>
          <p:nvPr>
            <p:ph type="sldNum" sz="quarter" idx="4"/>
          </p:nvPr>
        </p:nvSpPr>
        <p:spPr/>
        <p:txBody>
          <a:bodyPr/>
          <a:lstStyle>
            <a:lvl1pPr>
              <a:defRPr/>
            </a:lvl1pPr>
          </a:lstStyle>
          <a:p>
            <a:fld id="{3CF15947-2A27-44A7-A12A-EE8B968AAE6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7DAB9D3-6691-4347-84C6-E72DE6F11E4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D3E93E-BE0F-42CA-8B71-658E45C4D2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95E1CB-432D-440E-827A-A9B092D73BE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F9996F-D5C2-442F-85BD-2E82AAA87C6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06F8AC-20C8-4F9B-B068-1472FEFEB6B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5E9B62-23DC-4D12-95FC-9613532B5C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67402A4-EE61-4D75-8E43-FE4A8026D4E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3FC0DC-0854-4E24-BE50-266A0F70E70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2CD1D3-CFAB-4212-962C-BE332AA37F4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08DC900-E108-4FB8-96F0-B7E74B27239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319088" y="1828800"/>
            <a:ext cx="8824912" cy="5029200"/>
            <a:chOff x="201" y="1152"/>
            <a:chExt cx="5559" cy="3168"/>
          </a:xfrm>
        </p:grpSpPr>
        <p:sp>
          <p:nvSpPr>
            <p:cNvPr id="10243"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US"/>
            </a:p>
          </p:txBody>
        </p:sp>
        <p:sp>
          <p:nvSpPr>
            <p:cNvPr id="10244"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US"/>
            </a:p>
          </p:txBody>
        </p:sp>
        <p:sp>
          <p:nvSpPr>
            <p:cNvPr id="10245"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US"/>
            </a:p>
          </p:txBody>
        </p:sp>
        <p:sp>
          <p:nvSpPr>
            <p:cNvPr id="10246"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0247"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10248"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US"/>
            </a:p>
          </p:txBody>
        </p:sp>
        <p:sp>
          <p:nvSpPr>
            <p:cNvPr id="10249"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US"/>
            </a:p>
          </p:txBody>
        </p:sp>
        <p:sp>
          <p:nvSpPr>
            <p:cNvPr id="10250"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US"/>
            </a:p>
          </p:txBody>
        </p:sp>
      </p:grpSp>
      <p:sp>
        <p:nvSpPr>
          <p:cNvPr id="10251"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p>
        </p:txBody>
      </p:sp>
      <p:sp>
        <p:nvSpPr>
          <p:cNvPr id="10252"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p>
        </p:txBody>
      </p:sp>
      <p:sp>
        <p:nvSpPr>
          <p:cNvPr id="10253"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07DD5199-13BA-4439-8560-5B35593CC7F7}" type="slidenum">
              <a:rPr lang="en-US"/>
              <a:pPr/>
              <a:t>‹#›</a:t>
            </a:fld>
            <a:endParaRPr lang="en-US"/>
          </a:p>
        </p:txBody>
      </p:sp>
      <p:sp>
        <p:nvSpPr>
          <p:cNvPr id="10254"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55"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95300" y="457200"/>
            <a:ext cx="7772400" cy="609600"/>
          </a:xfrm>
        </p:spPr>
        <p:txBody>
          <a:bodyPr/>
          <a:lstStyle/>
          <a:p>
            <a:r>
              <a:rPr lang="en-US" dirty="0" smtClean="0"/>
              <a:t>On Notecard you picked up:</a:t>
            </a:r>
            <a:endParaRPr lang="en-US" dirty="0"/>
          </a:p>
        </p:txBody>
      </p:sp>
      <p:sp>
        <p:nvSpPr>
          <p:cNvPr id="3" name="Subtitle 2"/>
          <p:cNvSpPr>
            <a:spLocks noGrp="1"/>
          </p:cNvSpPr>
          <p:nvPr>
            <p:ph type="subTitle" sz="quarter" idx="1"/>
          </p:nvPr>
        </p:nvSpPr>
        <p:spPr>
          <a:xfrm>
            <a:off x="228600" y="2362200"/>
            <a:ext cx="8610600" cy="4343400"/>
          </a:xfrm>
        </p:spPr>
        <p:txBody>
          <a:bodyPr/>
          <a:lstStyle/>
          <a:p>
            <a:pPr marL="514350" indent="-514350">
              <a:buAutoNum type="arabicPeriod"/>
            </a:pPr>
            <a:r>
              <a:rPr lang="en-US" dirty="0" smtClean="0"/>
              <a:t>Write your full name and the name you would like to go by</a:t>
            </a:r>
          </a:p>
          <a:p>
            <a:pPr marL="514350" indent="-514350">
              <a:buAutoNum type="arabicPeriod"/>
            </a:pPr>
            <a:r>
              <a:rPr lang="en-US" dirty="0" smtClean="0"/>
              <a:t>Where would you prefer to sit?</a:t>
            </a:r>
          </a:p>
          <a:p>
            <a:pPr marL="514350" indent="-514350">
              <a:buAutoNum type="arabicPeriod"/>
            </a:pPr>
            <a:r>
              <a:rPr lang="en-US" dirty="0" smtClean="0"/>
              <a:t>Do you have any testing accommodations I need to know about?</a:t>
            </a:r>
          </a:p>
          <a:p>
            <a:pPr marL="514350" indent="-514350">
              <a:buAutoNum type="arabicPeriod"/>
            </a:pPr>
            <a:r>
              <a:rPr lang="en-US" dirty="0" smtClean="0"/>
              <a:t>Anything specific I need to know about you?</a:t>
            </a:r>
          </a:p>
          <a:p>
            <a:pPr marL="514350" indent="-514350">
              <a:buAutoNum type="arabicPeriod"/>
            </a:pPr>
            <a:r>
              <a:rPr lang="en-US" dirty="0" smtClean="0"/>
              <a:t>What is your favorite subject?</a:t>
            </a:r>
            <a:endParaRPr lang="en-US" dirty="0"/>
          </a:p>
        </p:txBody>
      </p:sp>
    </p:spTree>
    <p:extLst>
      <p:ext uri="{BB962C8B-B14F-4D97-AF65-F5344CB8AC3E}">
        <p14:creationId xmlns:p14="http://schemas.microsoft.com/office/powerpoint/2010/main" val="1895942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4724400" y="0"/>
            <a:ext cx="4381500" cy="6823075"/>
          </a:xfrm>
          <a:prstGeom prst="roundRect">
            <a:avLst>
              <a:gd name="adj" fmla="val 16667"/>
            </a:avLst>
          </a:prstGeom>
          <a:solidFill>
            <a:schemeClr val="bg1"/>
          </a:solidFill>
          <a:ln w="38100">
            <a:solidFill>
              <a:schemeClr val="tx1"/>
            </a:solidFill>
            <a:round/>
            <a:headEnd/>
            <a:tailEnd/>
          </a:ln>
          <a:effectLst/>
        </p:spPr>
        <p:txBody>
          <a:bodyPr wrap="none" anchor="ctr"/>
          <a:lstStyle/>
          <a:p>
            <a:endParaRPr lang="en-US"/>
          </a:p>
        </p:txBody>
      </p:sp>
      <p:sp>
        <p:nvSpPr>
          <p:cNvPr id="15365" name="Text Box 5"/>
          <p:cNvSpPr txBox="1">
            <a:spLocks noChangeArrowheads="1"/>
          </p:cNvSpPr>
          <p:nvPr/>
        </p:nvSpPr>
        <p:spPr bwMode="auto">
          <a:xfrm>
            <a:off x="4948238" y="0"/>
            <a:ext cx="4043362" cy="396875"/>
          </a:xfrm>
          <a:prstGeom prst="rect">
            <a:avLst/>
          </a:prstGeom>
          <a:noFill/>
          <a:ln w="9525">
            <a:noFill/>
            <a:miter lim="800000"/>
            <a:headEnd/>
            <a:tailEnd/>
          </a:ln>
          <a:effectLst/>
        </p:spPr>
        <p:txBody>
          <a:bodyPr>
            <a:spAutoFit/>
          </a:bodyPr>
          <a:lstStyle/>
          <a:p>
            <a:pPr algn="ctr">
              <a:spcBef>
                <a:spcPct val="50000"/>
              </a:spcBef>
            </a:pPr>
            <a:r>
              <a:rPr lang="en-US" sz="2000" b="1">
                <a:latin typeface="Comic Sans MS" pitchFamily="66" charset="0"/>
              </a:rPr>
              <a:t>Pilgrims</a:t>
            </a:r>
          </a:p>
        </p:txBody>
      </p:sp>
      <p:sp>
        <p:nvSpPr>
          <p:cNvPr id="15366" name="Text Box 6"/>
          <p:cNvSpPr txBox="1">
            <a:spLocks noChangeArrowheads="1"/>
          </p:cNvSpPr>
          <p:nvPr/>
        </p:nvSpPr>
        <p:spPr bwMode="auto">
          <a:xfrm>
            <a:off x="4651375" y="533400"/>
            <a:ext cx="4492625" cy="854075"/>
          </a:xfrm>
          <a:prstGeom prst="rect">
            <a:avLst/>
          </a:prstGeom>
          <a:noFill/>
          <a:ln w="9525">
            <a:noFill/>
            <a:miter lim="800000"/>
            <a:headEnd/>
            <a:tailEnd/>
          </a:ln>
          <a:effectLst/>
        </p:spPr>
        <p:txBody>
          <a:bodyPr>
            <a:spAutoFit/>
          </a:bodyPr>
          <a:lstStyle/>
          <a:p>
            <a:pPr marL="228600" indent="-228600">
              <a:spcBef>
                <a:spcPct val="50000"/>
              </a:spcBef>
            </a:pPr>
            <a:endParaRPr lang="en-US" sz="2000">
              <a:latin typeface="Comic Sans MS" pitchFamily="66" charset="0"/>
            </a:endParaRPr>
          </a:p>
          <a:p>
            <a:pPr marL="228600" indent="-228600">
              <a:spcBef>
                <a:spcPct val="50000"/>
              </a:spcBef>
            </a:pPr>
            <a:endParaRPr lang="en-US" sz="2000">
              <a:latin typeface="Comic Sans MS" pitchFamily="66" charset="0"/>
            </a:endParaRPr>
          </a:p>
        </p:txBody>
      </p:sp>
      <p:sp>
        <p:nvSpPr>
          <p:cNvPr id="15367" name="Text Box 7"/>
          <p:cNvSpPr txBox="1">
            <a:spLocks noChangeArrowheads="1"/>
          </p:cNvSpPr>
          <p:nvPr/>
        </p:nvSpPr>
        <p:spPr bwMode="auto">
          <a:xfrm>
            <a:off x="4800600" y="669925"/>
            <a:ext cx="4343400" cy="6188075"/>
          </a:xfrm>
          <a:prstGeom prst="rect">
            <a:avLst/>
          </a:prstGeom>
          <a:noFill/>
          <a:ln w="9525">
            <a:noFill/>
            <a:miter lim="800000"/>
            <a:headEnd/>
            <a:tailEnd/>
          </a:ln>
          <a:effectLst/>
        </p:spPr>
        <p:txBody>
          <a:bodyPr>
            <a:spAutoFit/>
          </a:bodyPr>
          <a:lstStyle/>
          <a:p>
            <a:pPr marL="228600" indent="-228600">
              <a:spcBef>
                <a:spcPct val="50000"/>
              </a:spcBef>
            </a:pPr>
            <a:r>
              <a:rPr lang="en-US" sz="2000">
                <a:latin typeface="Comic Sans MS" pitchFamily="66" charset="0"/>
              </a:rPr>
              <a:t>-Pilgrims also called Separatists because they wanted to practice their own religion</a:t>
            </a:r>
          </a:p>
          <a:p>
            <a:pPr marL="228600" indent="-228600">
              <a:spcBef>
                <a:spcPct val="50000"/>
              </a:spcBef>
            </a:pPr>
            <a:r>
              <a:rPr lang="en-US" sz="2000">
                <a:latin typeface="Comic Sans MS" pitchFamily="66" charset="0"/>
              </a:rPr>
              <a:t>-Plymouth Mass. 1620</a:t>
            </a:r>
          </a:p>
          <a:p>
            <a:pPr marL="228600" indent="-228600">
              <a:spcBef>
                <a:spcPct val="50000"/>
              </a:spcBef>
            </a:pPr>
            <a:r>
              <a:rPr lang="en-US" sz="2000">
                <a:latin typeface="Comic Sans MS" pitchFamily="66" charset="0"/>
              </a:rPr>
              <a:t>-Mayflower Compact</a:t>
            </a:r>
          </a:p>
          <a:p>
            <a:pPr marL="228600" indent="-228600">
              <a:spcBef>
                <a:spcPct val="50000"/>
              </a:spcBef>
            </a:pPr>
            <a:r>
              <a:rPr lang="en-US" sz="2000">
                <a:latin typeface="Comic Sans MS" pitchFamily="66" charset="0"/>
              </a:rPr>
              <a:t>	set up direct democracy for the colony</a:t>
            </a:r>
          </a:p>
          <a:p>
            <a:pPr marL="228600" indent="-228600">
              <a:spcBef>
                <a:spcPct val="50000"/>
              </a:spcBef>
            </a:pPr>
            <a:r>
              <a:rPr lang="en-US" sz="2000">
                <a:latin typeface="Comic Sans MS" pitchFamily="66" charset="0"/>
              </a:rPr>
              <a:t>-colony struggled but received Indian help to grow crops</a:t>
            </a:r>
          </a:p>
          <a:p>
            <a:pPr marL="228600" indent="-228600">
              <a:spcBef>
                <a:spcPct val="50000"/>
              </a:spcBef>
            </a:pPr>
            <a:r>
              <a:rPr lang="en-US" sz="2000">
                <a:latin typeface="Comic Sans MS" pitchFamily="66" charset="0"/>
              </a:rPr>
              <a:t>	Thanksgiving</a:t>
            </a:r>
          </a:p>
          <a:p>
            <a:pPr marL="228600" indent="-228600">
              <a:spcBef>
                <a:spcPct val="50000"/>
              </a:spcBef>
            </a:pPr>
            <a:r>
              <a:rPr lang="en-US" sz="2000">
                <a:latin typeface="Comic Sans MS" pitchFamily="66" charset="0"/>
              </a:rPr>
              <a:t>	Squanto</a:t>
            </a:r>
          </a:p>
          <a:p>
            <a:pPr marL="228600" indent="-228600">
              <a:spcBef>
                <a:spcPct val="50000"/>
              </a:spcBef>
            </a:pPr>
            <a:r>
              <a:rPr lang="en-US" sz="2000">
                <a:latin typeface="Comic Sans MS" pitchFamily="66" charset="0"/>
              </a:rPr>
              <a:t>-William Bradford</a:t>
            </a:r>
          </a:p>
          <a:p>
            <a:pPr marL="228600" indent="-228600">
              <a:spcBef>
                <a:spcPct val="50000"/>
              </a:spcBef>
            </a:pPr>
            <a:r>
              <a:rPr lang="en-US" sz="2000">
                <a:latin typeface="Comic Sans MS" pitchFamily="66" charset="0"/>
              </a:rPr>
              <a:t>	Pilgrim leader</a:t>
            </a:r>
          </a:p>
          <a:p>
            <a:pPr marL="228600" indent="-228600">
              <a:spcBef>
                <a:spcPct val="50000"/>
              </a:spcBef>
            </a:pPr>
            <a:r>
              <a:rPr lang="en-US" sz="2000">
                <a:latin typeface="Comic Sans MS" pitchFamily="66" charset="0"/>
              </a:rPr>
              <a:t>	“Of Plymouth Plantation”</a:t>
            </a:r>
          </a:p>
          <a:p>
            <a:pPr marL="228600" indent="-228600">
              <a:spcBef>
                <a:spcPct val="50000"/>
              </a:spcBef>
            </a:pPr>
            <a:endParaRPr lang="en-US" sz="2000">
              <a:latin typeface="Comic Sans MS" pitchFamily="66" charset="0"/>
            </a:endParaRPr>
          </a:p>
        </p:txBody>
      </p:sp>
      <p:pic>
        <p:nvPicPr>
          <p:cNvPr id="15368" name="Picture 8" descr="Thanksgiving-1st"/>
          <p:cNvPicPr>
            <a:picLocks noChangeAspect="1" noChangeArrowheads="1"/>
          </p:cNvPicPr>
          <p:nvPr/>
        </p:nvPicPr>
        <p:blipFill>
          <a:blip r:embed="rId2" cstate="print"/>
          <a:srcRect/>
          <a:stretch>
            <a:fillRect/>
          </a:stretch>
        </p:blipFill>
        <p:spPr bwMode="auto">
          <a:xfrm>
            <a:off x="228600" y="1536700"/>
            <a:ext cx="4343400" cy="29337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0" y="0"/>
            <a:ext cx="4343400" cy="6858000"/>
          </a:xfrm>
          <a:prstGeom prst="roundRect">
            <a:avLst>
              <a:gd name="adj" fmla="val 16667"/>
            </a:avLst>
          </a:prstGeom>
          <a:solidFill>
            <a:schemeClr val="bg1"/>
          </a:solidFill>
          <a:ln w="38100">
            <a:solidFill>
              <a:schemeClr val="tx1"/>
            </a:solidFill>
            <a:round/>
            <a:headEnd/>
            <a:tailEnd/>
          </a:ln>
          <a:effectLst/>
        </p:spPr>
        <p:txBody>
          <a:bodyPr wrap="none" anchor="ctr"/>
          <a:lstStyle/>
          <a:p>
            <a:endParaRPr lang="en-US"/>
          </a:p>
        </p:txBody>
      </p:sp>
      <p:sp>
        <p:nvSpPr>
          <p:cNvPr id="16387" name="Text Box 3"/>
          <p:cNvSpPr txBox="1">
            <a:spLocks noChangeArrowheads="1"/>
          </p:cNvSpPr>
          <p:nvPr/>
        </p:nvSpPr>
        <p:spPr bwMode="auto">
          <a:xfrm>
            <a:off x="171450" y="0"/>
            <a:ext cx="3838575" cy="396875"/>
          </a:xfrm>
          <a:prstGeom prst="rect">
            <a:avLst/>
          </a:prstGeom>
          <a:noFill/>
          <a:ln w="9525">
            <a:noFill/>
            <a:miter lim="800000"/>
            <a:headEnd/>
            <a:tailEnd/>
          </a:ln>
          <a:effectLst/>
        </p:spPr>
        <p:txBody>
          <a:bodyPr>
            <a:spAutoFit/>
          </a:bodyPr>
          <a:lstStyle/>
          <a:p>
            <a:pPr algn="ctr">
              <a:spcBef>
                <a:spcPct val="50000"/>
              </a:spcBef>
            </a:pPr>
            <a:r>
              <a:rPr lang="en-US" sz="2000" b="1">
                <a:latin typeface="Comic Sans MS" pitchFamily="66" charset="0"/>
              </a:rPr>
              <a:t>Massachusetts Bay Company</a:t>
            </a:r>
          </a:p>
        </p:txBody>
      </p:sp>
      <p:sp>
        <p:nvSpPr>
          <p:cNvPr id="16388" name="Text Box 4"/>
          <p:cNvSpPr txBox="1">
            <a:spLocks noChangeArrowheads="1"/>
          </p:cNvSpPr>
          <p:nvPr/>
        </p:nvSpPr>
        <p:spPr bwMode="auto">
          <a:xfrm>
            <a:off x="0" y="685800"/>
            <a:ext cx="4267200" cy="6093976"/>
          </a:xfrm>
          <a:prstGeom prst="rect">
            <a:avLst/>
          </a:prstGeom>
          <a:noFill/>
          <a:ln w="9525">
            <a:noFill/>
            <a:miter lim="800000"/>
            <a:headEnd/>
            <a:tailEnd/>
          </a:ln>
          <a:effectLst/>
        </p:spPr>
        <p:txBody>
          <a:bodyPr>
            <a:spAutoFit/>
          </a:bodyPr>
          <a:lstStyle/>
          <a:p>
            <a:pPr marL="177800" indent="-177800">
              <a:spcBef>
                <a:spcPct val="50000"/>
              </a:spcBef>
            </a:pPr>
            <a:r>
              <a:rPr lang="en-US" sz="2000" dirty="0">
                <a:latin typeface="Comic Sans MS" pitchFamily="66" charset="0"/>
              </a:rPr>
              <a:t>-</a:t>
            </a:r>
            <a:r>
              <a:rPr lang="en-US" sz="2000" dirty="0" smtClean="0">
                <a:latin typeface="Comic Sans MS" pitchFamily="66" charset="0"/>
              </a:rPr>
              <a:t>Puritans</a:t>
            </a:r>
            <a:r>
              <a:rPr lang="en-US" sz="2000" dirty="0" smtClean="0">
                <a:solidFill>
                  <a:schemeClr val="tx2">
                    <a:lumMod val="90000"/>
                  </a:schemeClr>
                </a:solidFill>
                <a:latin typeface="Comic Sans MS" pitchFamily="66" charset="0"/>
              </a:rPr>
              <a:t> – put good of community above the individual</a:t>
            </a:r>
            <a:endParaRPr lang="en-US" sz="2000" dirty="0">
              <a:latin typeface="Comic Sans MS" pitchFamily="66" charset="0"/>
            </a:endParaRPr>
          </a:p>
          <a:p>
            <a:pPr marL="177800" indent="-177800">
              <a:spcBef>
                <a:spcPct val="50000"/>
              </a:spcBef>
            </a:pPr>
            <a:endParaRPr lang="en-US" sz="2000" dirty="0">
              <a:latin typeface="Comic Sans MS" pitchFamily="66" charset="0"/>
            </a:endParaRPr>
          </a:p>
          <a:p>
            <a:pPr marL="177800" indent="-177800">
              <a:spcBef>
                <a:spcPct val="50000"/>
              </a:spcBef>
            </a:pPr>
            <a:r>
              <a:rPr lang="en-US" sz="2000" dirty="0">
                <a:latin typeface="Comic Sans MS" pitchFamily="66" charset="0"/>
              </a:rPr>
              <a:t>-John </a:t>
            </a:r>
            <a:r>
              <a:rPr lang="en-US" sz="2000" dirty="0" smtClean="0">
                <a:latin typeface="Comic Sans MS" pitchFamily="66" charset="0"/>
              </a:rPr>
              <a:t>Winthrop – </a:t>
            </a:r>
            <a:r>
              <a:rPr lang="en-US" sz="2000" dirty="0" smtClean="0">
                <a:solidFill>
                  <a:schemeClr val="tx2">
                    <a:lumMod val="90000"/>
                  </a:schemeClr>
                </a:solidFill>
                <a:latin typeface="Comic Sans MS" pitchFamily="66" charset="0"/>
              </a:rPr>
              <a:t>leader/governor</a:t>
            </a:r>
            <a:endParaRPr lang="en-US" sz="2000" dirty="0">
              <a:latin typeface="Comic Sans MS" pitchFamily="66" charset="0"/>
            </a:endParaRPr>
          </a:p>
          <a:p>
            <a:pPr marL="177800" indent="-177800">
              <a:spcBef>
                <a:spcPct val="50000"/>
              </a:spcBef>
            </a:pPr>
            <a:endParaRPr lang="en-US" sz="2000" dirty="0">
              <a:latin typeface="Comic Sans MS" pitchFamily="66" charset="0"/>
            </a:endParaRPr>
          </a:p>
          <a:p>
            <a:pPr marL="177800" indent="-177800">
              <a:spcBef>
                <a:spcPct val="50000"/>
              </a:spcBef>
            </a:pPr>
            <a:r>
              <a:rPr lang="en-US" sz="2000" dirty="0" smtClean="0">
                <a:latin typeface="Comic Sans MS" pitchFamily="66" charset="0"/>
              </a:rPr>
              <a:t>-”City </a:t>
            </a:r>
            <a:r>
              <a:rPr lang="en-US" sz="2000" dirty="0">
                <a:latin typeface="Comic Sans MS" pitchFamily="66" charset="0"/>
              </a:rPr>
              <a:t>on a </a:t>
            </a:r>
            <a:r>
              <a:rPr lang="en-US" sz="2000" dirty="0" smtClean="0">
                <a:latin typeface="Comic Sans MS" pitchFamily="66" charset="0"/>
              </a:rPr>
              <a:t>Hill”</a:t>
            </a:r>
            <a:endParaRPr lang="en-US" sz="2000" dirty="0">
              <a:latin typeface="Comic Sans MS" pitchFamily="66" charset="0"/>
            </a:endParaRPr>
          </a:p>
          <a:p>
            <a:pPr marL="177800" indent="-177800">
              <a:spcBef>
                <a:spcPct val="50000"/>
              </a:spcBef>
            </a:pPr>
            <a:r>
              <a:rPr lang="en-US" sz="2000" dirty="0">
                <a:latin typeface="Comic Sans MS" pitchFamily="66" charset="0"/>
              </a:rPr>
              <a:t>	be an example to the world</a:t>
            </a:r>
          </a:p>
          <a:p>
            <a:pPr marL="177800" indent="-177800">
              <a:spcBef>
                <a:spcPct val="50000"/>
              </a:spcBef>
            </a:pPr>
            <a:endParaRPr lang="en-US" sz="2000" dirty="0">
              <a:latin typeface="Comic Sans MS" pitchFamily="66" charset="0"/>
            </a:endParaRPr>
          </a:p>
          <a:p>
            <a:pPr marL="177800" indent="-177800">
              <a:spcBef>
                <a:spcPct val="50000"/>
              </a:spcBef>
            </a:pPr>
            <a:r>
              <a:rPr lang="en-US" sz="2000" dirty="0">
                <a:latin typeface="Comic Sans MS" pitchFamily="66" charset="0"/>
              </a:rPr>
              <a:t>-connection between church and state</a:t>
            </a:r>
          </a:p>
          <a:p>
            <a:pPr marL="177800" indent="-177800">
              <a:spcBef>
                <a:spcPct val="50000"/>
              </a:spcBef>
            </a:pPr>
            <a:endParaRPr lang="en-US" sz="2000" dirty="0">
              <a:latin typeface="Comic Sans MS" pitchFamily="66" charset="0"/>
            </a:endParaRPr>
          </a:p>
          <a:p>
            <a:pPr marL="177800" indent="-177800">
              <a:spcBef>
                <a:spcPct val="50000"/>
              </a:spcBef>
            </a:pPr>
            <a:r>
              <a:rPr lang="en-US" sz="2000" dirty="0">
                <a:latin typeface="Comic Sans MS" pitchFamily="66" charset="0"/>
              </a:rPr>
              <a:t>-strict adherence to Puritan </a:t>
            </a:r>
            <a:r>
              <a:rPr lang="en-US" sz="2000" dirty="0" smtClean="0">
                <a:latin typeface="Comic Sans MS" pitchFamily="66" charset="0"/>
              </a:rPr>
              <a:t>rules</a:t>
            </a:r>
            <a:r>
              <a:rPr lang="en-US" sz="2000" dirty="0" smtClean="0">
                <a:solidFill>
                  <a:schemeClr val="tx2">
                    <a:lumMod val="90000"/>
                  </a:schemeClr>
                </a:solidFill>
                <a:latin typeface="Comic Sans MS" pitchFamily="66" charset="0"/>
              </a:rPr>
              <a:t> – little relationship with Indians. No desire to convert them to Christianity</a:t>
            </a:r>
            <a:endParaRPr lang="en-US" sz="2000" dirty="0">
              <a:latin typeface="Comic Sans MS" pitchFamily="66" charset="0"/>
            </a:endParaRPr>
          </a:p>
        </p:txBody>
      </p:sp>
      <p:pic>
        <p:nvPicPr>
          <p:cNvPr id="16389" name="Picture 5" descr="John Winthrop"/>
          <p:cNvPicPr>
            <a:picLocks noChangeAspect="1" noChangeArrowheads="1"/>
          </p:cNvPicPr>
          <p:nvPr/>
        </p:nvPicPr>
        <p:blipFill>
          <a:blip r:embed="rId2" cstate="print"/>
          <a:srcRect/>
          <a:stretch>
            <a:fillRect/>
          </a:stretch>
        </p:blipFill>
        <p:spPr bwMode="auto">
          <a:xfrm>
            <a:off x="4648200" y="609600"/>
            <a:ext cx="4141788" cy="533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anim calcmode="lin" valueType="num">
                                      <p:cBhvr additive="base">
                                        <p:cTn id="13"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anim calcmode="lin" valueType="num">
                                      <p:cBhvr additive="base">
                                        <p:cTn id="19" dur="5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8">
                                            <p:txEl>
                                              <p:pRg st="5" end="5"/>
                                            </p:txEl>
                                          </p:spTgt>
                                        </p:tgtEl>
                                        <p:attrNameLst>
                                          <p:attrName>style.visibility</p:attrName>
                                        </p:attrNameLst>
                                      </p:cBhvr>
                                      <p:to>
                                        <p:strVal val="visible"/>
                                      </p:to>
                                    </p:set>
                                    <p:anim calcmode="lin" valueType="num">
                                      <p:cBhvr additive="base">
                                        <p:cTn id="25" dur="500" fill="hold"/>
                                        <p:tgtEl>
                                          <p:spTgt spid="1638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8">
                                            <p:txEl>
                                              <p:pRg st="7" end="7"/>
                                            </p:txEl>
                                          </p:spTgt>
                                        </p:tgtEl>
                                        <p:attrNameLst>
                                          <p:attrName>style.visibility</p:attrName>
                                        </p:attrNameLst>
                                      </p:cBhvr>
                                      <p:to>
                                        <p:strVal val="visible"/>
                                      </p:to>
                                    </p:set>
                                    <p:anim calcmode="lin" valueType="num">
                                      <p:cBhvr additive="base">
                                        <p:cTn id="31" dur="500" fill="hold"/>
                                        <p:tgtEl>
                                          <p:spTgt spid="1638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8">
                                            <p:txEl>
                                              <p:pRg st="9" end="9"/>
                                            </p:txEl>
                                          </p:spTgt>
                                        </p:tgtEl>
                                        <p:attrNameLst>
                                          <p:attrName>style.visibility</p:attrName>
                                        </p:attrNameLst>
                                      </p:cBhvr>
                                      <p:to>
                                        <p:strVal val="visible"/>
                                      </p:to>
                                    </p:set>
                                    <p:anim calcmode="lin" valueType="num">
                                      <p:cBhvr additive="base">
                                        <p:cTn id="37" dur="500" fill="hold"/>
                                        <p:tgtEl>
                                          <p:spTgt spid="1638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4800600" y="0"/>
            <a:ext cx="4343400" cy="6858000"/>
          </a:xfrm>
          <a:prstGeom prst="roundRect">
            <a:avLst>
              <a:gd name="adj" fmla="val 16667"/>
            </a:avLst>
          </a:prstGeom>
          <a:solidFill>
            <a:schemeClr val="bg1"/>
          </a:solidFill>
          <a:ln w="38100">
            <a:solidFill>
              <a:schemeClr val="tx1"/>
            </a:solidFill>
            <a:round/>
            <a:headEnd/>
            <a:tailEnd/>
          </a:ln>
          <a:effectLst/>
        </p:spPr>
        <p:txBody>
          <a:bodyPr wrap="none" anchor="ctr"/>
          <a:lstStyle/>
          <a:p>
            <a:endParaRPr lang="en-US"/>
          </a:p>
        </p:txBody>
      </p:sp>
      <p:sp>
        <p:nvSpPr>
          <p:cNvPr id="17411" name="Text Box 3"/>
          <p:cNvSpPr txBox="1">
            <a:spLocks noChangeArrowheads="1"/>
          </p:cNvSpPr>
          <p:nvPr/>
        </p:nvSpPr>
        <p:spPr bwMode="auto">
          <a:xfrm>
            <a:off x="5133975" y="0"/>
            <a:ext cx="4010025" cy="396875"/>
          </a:xfrm>
          <a:prstGeom prst="rect">
            <a:avLst/>
          </a:prstGeom>
          <a:noFill/>
          <a:ln w="9525">
            <a:noFill/>
            <a:miter lim="800000"/>
            <a:headEnd/>
            <a:tailEnd/>
          </a:ln>
          <a:effectLst/>
        </p:spPr>
        <p:txBody>
          <a:bodyPr>
            <a:spAutoFit/>
          </a:bodyPr>
          <a:lstStyle/>
          <a:p>
            <a:pPr algn="ctr">
              <a:spcBef>
                <a:spcPct val="50000"/>
              </a:spcBef>
            </a:pPr>
            <a:r>
              <a:rPr lang="en-US" sz="2000" b="1">
                <a:latin typeface="Comic Sans MS" pitchFamily="66" charset="0"/>
              </a:rPr>
              <a:t>Puritan Dissent</a:t>
            </a:r>
          </a:p>
        </p:txBody>
      </p:sp>
      <p:sp>
        <p:nvSpPr>
          <p:cNvPr id="17412" name="Text Box 4"/>
          <p:cNvSpPr txBox="1">
            <a:spLocks noChangeArrowheads="1"/>
          </p:cNvSpPr>
          <p:nvPr/>
        </p:nvSpPr>
        <p:spPr bwMode="auto">
          <a:xfrm>
            <a:off x="4837113" y="762000"/>
            <a:ext cx="4306887" cy="5786199"/>
          </a:xfrm>
          <a:prstGeom prst="rect">
            <a:avLst/>
          </a:prstGeom>
          <a:noFill/>
          <a:ln w="9525">
            <a:noFill/>
            <a:miter lim="800000"/>
            <a:headEnd/>
            <a:tailEnd/>
          </a:ln>
          <a:effectLst/>
        </p:spPr>
        <p:txBody>
          <a:bodyPr>
            <a:spAutoFit/>
          </a:bodyPr>
          <a:lstStyle/>
          <a:p>
            <a:pPr marL="228600" indent="-228600">
              <a:spcBef>
                <a:spcPct val="50000"/>
              </a:spcBef>
            </a:pPr>
            <a:r>
              <a:rPr lang="en-US" sz="2000" dirty="0">
                <a:latin typeface="Comic Sans MS" pitchFamily="66" charset="0"/>
              </a:rPr>
              <a:t>-Roger Williams</a:t>
            </a:r>
          </a:p>
          <a:p>
            <a:pPr marL="228600" indent="-228600">
              <a:spcBef>
                <a:spcPct val="50000"/>
              </a:spcBef>
            </a:pPr>
            <a:r>
              <a:rPr lang="en-US" sz="2000" dirty="0">
                <a:latin typeface="Comic Sans MS" pitchFamily="66" charset="0"/>
              </a:rPr>
              <a:t>	Separation of Church and State</a:t>
            </a:r>
          </a:p>
          <a:p>
            <a:pPr marL="228600" indent="-228600">
              <a:spcBef>
                <a:spcPct val="50000"/>
              </a:spcBef>
            </a:pPr>
            <a:r>
              <a:rPr lang="en-US" sz="2000" dirty="0">
                <a:latin typeface="Comic Sans MS" pitchFamily="66" charset="0"/>
              </a:rPr>
              <a:t>	exiled from the colony</a:t>
            </a:r>
          </a:p>
          <a:p>
            <a:pPr marL="228600" indent="-228600">
              <a:spcBef>
                <a:spcPct val="50000"/>
              </a:spcBef>
            </a:pPr>
            <a:r>
              <a:rPr lang="en-US" sz="2000" dirty="0">
                <a:latin typeface="Comic Sans MS" pitchFamily="66" charset="0"/>
              </a:rPr>
              <a:t>	fled and founded Providence R.I.</a:t>
            </a:r>
          </a:p>
          <a:p>
            <a:pPr marL="228600" indent="-228600">
              <a:spcBef>
                <a:spcPct val="50000"/>
              </a:spcBef>
            </a:pPr>
            <a:endParaRPr lang="en-US" sz="2000" dirty="0">
              <a:latin typeface="Comic Sans MS" pitchFamily="66" charset="0"/>
            </a:endParaRPr>
          </a:p>
          <a:p>
            <a:pPr marL="228600" indent="-228600">
              <a:spcBef>
                <a:spcPct val="50000"/>
              </a:spcBef>
            </a:pPr>
            <a:r>
              <a:rPr lang="en-US" sz="2000" dirty="0">
                <a:latin typeface="Comic Sans MS" pitchFamily="66" charset="0"/>
              </a:rPr>
              <a:t>-Anne Hutchinson</a:t>
            </a:r>
          </a:p>
          <a:p>
            <a:pPr marL="228600" indent="-228600">
              <a:spcBef>
                <a:spcPct val="50000"/>
              </a:spcBef>
            </a:pPr>
            <a:r>
              <a:rPr lang="en-US" sz="2000" dirty="0">
                <a:latin typeface="Comic Sans MS" pitchFamily="66" charset="0"/>
              </a:rPr>
              <a:t>	belief in individual worship</a:t>
            </a:r>
          </a:p>
          <a:p>
            <a:pPr marL="228600" indent="-228600">
              <a:spcBef>
                <a:spcPct val="50000"/>
              </a:spcBef>
            </a:pPr>
            <a:r>
              <a:rPr lang="en-US" sz="2000" dirty="0">
                <a:latin typeface="Comic Sans MS" pitchFamily="66" charset="0"/>
              </a:rPr>
              <a:t>	banished in famous trial</a:t>
            </a:r>
          </a:p>
          <a:p>
            <a:pPr marL="228600" indent="-228600">
              <a:spcBef>
                <a:spcPct val="50000"/>
              </a:spcBef>
            </a:pPr>
            <a:r>
              <a:rPr lang="en-US" sz="2000" dirty="0">
                <a:latin typeface="Comic Sans MS" pitchFamily="66" charset="0"/>
              </a:rPr>
              <a:t>	fled to R.I</a:t>
            </a:r>
            <a:r>
              <a:rPr lang="en-US" sz="2000" dirty="0" smtClean="0">
                <a:latin typeface="Comic Sans MS" pitchFamily="66" charset="0"/>
              </a:rPr>
              <a:t>.</a:t>
            </a:r>
          </a:p>
          <a:p>
            <a:pPr marL="228600" indent="-228600">
              <a:spcBef>
                <a:spcPct val="50000"/>
              </a:spcBef>
            </a:pPr>
            <a:r>
              <a:rPr lang="en-US" sz="2000" dirty="0" smtClean="0">
                <a:latin typeface="Comic Sans MS" pitchFamily="66" charset="0"/>
              </a:rPr>
              <a:t>- </a:t>
            </a:r>
            <a:r>
              <a:rPr lang="en-US" sz="2000" dirty="0" smtClean="0">
                <a:latin typeface="Comic Sans MS" pitchFamily="66" charset="0"/>
              </a:rPr>
              <a:t>***</a:t>
            </a:r>
            <a:r>
              <a:rPr lang="en-US" sz="2000" dirty="0" smtClean="0">
                <a:solidFill>
                  <a:schemeClr val="tx2">
                    <a:lumMod val="90000"/>
                  </a:schemeClr>
                </a:solidFill>
                <a:latin typeface="Comic Sans MS" pitchFamily="66" charset="0"/>
              </a:rPr>
              <a:t>New </a:t>
            </a:r>
            <a:r>
              <a:rPr lang="en-US" sz="2000" dirty="0" smtClean="0">
                <a:solidFill>
                  <a:schemeClr val="tx2">
                    <a:lumMod val="90000"/>
                  </a:schemeClr>
                </a:solidFill>
                <a:latin typeface="Comic Sans MS" pitchFamily="66" charset="0"/>
              </a:rPr>
              <a:t>England Confederation – Puritan colonies Bay, Plymouth, New Haven, and scattered Connecticut. 1</a:t>
            </a:r>
            <a:r>
              <a:rPr lang="en-US" sz="2000" baseline="30000" dirty="0" smtClean="0">
                <a:solidFill>
                  <a:schemeClr val="tx2">
                    <a:lumMod val="90000"/>
                  </a:schemeClr>
                </a:solidFill>
                <a:latin typeface="Comic Sans MS" pitchFamily="66" charset="0"/>
              </a:rPr>
              <a:t>st</a:t>
            </a:r>
            <a:r>
              <a:rPr lang="en-US" sz="2000" dirty="0" smtClean="0">
                <a:solidFill>
                  <a:schemeClr val="tx2">
                    <a:lumMod val="90000"/>
                  </a:schemeClr>
                </a:solidFill>
                <a:latin typeface="Comic Sans MS" pitchFamily="66" charset="0"/>
              </a:rPr>
              <a:t> attempt at colonial unity.</a:t>
            </a:r>
            <a:endParaRPr lang="en-US" sz="2000" dirty="0">
              <a:latin typeface="Comic Sans MS" pitchFamily="66" charset="0"/>
            </a:endParaRPr>
          </a:p>
        </p:txBody>
      </p:sp>
      <p:pic>
        <p:nvPicPr>
          <p:cNvPr id="17413" name="Picture 5" descr="Anne Hutchinson"/>
          <p:cNvPicPr>
            <a:picLocks noChangeAspect="1" noChangeArrowheads="1"/>
          </p:cNvPicPr>
          <p:nvPr/>
        </p:nvPicPr>
        <p:blipFill>
          <a:blip r:embed="rId2" cstate="print"/>
          <a:srcRect/>
          <a:stretch>
            <a:fillRect/>
          </a:stretch>
        </p:blipFill>
        <p:spPr bwMode="auto">
          <a:xfrm>
            <a:off x="214313" y="457200"/>
            <a:ext cx="41910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412">
                                            <p:txEl>
                                              <p:pRg st="9" end="9"/>
                                            </p:txEl>
                                          </p:spTgt>
                                        </p:tgtEl>
                                        <p:attrNameLst>
                                          <p:attrName>style.visibility</p:attrName>
                                        </p:attrNameLst>
                                      </p:cBhvr>
                                      <p:to>
                                        <p:strVal val="visible"/>
                                      </p:to>
                                    </p:set>
                                    <p:animEffect transition="in" filter="wheel(1)">
                                      <p:cBhvr>
                                        <p:cTn id="7" dur="2000"/>
                                        <p:tgtEl>
                                          <p:spTgt spid="174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4800600" y="0"/>
            <a:ext cx="4343400" cy="6858000"/>
          </a:xfrm>
          <a:prstGeom prst="roundRect">
            <a:avLst>
              <a:gd name="adj" fmla="val 16667"/>
            </a:avLst>
          </a:prstGeom>
          <a:solidFill>
            <a:schemeClr val="bg1"/>
          </a:solidFill>
          <a:ln w="38100">
            <a:solidFill>
              <a:schemeClr val="tx1"/>
            </a:solidFill>
            <a:round/>
            <a:headEnd/>
            <a:tailEnd/>
          </a:ln>
          <a:effectLst/>
        </p:spPr>
        <p:txBody>
          <a:bodyPr wrap="none" anchor="ctr"/>
          <a:lstStyle/>
          <a:p>
            <a:endParaRPr lang="en-US"/>
          </a:p>
        </p:txBody>
      </p:sp>
      <p:sp>
        <p:nvSpPr>
          <p:cNvPr id="18435" name="Text Box 3"/>
          <p:cNvSpPr txBox="1">
            <a:spLocks noChangeArrowheads="1"/>
          </p:cNvSpPr>
          <p:nvPr/>
        </p:nvSpPr>
        <p:spPr bwMode="auto">
          <a:xfrm>
            <a:off x="5133975" y="0"/>
            <a:ext cx="4010025" cy="396875"/>
          </a:xfrm>
          <a:prstGeom prst="rect">
            <a:avLst/>
          </a:prstGeom>
          <a:noFill/>
          <a:ln w="9525">
            <a:noFill/>
            <a:miter lim="800000"/>
            <a:headEnd/>
            <a:tailEnd/>
          </a:ln>
          <a:effectLst/>
        </p:spPr>
        <p:txBody>
          <a:bodyPr>
            <a:spAutoFit/>
          </a:bodyPr>
          <a:lstStyle/>
          <a:p>
            <a:pPr algn="ctr">
              <a:spcBef>
                <a:spcPct val="50000"/>
              </a:spcBef>
            </a:pPr>
            <a:r>
              <a:rPr lang="en-US" sz="2000" b="1">
                <a:latin typeface="Comic Sans MS" pitchFamily="66" charset="0"/>
              </a:rPr>
              <a:t>Puritan Dissent</a:t>
            </a:r>
          </a:p>
        </p:txBody>
      </p:sp>
      <p:sp>
        <p:nvSpPr>
          <p:cNvPr id="18436" name="Text Box 4"/>
          <p:cNvSpPr txBox="1">
            <a:spLocks noChangeArrowheads="1"/>
          </p:cNvSpPr>
          <p:nvPr/>
        </p:nvSpPr>
        <p:spPr bwMode="auto">
          <a:xfrm>
            <a:off x="4837113" y="762000"/>
            <a:ext cx="4306887" cy="5940088"/>
          </a:xfrm>
          <a:prstGeom prst="rect">
            <a:avLst/>
          </a:prstGeom>
          <a:noFill/>
          <a:ln w="9525">
            <a:noFill/>
            <a:miter lim="800000"/>
            <a:headEnd/>
            <a:tailEnd/>
          </a:ln>
          <a:effectLst/>
        </p:spPr>
        <p:txBody>
          <a:bodyPr>
            <a:spAutoFit/>
          </a:bodyPr>
          <a:lstStyle/>
          <a:p>
            <a:pPr marL="228600" indent="-228600">
              <a:spcBef>
                <a:spcPct val="50000"/>
              </a:spcBef>
            </a:pPr>
            <a:r>
              <a:rPr lang="en-US" sz="2000" dirty="0">
                <a:latin typeface="Comic Sans MS" pitchFamily="66" charset="0"/>
              </a:rPr>
              <a:t>-Roger Williams</a:t>
            </a:r>
          </a:p>
          <a:p>
            <a:pPr marL="228600" indent="-228600">
              <a:spcBef>
                <a:spcPct val="50000"/>
              </a:spcBef>
            </a:pPr>
            <a:r>
              <a:rPr lang="en-US" sz="2000" dirty="0">
                <a:latin typeface="Comic Sans MS" pitchFamily="66" charset="0"/>
              </a:rPr>
              <a:t>	Separation of Church and State</a:t>
            </a:r>
          </a:p>
          <a:p>
            <a:pPr marL="228600" indent="-228600">
              <a:spcBef>
                <a:spcPct val="50000"/>
              </a:spcBef>
            </a:pPr>
            <a:r>
              <a:rPr lang="en-US" sz="2000" dirty="0">
                <a:latin typeface="Comic Sans MS" pitchFamily="66" charset="0"/>
              </a:rPr>
              <a:t>	exiled from the colony</a:t>
            </a:r>
          </a:p>
          <a:p>
            <a:pPr marL="228600" indent="-228600">
              <a:spcBef>
                <a:spcPct val="50000"/>
              </a:spcBef>
            </a:pPr>
            <a:r>
              <a:rPr lang="en-US" sz="2000" dirty="0">
                <a:latin typeface="Comic Sans MS" pitchFamily="66" charset="0"/>
              </a:rPr>
              <a:t>	fled and founded Providence R.I.</a:t>
            </a:r>
          </a:p>
          <a:p>
            <a:pPr marL="228600" indent="-228600">
              <a:spcBef>
                <a:spcPct val="50000"/>
              </a:spcBef>
            </a:pPr>
            <a:endParaRPr lang="en-US" sz="2000" dirty="0">
              <a:latin typeface="Comic Sans MS" pitchFamily="66" charset="0"/>
            </a:endParaRPr>
          </a:p>
          <a:p>
            <a:pPr marL="228600" indent="-228600">
              <a:spcBef>
                <a:spcPct val="50000"/>
              </a:spcBef>
            </a:pPr>
            <a:r>
              <a:rPr lang="en-US" sz="2000" dirty="0">
                <a:latin typeface="Comic Sans MS" pitchFamily="66" charset="0"/>
              </a:rPr>
              <a:t>-Anne Hutchinson</a:t>
            </a:r>
          </a:p>
          <a:p>
            <a:pPr marL="228600" indent="-228600">
              <a:spcBef>
                <a:spcPct val="50000"/>
              </a:spcBef>
            </a:pPr>
            <a:r>
              <a:rPr lang="en-US" sz="2000" dirty="0">
                <a:latin typeface="Comic Sans MS" pitchFamily="66" charset="0"/>
              </a:rPr>
              <a:t>	belief in individual worship</a:t>
            </a:r>
          </a:p>
          <a:p>
            <a:pPr marL="228600" indent="-228600">
              <a:spcBef>
                <a:spcPct val="50000"/>
              </a:spcBef>
            </a:pPr>
            <a:r>
              <a:rPr lang="en-US" sz="2000" dirty="0">
                <a:latin typeface="Comic Sans MS" pitchFamily="66" charset="0"/>
              </a:rPr>
              <a:t>	banished in famous trial</a:t>
            </a:r>
          </a:p>
          <a:p>
            <a:pPr marL="228600" indent="-228600">
              <a:spcBef>
                <a:spcPct val="50000"/>
              </a:spcBef>
            </a:pPr>
            <a:r>
              <a:rPr lang="en-US" sz="2000" dirty="0">
                <a:latin typeface="Comic Sans MS" pitchFamily="66" charset="0"/>
              </a:rPr>
              <a:t>	fled to R.I</a:t>
            </a:r>
            <a:r>
              <a:rPr lang="en-US" sz="2000" dirty="0" smtClean="0">
                <a:latin typeface="Comic Sans MS" pitchFamily="66" charset="0"/>
              </a:rPr>
              <a:t>. – </a:t>
            </a:r>
            <a:r>
              <a:rPr lang="en-US" sz="2000" dirty="0" smtClean="0">
                <a:solidFill>
                  <a:schemeClr val="tx2">
                    <a:lumMod val="90000"/>
                  </a:schemeClr>
                </a:solidFill>
                <a:latin typeface="Comic Sans MS" pitchFamily="66" charset="0"/>
              </a:rPr>
              <a:t>eventually recanted but exiled anyway. Went to Rhode Island. Later, she and her family were massacred by Indians. John Winthrop said this was result of “God’s Hand”…ouch.</a:t>
            </a:r>
            <a:endParaRPr lang="en-US" sz="2000" dirty="0">
              <a:latin typeface="Comic Sans MS" pitchFamily="66" charset="0"/>
            </a:endParaRPr>
          </a:p>
        </p:txBody>
      </p:sp>
      <p:pic>
        <p:nvPicPr>
          <p:cNvPr id="18437" name="Picture 5" descr="Roger Williams"/>
          <p:cNvPicPr>
            <a:picLocks noChangeAspect="1" noChangeArrowheads="1"/>
          </p:cNvPicPr>
          <p:nvPr/>
        </p:nvPicPr>
        <p:blipFill>
          <a:blip r:embed="rId2" cstate="print"/>
          <a:srcRect/>
          <a:stretch>
            <a:fillRect/>
          </a:stretch>
        </p:blipFill>
        <p:spPr bwMode="auto">
          <a:xfrm>
            <a:off x="838200" y="304800"/>
            <a:ext cx="2628900" cy="2563813"/>
          </a:xfrm>
          <a:prstGeom prst="rect">
            <a:avLst/>
          </a:prstGeom>
          <a:noFill/>
        </p:spPr>
      </p:pic>
      <p:pic>
        <p:nvPicPr>
          <p:cNvPr id="18438" name="Picture 6" descr="Roger Williams and Indians"/>
          <p:cNvPicPr>
            <a:picLocks noChangeAspect="1" noChangeArrowheads="1"/>
          </p:cNvPicPr>
          <p:nvPr/>
        </p:nvPicPr>
        <p:blipFill>
          <a:blip r:embed="rId3" cstate="print"/>
          <a:srcRect/>
          <a:stretch>
            <a:fillRect/>
          </a:stretch>
        </p:blipFill>
        <p:spPr bwMode="auto">
          <a:xfrm>
            <a:off x="457200" y="3352800"/>
            <a:ext cx="3994150" cy="271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6">
                                            <p:txEl>
                                              <p:pRg st="8" end="8"/>
                                            </p:txEl>
                                          </p:spTgt>
                                        </p:tgtEl>
                                        <p:attrNameLst>
                                          <p:attrName>style.visibility</p:attrName>
                                        </p:attrNameLst>
                                      </p:cBhvr>
                                      <p:to>
                                        <p:strVal val="visible"/>
                                      </p:to>
                                    </p:set>
                                    <p:animEffect transition="in" filter="wipe(down)">
                                      <p:cBhvr>
                                        <p:cTn id="7" dur="500"/>
                                        <p:tgtEl>
                                          <p:spTgt spid="184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0" y="0"/>
            <a:ext cx="4419600" cy="6858000"/>
          </a:xfrm>
          <a:prstGeom prst="roundRect">
            <a:avLst>
              <a:gd name="adj" fmla="val 16667"/>
            </a:avLst>
          </a:prstGeom>
          <a:solidFill>
            <a:schemeClr val="bg1"/>
          </a:solidFill>
          <a:ln w="38100">
            <a:solidFill>
              <a:schemeClr val="tx1"/>
            </a:solidFill>
            <a:round/>
            <a:headEnd/>
            <a:tailEnd/>
          </a:ln>
          <a:effectLst/>
        </p:spPr>
        <p:txBody>
          <a:bodyPr wrap="none" anchor="ctr"/>
          <a:lstStyle/>
          <a:p>
            <a:endParaRPr lang="en-US"/>
          </a:p>
        </p:txBody>
      </p:sp>
      <p:sp>
        <p:nvSpPr>
          <p:cNvPr id="19459" name="Text Box 3"/>
          <p:cNvSpPr txBox="1">
            <a:spLocks noChangeArrowheads="1"/>
          </p:cNvSpPr>
          <p:nvPr/>
        </p:nvSpPr>
        <p:spPr bwMode="auto">
          <a:xfrm>
            <a:off x="171450" y="0"/>
            <a:ext cx="3852863" cy="396875"/>
          </a:xfrm>
          <a:prstGeom prst="rect">
            <a:avLst/>
          </a:prstGeom>
          <a:noFill/>
          <a:ln w="9525">
            <a:noFill/>
            <a:miter lim="800000"/>
            <a:headEnd/>
            <a:tailEnd/>
          </a:ln>
          <a:effectLst/>
        </p:spPr>
        <p:txBody>
          <a:bodyPr>
            <a:spAutoFit/>
          </a:bodyPr>
          <a:lstStyle/>
          <a:p>
            <a:pPr algn="ctr">
              <a:spcBef>
                <a:spcPct val="50000"/>
              </a:spcBef>
            </a:pPr>
            <a:r>
              <a:rPr lang="en-US" sz="2000" b="1">
                <a:latin typeface="Comic Sans MS" pitchFamily="66" charset="0"/>
              </a:rPr>
              <a:t>Indian Resistance</a:t>
            </a:r>
          </a:p>
        </p:txBody>
      </p:sp>
      <p:sp>
        <p:nvSpPr>
          <p:cNvPr id="19460" name="Text Box 4"/>
          <p:cNvSpPr txBox="1">
            <a:spLocks noChangeArrowheads="1"/>
          </p:cNvSpPr>
          <p:nvPr/>
        </p:nvSpPr>
        <p:spPr bwMode="auto">
          <a:xfrm>
            <a:off x="0" y="609600"/>
            <a:ext cx="4381500" cy="5016758"/>
          </a:xfrm>
          <a:prstGeom prst="rect">
            <a:avLst/>
          </a:prstGeom>
          <a:noFill/>
          <a:ln w="9525">
            <a:noFill/>
            <a:miter lim="800000"/>
            <a:headEnd/>
            <a:tailEnd/>
          </a:ln>
          <a:effectLst/>
        </p:spPr>
        <p:txBody>
          <a:bodyPr>
            <a:spAutoFit/>
          </a:bodyPr>
          <a:lstStyle/>
          <a:p>
            <a:pPr marL="228600" indent="-228600">
              <a:spcBef>
                <a:spcPct val="50000"/>
              </a:spcBef>
            </a:pPr>
            <a:r>
              <a:rPr lang="en-US" sz="2000" dirty="0">
                <a:latin typeface="Comic Sans MS" pitchFamily="66" charset="0"/>
              </a:rPr>
              <a:t>-some cooperation but short lived</a:t>
            </a:r>
          </a:p>
          <a:p>
            <a:pPr marL="228600" indent="-228600">
              <a:spcBef>
                <a:spcPct val="50000"/>
              </a:spcBef>
            </a:pPr>
            <a:r>
              <a:rPr lang="en-US" sz="2000" dirty="0" smtClean="0">
                <a:latin typeface="Comic Sans MS" pitchFamily="66" charset="0"/>
              </a:rPr>
              <a:t>-</a:t>
            </a:r>
            <a:r>
              <a:rPr lang="en-US" sz="2000" dirty="0">
                <a:latin typeface="Comic Sans MS" pitchFamily="66" charset="0"/>
              </a:rPr>
              <a:t>disease, land, and religion caused disputes</a:t>
            </a:r>
          </a:p>
          <a:p>
            <a:pPr marL="228600" indent="-228600">
              <a:spcBef>
                <a:spcPct val="50000"/>
              </a:spcBef>
            </a:pPr>
            <a:r>
              <a:rPr lang="en-US" sz="2000" dirty="0" smtClean="0">
                <a:latin typeface="Comic Sans MS" pitchFamily="66" charset="0"/>
              </a:rPr>
              <a:t>-</a:t>
            </a:r>
            <a:r>
              <a:rPr lang="en-US" sz="2000" dirty="0">
                <a:solidFill>
                  <a:schemeClr val="tx2">
                    <a:lumMod val="90000"/>
                  </a:schemeClr>
                </a:solidFill>
                <a:latin typeface="Comic Sans MS" pitchFamily="66" charset="0"/>
              </a:rPr>
              <a:t>Pequot War</a:t>
            </a:r>
            <a:r>
              <a:rPr lang="en-US" sz="2000" dirty="0">
                <a:latin typeface="Comic Sans MS" pitchFamily="66" charset="0"/>
              </a:rPr>
              <a:t>, 1637</a:t>
            </a:r>
          </a:p>
          <a:p>
            <a:pPr marL="228600" indent="-228600">
              <a:spcBef>
                <a:spcPct val="50000"/>
              </a:spcBef>
            </a:pPr>
            <a:r>
              <a:rPr lang="en-US" sz="2000" dirty="0">
                <a:latin typeface="Comic Sans MS" pitchFamily="66" charset="0"/>
              </a:rPr>
              <a:t>	massacre of </a:t>
            </a:r>
            <a:r>
              <a:rPr lang="en-US" sz="2000" dirty="0" smtClean="0">
                <a:latin typeface="Comic Sans MS" pitchFamily="66" charset="0"/>
              </a:rPr>
              <a:t>Indians – </a:t>
            </a:r>
            <a:r>
              <a:rPr lang="en-US" sz="2000" dirty="0" smtClean="0">
                <a:solidFill>
                  <a:schemeClr val="tx2">
                    <a:lumMod val="90000"/>
                  </a:schemeClr>
                </a:solidFill>
                <a:latin typeface="Comic Sans MS" pitchFamily="66" charset="0"/>
              </a:rPr>
              <a:t>400 Pequot Indians killed virtually annihilating their tribe. </a:t>
            </a:r>
            <a:r>
              <a:rPr lang="en-US" sz="2000" smtClean="0">
                <a:solidFill>
                  <a:schemeClr val="tx2">
                    <a:lumMod val="90000"/>
                  </a:schemeClr>
                </a:solidFill>
                <a:latin typeface="Comic Sans MS" pitchFamily="66" charset="0"/>
              </a:rPr>
              <a:t>Uneasy peace set in…</a:t>
            </a:r>
            <a:endParaRPr lang="en-US" sz="2000" dirty="0">
              <a:latin typeface="Comic Sans MS" pitchFamily="66" charset="0"/>
            </a:endParaRPr>
          </a:p>
          <a:p>
            <a:pPr marL="228600" indent="-228600">
              <a:spcBef>
                <a:spcPct val="50000"/>
              </a:spcBef>
            </a:pPr>
            <a:endParaRPr lang="en-US" sz="2000" dirty="0">
              <a:latin typeface="Comic Sans MS" pitchFamily="66" charset="0"/>
            </a:endParaRPr>
          </a:p>
          <a:p>
            <a:pPr marL="228600" indent="-228600">
              <a:spcBef>
                <a:spcPct val="50000"/>
              </a:spcBef>
            </a:pPr>
            <a:r>
              <a:rPr lang="en-US" sz="2000" dirty="0">
                <a:latin typeface="Comic Sans MS" pitchFamily="66" charset="0"/>
              </a:rPr>
              <a:t>-King Philip’s War</a:t>
            </a:r>
          </a:p>
          <a:p>
            <a:pPr marL="228600" indent="-228600">
              <a:spcBef>
                <a:spcPct val="50000"/>
              </a:spcBef>
            </a:pPr>
            <a:r>
              <a:rPr lang="en-US" sz="2000" dirty="0">
                <a:latin typeface="Comic Sans MS" pitchFamily="66" charset="0"/>
              </a:rPr>
              <a:t>	lots of deaths on both sides but colonists win and Indian resistance fades</a:t>
            </a:r>
          </a:p>
        </p:txBody>
      </p:sp>
      <p:pic>
        <p:nvPicPr>
          <p:cNvPr id="19461" name="Picture 5" descr="King Philip's War"/>
          <p:cNvPicPr>
            <a:picLocks noChangeAspect="1" noChangeArrowheads="1"/>
          </p:cNvPicPr>
          <p:nvPr/>
        </p:nvPicPr>
        <p:blipFill>
          <a:blip r:embed="rId2" cstate="print"/>
          <a:srcRect/>
          <a:stretch>
            <a:fillRect/>
          </a:stretch>
        </p:blipFill>
        <p:spPr bwMode="auto">
          <a:xfrm>
            <a:off x="4724400" y="533400"/>
            <a:ext cx="3886200" cy="5867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762000" y="1905000"/>
            <a:ext cx="7620000" cy="2286000"/>
          </a:xfrm>
          <a:prstGeom prst="rect">
            <a:avLst/>
          </a:prstGeom>
        </p:spPr>
        <p:txBody>
          <a:bodyPr wrap="none" fromWordArt="1">
            <a:prstTxWarp prst="textPlain">
              <a:avLst>
                <a:gd name="adj" fmla="val 50000"/>
              </a:avLst>
            </a:prstTxWarp>
          </a:bodyPr>
          <a:lstStyle/>
          <a:p>
            <a:pPr algn="ctr"/>
            <a:r>
              <a:rPr lang="en-US" sz="3600" kern="10">
                <a:ln w="38100">
                  <a:solidFill>
                    <a:schemeClr val="tx1"/>
                  </a:solidFill>
                  <a:round/>
                  <a:headEnd/>
                  <a:tailEnd/>
                </a:ln>
                <a:solidFill>
                  <a:srgbClr val="808080"/>
                </a:solidFill>
                <a:effectLst>
                  <a:outerShdw dist="35921" dir="2700000" algn="ctr" rotWithShape="0">
                    <a:srgbClr val="990000"/>
                  </a:outerShdw>
                </a:effectLst>
                <a:latin typeface="Impact"/>
              </a:rPr>
              <a:t>Colonization Begins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0" y="0"/>
            <a:ext cx="4495800" cy="685800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5125" name="AutoShape 5"/>
          <p:cNvSpPr>
            <a:spLocks noChangeArrowheads="1"/>
          </p:cNvSpPr>
          <p:nvPr/>
        </p:nvSpPr>
        <p:spPr bwMode="auto">
          <a:xfrm>
            <a:off x="0" y="0"/>
            <a:ext cx="4495800" cy="6858000"/>
          </a:xfrm>
          <a:prstGeom prst="roundRect">
            <a:avLst>
              <a:gd name="adj" fmla="val 16667"/>
            </a:avLst>
          </a:prstGeom>
          <a:solidFill>
            <a:schemeClr val="bg1"/>
          </a:solidFill>
          <a:ln w="38100">
            <a:solidFill>
              <a:schemeClr val="tx1"/>
            </a:solidFill>
            <a:round/>
            <a:headEnd/>
            <a:tailEnd/>
          </a:ln>
          <a:effectLst/>
        </p:spPr>
        <p:txBody>
          <a:bodyPr wrap="none" anchor="ctr"/>
          <a:lstStyle/>
          <a:p>
            <a:pPr algn="ctr"/>
            <a:endParaRPr lang="en-US" sz="2000">
              <a:latin typeface="Comic Sans MS" pitchFamily="66" charset="0"/>
            </a:endParaRPr>
          </a:p>
        </p:txBody>
      </p:sp>
      <p:sp>
        <p:nvSpPr>
          <p:cNvPr id="5126" name="Text Box 6"/>
          <p:cNvSpPr txBox="1">
            <a:spLocks noChangeArrowheads="1"/>
          </p:cNvSpPr>
          <p:nvPr/>
        </p:nvSpPr>
        <p:spPr bwMode="auto">
          <a:xfrm>
            <a:off x="0" y="0"/>
            <a:ext cx="4495800" cy="457200"/>
          </a:xfrm>
          <a:prstGeom prst="rect">
            <a:avLst/>
          </a:prstGeom>
          <a:noFill/>
          <a:ln w="9525">
            <a:noFill/>
            <a:miter lim="800000"/>
            <a:headEnd/>
            <a:tailEnd/>
          </a:ln>
          <a:effectLst/>
        </p:spPr>
        <p:txBody>
          <a:bodyPr>
            <a:spAutoFit/>
          </a:bodyPr>
          <a:lstStyle/>
          <a:p>
            <a:pPr algn="ctr">
              <a:lnSpc>
                <a:spcPct val="120000"/>
              </a:lnSpc>
              <a:spcBef>
                <a:spcPct val="50000"/>
              </a:spcBef>
            </a:pPr>
            <a:r>
              <a:rPr lang="en-US" sz="2000" b="1">
                <a:latin typeface="Comic Sans MS" pitchFamily="66" charset="0"/>
              </a:rPr>
              <a:t>English Settlements</a:t>
            </a:r>
          </a:p>
        </p:txBody>
      </p:sp>
      <p:sp>
        <p:nvSpPr>
          <p:cNvPr id="5127" name="Text Box 7"/>
          <p:cNvSpPr txBox="1">
            <a:spLocks noChangeArrowheads="1"/>
          </p:cNvSpPr>
          <p:nvPr/>
        </p:nvSpPr>
        <p:spPr bwMode="auto">
          <a:xfrm>
            <a:off x="0" y="533400"/>
            <a:ext cx="4495800" cy="5663089"/>
          </a:xfrm>
          <a:prstGeom prst="rect">
            <a:avLst/>
          </a:prstGeom>
          <a:noFill/>
          <a:ln w="9525">
            <a:noFill/>
            <a:miter lim="800000"/>
            <a:headEnd/>
            <a:tailEnd/>
          </a:ln>
          <a:effectLst/>
        </p:spPr>
        <p:txBody>
          <a:bodyPr>
            <a:spAutoFit/>
          </a:bodyPr>
          <a:lstStyle/>
          <a:p>
            <a:pPr marL="230188" indent="-230188">
              <a:lnSpc>
                <a:spcPct val="120000"/>
              </a:lnSpc>
              <a:spcBef>
                <a:spcPct val="50000"/>
              </a:spcBef>
            </a:pPr>
            <a:r>
              <a:rPr lang="en-US" sz="2000" dirty="0">
                <a:latin typeface="Comic Sans MS" pitchFamily="66" charset="0"/>
              </a:rPr>
              <a:t>-Virginia </a:t>
            </a:r>
            <a:r>
              <a:rPr lang="en-US" sz="2000" dirty="0" smtClean="0">
                <a:latin typeface="Comic Sans MS" pitchFamily="66" charset="0"/>
              </a:rPr>
              <a:t>Company </a:t>
            </a:r>
            <a:r>
              <a:rPr lang="en-US" sz="2000" dirty="0" smtClean="0">
                <a:solidFill>
                  <a:srgbClr val="FFFF00"/>
                </a:solidFill>
                <a:latin typeface="Comic Sans MS" pitchFamily="66" charset="0"/>
              </a:rPr>
              <a:t>– joint stock company</a:t>
            </a:r>
            <a:endParaRPr lang="en-US" sz="2000" dirty="0">
              <a:latin typeface="Comic Sans MS" pitchFamily="66" charset="0"/>
            </a:endParaRPr>
          </a:p>
          <a:p>
            <a:pPr marL="230188" indent="-230188">
              <a:lnSpc>
                <a:spcPct val="120000"/>
              </a:lnSpc>
              <a:spcBef>
                <a:spcPct val="50000"/>
              </a:spcBef>
            </a:pPr>
            <a:r>
              <a:rPr lang="en-US" sz="2000" dirty="0">
                <a:latin typeface="Comic Sans MS" pitchFamily="66" charset="0"/>
              </a:rPr>
              <a:t>	</a:t>
            </a:r>
            <a:r>
              <a:rPr lang="en-US" sz="2000" u="sng" dirty="0">
                <a:latin typeface="Comic Sans MS" pitchFamily="66" charset="0"/>
              </a:rPr>
              <a:t>Jamestown, </a:t>
            </a:r>
            <a:r>
              <a:rPr lang="en-US" sz="2000" u="sng" dirty="0" smtClean="0">
                <a:latin typeface="Comic Sans MS" pitchFamily="66" charset="0"/>
              </a:rPr>
              <a:t>1607 </a:t>
            </a:r>
            <a:r>
              <a:rPr lang="en-US" sz="2000" dirty="0" smtClean="0">
                <a:latin typeface="Comic Sans MS" pitchFamily="66" charset="0"/>
              </a:rPr>
              <a:t>– </a:t>
            </a:r>
            <a:r>
              <a:rPr lang="en-US" sz="2000" dirty="0" smtClean="0">
                <a:solidFill>
                  <a:schemeClr val="tx2">
                    <a:lumMod val="90000"/>
                  </a:schemeClr>
                </a:solidFill>
                <a:latin typeface="Comic Sans MS" pitchFamily="66" charset="0"/>
              </a:rPr>
              <a:t>inexperienced workers; wealthy; stole from Indians; all men at first. </a:t>
            </a:r>
            <a:endParaRPr lang="en-US" sz="2000" dirty="0">
              <a:solidFill>
                <a:schemeClr val="tx2">
                  <a:lumMod val="90000"/>
                </a:schemeClr>
              </a:solidFill>
              <a:latin typeface="Comic Sans MS" pitchFamily="66" charset="0"/>
            </a:endParaRPr>
          </a:p>
          <a:p>
            <a:pPr marL="230188" indent="-230188">
              <a:lnSpc>
                <a:spcPct val="120000"/>
              </a:lnSpc>
              <a:spcBef>
                <a:spcPct val="50000"/>
              </a:spcBef>
            </a:pPr>
            <a:r>
              <a:rPr lang="en-US" sz="2000" dirty="0">
                <a:latin typeface="Comic Sans MS" pitchFamily="66" charset="0"/>
              </a:rPr>
              <a:t>	</a:t>
            </a:r>
            <a:r>
              <a:rPr lang="en-US" sz="2000" u="sng" dirty="0">
                <a:latin typeface="Comic Sans MS" pitchFamily="66" charset="0"/>
              </a:rPr>
              <a:t>John </a:t>
            </a:r>
            <a:r>
              <a:rPr lang="en-US" sz="2000" u="sng" dirty="0" smtClean="0">
                <a:latin typeface="Comic Sans MS" pitchFamily="66" charset="0"/>
              </a:rPr>
              <a:t>Smith </a:t>
            </a:r>
            <a:r>
              <a:rPr lang="en-US" sz="2000" dirty="0" smtClean="0">
                <a:latin typeface="Comic Sans MS" pitchFamily="66" charset="0"/>
              </a:rPr>
              <a:t>– </a:t>
            </a:r>
            <a:r>
              <a:rPr lang="en-US" sz="2000" dirty="0" smtClean="0">
                <a:solidFill>
                  <a:schemeClr val="tx2">
                    <a:lumMod val="90000"/>
                  </a:schemeClr>
                </a:solidFill>
                <a:latin typeface="Comic Sans MS" pitchFamily="66" charset="0"/>
              </a:rPr>
              <a:t>“Work or You Don’t Eat” – saved colony. Forced “rich, privileged” men to work</a:t>
            </a:r>
            <a:endParaRPr lang="en-US" sz="2000" dirty="0">
              <a:solidFill>
                <a:schemeClr val="tx2">
                  <a:lumMod val="90000"/>
                </a:schemeClr>
              </a:solidFill>
              <a:latin typeface="Comic Sans MS" pitchFamily="66" charset="0"/>
            </a:endParaRPr>
          </a:p>
          <a:p>
            <a:pPr marL="230188" indent="-230188">
              <a:lnSpc>
                <a:spcPct val="120000"/>
              </a:lnSpc>
              <a:spcBef>
                <a:spcPct val="50000"/>
              </a:spcBef>
            </a:pPr>
            <a:r>
              <a:rPr lang="en-US" sz="2000" dirty="0">
                <a:latin typeface="Comic Sans MS" pitchFamily="66" charset="0"/>
              </a:rPr>
              <a:t>	Hard </a:t>
            </a:r>
            <a:r>
              <a:rPr lang="en-US" sz="2000" dirty="0" smtClean="0">
                <a:latin typeface="Comic Sans MS" pitchFamily="66" charset="0"/>
              </a:rPr>
              <a:t>times – </a:t>
            </a:r>
            <a:r>
              <a:rPr lang="en-US" sz="2000" dirty="0" smtClean="0">
                <a:solidFill>
                  <a:schemeClr val="tx2">
                    <a:lumMod val="75000"/>
                  </a:schemeClr>
                </a:solidFill>
                <a:latin typeface="Comic Sans MS" pitchFamily="66" charset="0"/>
              </a:rPr>
              <a:t>famine, fights with Indians, disease</a:t>
            </a:r>
            <a:endParaRPr lang="en-US" sz="2000" dirty="0">
              <a:latin typeface="Comic Sans MS" pitchFamily="66" charset="0"/>
            </a:endParaRPr>
          </a:p>
          <a:p>
            <a:pPr marL="230188" indent="-230188">
              <a:lnSpc>
                <a:spcPct val="120000"/>
              </a:lnSpc>
              <a:spcBef>
                <a:spcPct val="50000"/>
              </a:spcBef>
            </a:pPr>
            <a:r>
              <a:rPr lang="en-US" sz="2000" dirty="0">
                <a:latin typeface="Comic Sans MS" pitchFamily="66" charset="0"/>
              </a:rPr>
              <a:t>	</a:t>
            </a:r>
            <a:r>
              <a:rPr lang="en-US" sz="2000" dirty="0" smtClean="0">
                <a:latin typeface="Comic Sans MS" pitchFamily="66" charset="0"/>
              </a:rPr>
              <a:t>Powhatan</a:t>
            </a:r>
            <a:r>
              <a:rPr lang="en-US" sz="2000" dirty="0" smtClean="0">
                <a:solidFill>
                  <a:schemeClr val="tx2">
                    <a:lumMod val="75000"/>
                  </a:schemeClr>
                </a:solidFill>
                <a:latin typeface="Comic Sans MS" pitchFamily="66" charset="0"/>
              </a:rPr>
              <a:t> – Virginia Algonquians (</a:t>
            </a:r>
            <a:r>
              <a:rPr lang="en-US" sz="2000" dirty="0" err="1" smtClean="0">
                <a:solidFill>
                  <a:schemeClr val="tx2">
                    <a:lumMod val="75000"/>
                  </a:schemeClr>
                </a:solidFill>
                <a:latin typeface="Comic Sans MS" pitchFamily="66" charset="0"/>
              </a:rPr>
              <a:t>Pochantas</a:t>
            </a:r>
            <a:r>
              <a:rPr lang="en-US" sz="2000" dirty="0" smtClean="0">
                <a:solidFill>
                  <a:schemeClr val="tx2">
                    <a:lumMod val="75000"/>
                  </a:schemeClr>
                </a:solidFill>
                <a:latin typeface="Comic Sans MS" pitchFamily="66" charset="0"/>
              </a:rPr>
              <a:t>) </a:t>
            </a:r>
            <a:endParaRPr lang="en-US" sz="2000" dirty="0">
              <a:latin typeface="Comic Sans MS" pitchFamily="66" charset="0"/>
            </a:endParaRPr>
          </a:p>
          <a:p>
            <a:pPr marL="230188" indent="-230188">
              <a:lnSpc>
                <a:spcPct val="120000"/>
              </a:lnSpc>
              <a:spcBef>
                <a:spcPct val="50000"/>
              </a:spcBef>
            </a:pPr>
            <a:r>
              <a:rPr lang="en-US" sz="2000" dirty="0">
                <a:latin typeface="Comic Sans MS" pitchFamily="66" charset="0"/>
              </a:rPr>
              <a:t>	“Starving Time”</a:t>
            </a:r>
          </a:p>
        </p:txBody>
      </p:sp>
      <p:pic>
        <p:nvPicPr>
          <p:cNvPr id="5128" name="Picture 8" descr="John Smith 2"/>
          <p:cNvPicPr>
            <a:picLocks noChangeAspect="1" noChangeArrowheads="1"/>
          </p:cNvPicPr>
          <p:nvPr/>
        </p:nvPicPr>
        <p:blipFill>
          <a:blip r:embed="rId3" cstate="print"/>
          <a:srcRect/>
          <a:stretch>
            <a:fillRect/>
          </a:stretch>
        </p:blipFill>
        <p:spPr bwMode="auto">
          <a:xfrm>
            <a:off x="4724400" y="304800"/>
            <a:ext cx="4202113" cy="5410200"/>
          </a:xfrm>
          <a:prstGeom prst="rect">
            <a:avLst/>
          </a:prstGeom>
          <a:noFill/>
        </p:spPr>
      </p:pic>
      <p:sp>
        <p:nvSpPr>
          <p:cNvPr id="2" name="Right Arrow 1"/>
          <p:cNvSpPr/>
          <p:nvPr/>
        </p:nvSpPr>
        <p:spPr>
          <a:xfrm>
            <a:off x="4343400" y="3048000"/>
            <a:ext cx="1752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 calcmode="lin" valueType="num">
                                      <p:cBhvr additive="base">
                                        <p:cTn id="7" dur="500" fill="hold"/>
                                        <p:tgtEl>
                                          <p:spTgt spid="51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7">
                                            <p:txEl>
                                              <p:pRg st="1" end="1"/>
                                            </p:txEl>
                                          </p:spTgt>
                                        </p:tgtEl>
                                        <p:attrNameLst>
                                          <p:attrName>style.visibility</p:attrName>
                                        </p:attrNameLst>
                                      </p:cBhvr>
                                      <p:to>
                                        <p:strVal val="visible"/>
                                      </p:to>
                                    </p:set>
                                    <p:anim calcmode="lin" valueType="num">
                                      <p:cBhvr additive="base">
                                        <p:cTn id="13" dur="500" fill="hold"/>
                                        <p:tgtEl>
                                          <p:spTgt spid="51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7">
                                            <p:txEl>
                                              <p:pRg st="2" end="2"/>
                                            </p:txEl>
                                          </p:spTgt>
                                        </p:tgtEl>
                                        <p:attrNameLst>
                                          <p:attrName>style.visibility</p:attrName>
                                        </p:attrNameLst>
                                      </p:cBhvr>
                                      <p:to>
                                        <p:strVal val="visible"/>
                                      </p:to>
                                    </p:set>
                                    <p:anim calcmode="lin" valueType="num">
                                      <p:cBhvr additive="base">
                                        <p:cTn id="19" dur="500" fill="hold"/>
                                        <p:tgtEl>
                                          <p:spTgt spid="51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27">
                                            <p:txEl>
                                              <p:pRg st="3" end="3"/>
                                            </p:txEl>
                                          </p:spTgt>
                                        </p:tgtEl>
                                        <p:attrNameLst>
                                          <p:attrName>style.visibility</p:attrName>
                                        </p:attrNameLst>
                                      </p:cBhvr>
                                      <p:to>
                                        <p:strVal val="visible"/>
                                      </p:to>
                                    </p:set>
                                    <p:anim calcmode="lin" valueType="num">
                                      <p:cBhvr additive="base">
                                        <p:cTn id="32" dur="500" fill="hold"/>
                                        <p:tgtEl>
                                          <p:spTgt spid="512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1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127">
                                            <p:txEl>
                                              <p:pRg st="4" end="4"/>
                                            </p:txEl>
                                          </p:spTgt>
                                        </p:tgtEl>
                                        <p:attrNameLst>
                                          <p:attrName>style.visibility</p:attrName>
                                        </p:attrNameLst>
                                      </p:cBhvr>
                                      <p:to>
                                        <p:strVal val="visible"/>
                                      </p:to>
                                    </p:set>
                                    <p:anim calcmode="lin" valueType="num">
                                      <p:cBhvr additive="base">
                                        <p:cTn id="38" dur="500" fill="hold"/>
                                        <p:tgtEl>
                                          <p:spTgt spid="5127">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1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127">
                                            <p:txEl>
                                              <p:pRg st="5" end="5"/>
                                            </p:txEl>
                                          </p:spTgt>
                                        </p:tgtEl>
                                        <p:attrNameLst>
                                          <p:attrName>style.visibility</p:attrName>
                                        </p:attrNameLst>
                                      </p:cBhvr>
                                      <p:to>
                                        <p:strVal val="visible"/>
                                      </p:to>
                                    </p:set>
                                    <p:anim calcmode="lin" valueType="num">
                                      <p:cBhvr additive="base">
                                        <p:cTn id="44" dur="500" fill="hold"/>
                                        <p:tgtEl>
                                          <p:spTgt spid="5127">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1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4724400" y="0"/>
            <a:ext cx="4419600" cy="6834188"/>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6149" name="AutoShape 5"/>
          <p:cNvSpPr>
            <a:spLocks noChangeArrowheads="1"/>
          </p:cNvSpPr>
          <p:nvPr/>
        </p:nvSpPr>
        <p:spPr bwMode="auto">
          <a:xfrm>
            <a:off x="4724400" y="0"/>
            <a:ext cx="4419600" cy="6834188"/>
          </a:xfrm>
          <a:prstGeom prst="roundRect">
            <a:avLst>
              <a:gd name="adj" fmla="val 16667"/>
            </a:avLst>
          </a:prstGeom>
          <a:solidFill>
            <a:schemeClr val="bg1"/>
          </a:solidFill>
          <a:ln w="38100">
            <a:solidFill>
              <a:schemeClr val="tx1"/>
            </a:solidFill>
            <a:round/>
            <a:headEnd/>
            <a:tailEnd/>
          </a:ln>
          <a:effectLst/>
        </p:spPr>
        <p:txBody>
          <a:bodyPr wrap="none" anchor="ctr"/>
          <a:lstStyle/>
          <a:p>
            <a:endParaRPr lang="en-US"/>
          </a:p>
        </p:txBody>
      </p:sp>
      <p:sp>
        <p:nvSpPr>
          <p:cNvPr id="6150" name="Text Box 6"/>
          <p:cNvSpPr txBox="1">
            <a:spLocks noChangeArrowheads="1"/>
          </p:cNvSpPr>
          <p:nvPr/>
        </p:nvSpPr>
        <p:spPr bwMode="auto">
          <a:xfrm>
            <a:off x="4778375" y="76200"/>
            <a:ext cx="4308475" cy="396875"/>
          </a:xfrm>
          <a:prstGeom prst="rect">
            <a:avLst/>
          </a:prstGeom>
          <a:noFill/>
          <a:ln w="9525">
            <a:noFill/>
            <a:miter lim="800000"/>
            <a:headEnd/>
            <a:tailEnd/>
          </a:ln>
          <a:effectLst/>
        </p:spPr>
        <p:txBody>
          <a:bodyPr>
            <a:spAutoFit/>
          </a:bodyPr>
          <a:lstStyle/>
          <a:p>
            <a:pPr algn="ctr">
              <a:spcBef>
                <a:spcPct val="50000"/>
              </a:spcBef>
            </a:pPr>
            <a:r>
              <a:rPr lang="en-US" sz="2000" b="1">
                <a:latin typeface="Comic Sans MS" pitchFamily="66" charset="0"/>
              </a:rPr>
              <a:t>Jamestown</a:t>
            </a:r>
          </a:p>
        </p:txBody>
      </p:sp>
      <p:sp>
        <p:nvSpPr>
          <p:cNvPr id="6151" name="Text Box 7"/>
          <p:cNvSpPr txBox="1">
            <a:spLocks noChangeArrowheads="1"/>
          </p:cNvSpPr>
          <p:nvPr/>
        </p:nvSpPr>
        <p:spPr bwMode="auto">
          <a:xfrm>
            <a:off x="4724400" y="533400"/>
            <a:ext cx="4419600" cy="6093976"/>
          </a:xfrm>
          <a:prstGeom prst="rect">
            <a:avLst/>
          </a:prstGeom>
          <a:noFill/>
          <a:ln w="9525">
            <a:noFill/>
            <a:miter lim="800000"/>
            <a:headEnd/>
            <a:tailEnd/>
          </a:ln>
          <a:effectLst/>
        </p:spPr>
        <p:txBody>
          <a:bodyPr>
            <a:spAutoFit/>
          </a:bodyPr>
          <a:lstStyle/>
          <a:p>
            <a:pPr marL="230188" indent="-230188">
              <a:spcBef>
                <a:spcPct val="50000"/>
              </a:spcBef>
            </a:pPr>
            <a:r>
              <a:rPr lang="en-US" sz="2000" dirty="0">
                <a:latin typeface="Comic Sans MS" pitchFamily="66" charset="0"/>
              </a:rPr>
              <a:t>-more </a:t>
            </a:r>
            <a:r>
              <a:rPr lang="en-US" sz="2000" dirty="0" smtClean="0">
                <a:latin typeface="Comic Sans MS" pitchFamily="66" charset="0"/>
              </a:rPr>
              <a:t>colonists – Why are they leaving England</a:t>
            </a:r>
            <a:r>
              <a:rPr lang="en-US" sz="2000" dirty="0" smtClean="0">
                <a:latin typeface="Comic Sans MS" pitchFamily="66" charset="0"/>
              </a:rPr>
              <a:t>? – </a:t>
            </a:r>
            <a:r>
              <a:rPr lang="en-US" sz="2000" dirty="0" smtClean="0">
                <a:solidFill>
                  <a:srgbClr val="FFFF00"/>
                </a:solidFill>
                <a:latin typeface="Comic Sans MS" pitchFamily="66" charset="0"/>
              </a:rPr>
              <a:t>religious reasons, wealth, land, gold, etc.</a:t>
            </a:r>
            <a:endParaRPr lang="en-US" sz="2000" dirty="0">
              <a:latin typeface="Comic Sans MS" pitchFamily="66" charset="0"/>
            </a:endParaRPr>
          </a:p>
          <a:p>
            <a:pPr marL="230188" indent="-230188">
              <a:spcBef>
                <a:spcPct val="50000"/>
              </a:spcBef>
            </a:pPr>
            <a:r>
              <a:rPr lang="en-US" sz="2000" dirty="0">
                <a:latin typeface="Comic Sans MS" pitchFamily="66" charset="0"/>
              </a:rPr>
              <a:t>-1</a:t>
            </a:r>
            <a:r>
              <a:rPr lang="en-US" sz="2000" baseline="30000" dirty="0">
                <a:latin typeface="Comic Sans MS" pitchFamily="66" charset="0"/>
              </a:rPr>
              <a:t>st</a:t>
            </a:r>
            <a:r>
              <a:rPr lang="en-US" sz="2000" dirty="0">
                <a:latin typeface="Comic Sans MS" pitchFamily="66" charset="0"/>
              </a:rPr>
              <a:t> democratic </a:t>
            </a:r>
            <a:r>
              <a:rPr lang="en-US" sz="2000" dirty="0" err="1">
                <a:latin typeface="Comic Sans MS" pitchFamily="66" charset="0"/>
              </a:rPr>
              <a:t>gov’t</a:t>
            </a:r>
            <a:endParaRPr lang="en-US" sz="2000" dirty="0">
              <a:latin typeface="Comic Sans MS" pitchFamily="66" charset="0"/>
            </a:endParaRPr>
          </a:p>
          <a:p>
            <a:pPr marL="230188" indent="-230188">
              <a:spcBef>
                <a:spcPct val="50000"/>
              </a:spcBef>
            </a:pPr>
            <a:r>
              <a:rPr lang="en-US" sz="2000" dirty="0">
                <a:latin typeface="Comic Sans MS" pitchFamily="66" charset="0"/>
              </a:rPr>
              <a:t>	House of </a:t>
            </a:r>
            <a:r>
              <a:rPr lang="en-US" sz="2000" dirty="0" smtClean="0">
                <a:latin typeface="Comic Sans MS" pitchFamily="66" charset="0"/>
              </a:rPr>
              <a:t>Burgesses – </a:t>
            </a:r>
            <a:r>
              <a:rPr lang="en-US" sz="2000" dirty="0" smtClean="0">
                <a:solidFill>
                  <a:schemeClr val="tx2">
                    <a:lumMod val="90000"/>
                  </a:schemeClr>
                </a:solidFill>
                <a:latin typeface="Comic Sans MS" pitchFamily="66" charset="0"/>
              </a:rPr>
              <a:t>1</a:t>
            </a:r>
            <a:r>
              <a:rPr lang="en-US" sz="2000" baseline="30000" dirty="0" smtClean="0">
                <a:solidFill>
                  <a:schemeClr val="tx2">
                    <a:lumMod val="90000"/>
                  </a:schemeClr>
                </a:solidFill>
                <a:latin typeface="Comic Sans MS" pitchFamily="66" charset="0"/>
              </a:rPr>
              <a:t>st</a:t>
            </a:r>
            <a:r>
              <a:rPr lang="en-US" sz="2000" dirty="0" smtClean="0">
                <a:solidFill>
                  <a:schemeClr val="tx2">
                    <a:lumMod val="90000"/>
                  </a:schemeClr>
                </a:solidFill>
                <a:latin typeface="Comic Sans MS" pitchFamily="66" charset="0"/>
              </a:rPr>
              <a:t> step towards organized democratic government in Americas (1619)</a:t>
            </a:r>
            <a:endParaRPr lang="en-US" sz="2000" dirty="0">
              <a:latin typeface="Comic Sans MS" pitchFamily="66" charset="0"/>
            </a:endParaRPr>
          </a:p>
          <a:p>
            <a:pPr marL="230188" indent="-230188">
              <a:spcBef>
                <a:spcPct val="50000"/>
              </a:spcBef>
            </a:pPr>
            <a:r>
              <a:rPr lang="en-US" sz="2000" dirty="0">
                <a:latin typeface="Comic Sans MS" pitchFamily="66" charset="0"/>
              </a:rPr>
              <a:t>-tobacco as a cash crop</a:t>
            </a:r>
          </a:p>
          <a:p>
            <a:pPr marL="230188" indent="-230188">
              <a:spcBef>
                <a:spcPct val="50000"/>
              </a:spcBef>
            </a:pPr>
            <a:r>
              <a:rPr lang="en-US" sz="2000" dirty="0">
                <a:latin typeface="Comic Sans MS" pitchFamily="66" charset="0"/>
              </a:rPr>
              <a:t>	John Rolfe</a:t>
            </a:r>
          </a:p>
          <a:p>
            <a:pPr marL="230188" indent="-230188">
              <a:spcBef>
                <a:spcPct val="50000"/>
              </a:spcBef>
            </a:pPr>
            <a:r>
              <a:rPr lang="en-US" sz="2000" dirty="0">
                <a:latin typeface="Comic Sans MS" pitchFamily="66" charset="0"/>
              </a:rPr>
              <a:t>	</a:t>
            </a:r>
            <a:r>
              <a:rPr lang="en-US" sz="2000" dirty="0" smtClean="0">
                <a:latin typeface="Comic Sans MS" pitchFamily="66" charset="0"/>
              </a:rPr>
              <a:t>Pocahontas		</a:t>
            </a:r>
            <a:r>
              <a:rPr lang="en-US" sz="2000" dirty="0" smtClean="0">
                <a:solidFill>
                  <a:srgbClr val="FFFF00"/>
                </a:solidFill>
                <a:latin typeface="Comic Sans MS" pitchFamily="66" charset="0"/>
              </a:rPr>
              <a:t>marriage creates temporary peace </a:t>
            </a:r>
            <a:endParaRPr lang="en-US" sz="2000" dirty="0">
              <a:solidFill>
                <a:srgbClr val="FFFF00"/>
              </a:solidFill>
              <a:latin typeface="Comic Sans MS" pitchFamily="66" charset="0"/>
            </a:endParaRPr>
          </a:p>
          <a:p>
            <a:pPr marL="230188" indent="-230188">
              <a:spcBef>
                <a:spcPct val="50000"/>
              </a:spcBef>
            </a:pPr>
            <a:r>
              <a:rPr lang="en-US" sz="2000" dirty="0" smtClean="0">
                <a:latin typeface="Comic Sans MS" pitchFamily="66" charset="0"/>
              </a:rPr>
              <a:t>-</a:t>
            </a:r>
            <a:r>
              <a:rPr lang="en-US" sz="2000" dirty="0">
                <a:latin typeface="Comic Sans MS" pitchFamily="66" charset="0"/>
              </a:rPr>
              <a:t>headright system</a:t>
            </a:r>
          </a:p>
          <a:p>
            <a:pPr marL="230188" indent="-230188">
              <a:spcBef>
                <a:spcPct val="50000"/>
              </a:spcBef>
            </a:pPr>
            <a:r>
              <a:rPr lang="en-US" sz="2000" dirty="0">
                <a:latin typeface="Comic Sans MS" pitchFamily="66" charset="0"/>
              </a:rPr>
              <a:t>	50 acres to each new colonist</a:t>
            </a:r>
          </a:p>
          <a:p>
            <a:pPr marL="230188" indent="-230188">
              <a:spcBef>
                <a:spcPct val="50000"/>
              </a:spcBef>
            </a:pPr>
            <a:r>
              <a:rPr lang="en-US" sz="2000" dirty="0" smtClean="0">
                <a:latin typeface="Comic Sans MS" pitchFamily="66" charset="0"/>
              </a:rPr>
              <a:t>-</a:t>
            </a:r>
            <a:r>
              <a:rPr lang="en-US" sz="2000" dirty="0">
                <a:latin typeface="Comic Sans MS" pitchFamily="66" charset="0"/>
              </a:rPr>
              <a:t>indentured servants</a:t>
            </a:r>
          </a:p>
          <a:p>
            <a:pPr marL="230188" indent="-230188">
              <a:spcBef>
                <a:spcPct val="50000"/>
              </a:spcBef>
            </a:pPr>
            <a:r>
              <a:rPr lang="en-US" sz="2000" dirty="0">
                <a:latin typeface="Comic Sans MS" pitchFamily="66" charset="0"/>
              </a:rPr>
              <a:t>-first slaves </a:t>
            </a:r>
            <a:r>
              <a:rPr lang="en-US" sz="2000" dirty="0" smtClean="0">
                <a:latin typeface="Comic Sans MS" pitchFamily="66" charset="0"/>
              </a:rPr>
              <a:t>imported </a:t>
            </a:r>
            <a:r>
              <a:rPr lang="en-US" sz="2000" dirty="0" smtClean="0">
                <a:solidFill>
                  <a:schemeClr val="tx2">
                    <a:lumMod val="90000"/>
                  </a:schemeClr>
                </a:solidFill>
                <a:latin typeface="Comic Sans MS" pitchFamily="66" charset="0"/>
              </a:rPr>
              <a:t>(1617)</a:t>
            </a:r>
            <a:endParaRPr lang="en-US" sz="2000" dirty="0">
              <a:solidFill>
                <a:schemeClr val="tx2">
                  <a:lumMod val="90000"/>
                </a:schemeClr>
              </a:solidFill>
              <a:latin typeface="Comic Sans MS" pitchFamily="66" charset="0"/>
            </a:endParaRPr>
          </a:p>
        </p:txBody>
      </p:sp>
      <p:pic>
        <p:nvPicPr>
          <p:cNvPr id="6154" name="Picture 10" descr="http://www.nwhm.org/media/category/exhibits/jamestownwomen/indentured%20contract_large.gif"/>
          <p:cNvPicPr>
            <a:picLocks noChangeAspect="1" noChangeArrowheads="1"/>
          </p:cNvPicPr>
          <p:nvPr/>
        </p:nvPicPr>
        <p:blipFill>
          <a:blip r:embed="rId3" cstate="print"/>
          <a:srcRect/>
          <a:stretch>
            <a:fillRect/>
          </a:stretch>
        </p:blipFill>
        <p:spPr bwMode="auto">
          <a:xfrm>
            <a:off x="65217" y="152400"/>
            <a:ext cx="4602033" cy="6681788"/>
          </a:xfrm>
          <a:prstGeom prst="rect">
            <a:avLst/>
          </a:prstGeom>
          <a:noFill/>
        </p:spPr>
      </p:pic>
      <p:sp>
        <p:nvSpPr>
          <p:cNvPr id="10" name="TextBox 9"/>
          <p:cNvSpPr txBox="1"/>
          <p:nvPr/>
        </p:nvSpPr>
        <p:spPr>
          <a:xfrm>
            <a:off x="457200" y="4876800"/>
            <a:ext cx="3429000" cy="1323439"/>
          </a:xfrm>
          <a:prstGeom prst="rect">
            <a:avLst/>
          </a:prstGeom>
          <a:noFill/>
        </p:spPr>
        <p:txBody>
          <a:bodyPr wrap="square" rtlCol="0">
            <a:spAutoFit/>
          </a:bodyPr>
          <a:lstStyle/>
          <a:p>
            <a:r>
              <a:rPr lang="en-US" sz="2000" b="1" dirty="0" smtClean="0">
                <a:solidFill>
                  <a:schemeClr val="bg1">
                    <a:lumMod val="50000"/>
                  </a:schemeClr>
                </a:solidFill>
              </a:rPr>
              <a:t>Indentured Servants were given voyage from England in return for 4-7 years of unpaid servitude</a:t>
            </a:r>
            <a:r>
              <a:rPr lang="en-US" sz="1600" b="1" dirty="0" smtClean="0">
                <a:solidFill>
                  <a:schemeClr val="bg1">
                    <a:lumMod val="50000"/>
                  </a:schemeClr>
                </a:solidFill>
              </a:rPr>
              <a:t>.</a:t>
            </a:r>
            <a:endParaRPr lang="en-US" sz="1600" b="1" dirty="0">
              <a:solidFill>
                <a:schemeClr val="bg1">
                  <a:lumMod val="50000"/>
                </a:schemeClr>
              </a:solidFill>
            </a:endParaRPr>
          </a:p>
        </p:txBody>
      </p:sp>
      <p:sp>
        <p:nvSpPr>
          <p:cNvPr id="2" name="Right Arrow 1"/>
          <p:cNvSpPr/>
          <p:nvPr/>
        </p:nvSpPr>
        <p:spPr>
          <a:xfrm>
            <a:off x="6477000" y="3733800"/>
            <a:ext cx="609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Left Arrow 2"/>
          <p:cNvSpPr/>
          <p:nvPr/>
        </p:nvSpPr>
        <p:spPr>
          <a:xfrm>
            <a:off x="3886200" y="5715000"/>
            <a:ext cx="892175" cy="4852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fade">
                                      <p:cBhvr>
                                        <p:cTn id="7" dur="1000"/>
                                        <p:tgtEl>
                                          <p:spTgt spid="6151">
                                            <p:txEl>
                                              <p:pRg st="0" end="0"/>
                                            </p:txEl>
                                          </p:spTgt>
                                        </p:tgtEl>
                                      </p:cBhvr>
                                    </p:animEffect>
                                    <p:anim calcmode="lin" valueType="num">
                                      <p:cBhvr>
                                        <p:cTn id="8" dur="1000" fill="hold"/>
                                        <p:tgtEl>
                                          <p:spTgt spid="61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51">
                                            <p:txEl>
                                              <p:pRg st="1" end="1"/>
                                            </p:txEl>
                                          </p:spTgt>
                                        </p:tgtEl>
                                        <p:attrNameLst>
                                          <p:attrName>style.visibility</p:attrName>
                                        </p:attrNameLst>
                                      </p:cBhvr>
                                      <p:to>
                                        <p:strVal val="visible"/>
                                      </p:to>
                                    </p:set>
                                    <p:animEffect transition="in" filter="fade">
                                      <p:cBhvr>
                                        <p:cTn id="14" dur="1000"/>
                                        <p:tgtEl>
                                          <p:spTgt spid="6151">
                                            <p:txEl>
                                              <p:pRg st="1" end="1"/>
                                            </p:txEl>
                                          </p:spTgt>
                                        </p:tgtEl>
                                      </p:cBhvr>
                                    </p:animEffect>
                                    <p:anim calcmode="lin" valueType="num">
                                      <p:cBhvr>
                                        <p:cTn id="15" dur="1000" fill="hold"/>
                                        <p:tgtEl>
                                          <p:spTgt spid="61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51">
                                            <p:txEl>
                                              <p:pRg st="2" end="2"/>
                                            </p:txEl>
                                          </p:spTgt>
                                        </p:tgtEl>
                                        <p:attrNameLst>
                                          <p:attrName>style.visibility</p:attrName>
                                        </p:attrNameLst>
                                      </p:cBhvr>
                                      <p:to>
                                        <p:strVal val="visible"/>
                                      </p:to>
                                    </p:set>
                                    <p:animEffect transition="in" filter="fade">
                                      <p:cBhvr>
                                        <p:cTn id="21" dur="1000"/>
                                        <p:tgtEl>
                                          <p:spTgt spid="6151">
                                            <p:txEl>
                                              <p:pRg st="2" end="2"/>
                                            </p:txEl>
                                          </p:spTgt>
                                        </p:tgtEl>
                                      </p:cBhvr>
                                    </p:animEffect>
                                    <p:anim calcmode="lin" valueType="num">
                                      <p:cBhvr>
                                        <p:cTn id="22" dur="1000" fill="hold"/>
                                        <p:tgtEl>
                                          <p:spTgt spid="61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51">
                                            <p:txEl>
                                              <p:pRg st="3" end="3"/>
                                            </p:txEl>
                                          </p:spTgt>
                                        </p:tgtEl>
                                        <p:attrNameLst>
                                          <p:attrName>style.visibility</p:attrName>
                                        </p:attrNameLst>
                                      </p:cBhvr>
                                      <p:to>
                                        <p:strVal val="visible"/>
                                      </p:to>
                                    </p:set>
                                    <p:animEffect transition="in" filter="fade">
                                      <p:cBhvr>
                                        <p:cTn id="28" dur="1000"/>
                                        <p:tgtEl>
                                          <p:spTgt spid="6151">
                                            <p:txEl>
                                              <p:pRg st="3" end="3"/>
                                            </p:txEl>
                                          </p:spTgt>
                                        </p:tgtEl>
                                      </p:cBhvr>
                                    </p:animEffect>
                                    <p:anim calcmode="lin" valueType="num">
                                      <p:cBhvr>
                                        <p:cTn id="29" dur="1000" fill="hold"/>
                                        <p:tgtEl>
                                          <p:spTgt spid="61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151">
                                            <p:txEl>
                                              <p:pRg st="4" end="4"/>
                                            </p:txEl>
                                          </p:spTgt>
                                        </p:tgtEl>
                                        <p:attrNameLst>
                                          <p:attrName>style.visibility</p:attrName>
                                        </p:attrNameLst>
                                      </p:cBhvr>
                                      <p:to>
                                        <p:strVal val="visible"/>
                                      </p:to>
                                    </p:set>
                                    <p:animEffect transition="in" filter="fade">
                                      <p:cBhvr>
                                        <p:cTn id="35" dur="1000"/>
                                        <p:tgtEl>
                                          <p:spTgt spid="6151">
                                            <p:txEl>
                                              <p:pRg st="4" end="4"/>
                                            </p:txEl>
                                          </p:spTgt>
                                        </p:tgtEl>
                                      </p:cBhvr>
                                    </p:animEffect>
                                    <p:anim calcmode="lin" valueType="num">
                                      <p:cBhvr>
                                        <p:cTn id="36" dur="1000" fill="hold"/>
                                        <p:tgtEl>
                                          <p:spTgt spid="615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1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151">
                                            <p:txEl>
                                              <p:pRg st="5" end="5"/>
                                            </p:txEl>
                                          </p:spTgt>
                                        </p:tgtEl>
                                        <p:attrNameLst>
                                          <p:attrName>style.visibility</p:attrName>
                                        </p:attrNameLst>
                                      </p:cBhvr>
                                      <p:to>
                                        <p:strVal val="visible"/>
                                      </p:to>
                                    </p:set>
                                    <p:animEffect transition="in" filter="fade">
                                      <p:cBhvr>
                                        <p:cTn id="42" dur="1000"/>
                                        <p:tgtEl>
                                          <p:spTgt spid="6151">
                                            <p:txEl>
                                              <p:pRg st="5" end="5"/>
                                            </p:txEl>
                                          </p:spTgt>
                                        </p:tgtEl>
                                      </p:cBhvr>
                                    </p:animEffect>
                                    <p:anim calcmode="lin" valueType="num">
                                      <p:cBhvr>
                                        <p:cTn id="43" dur="1000" fill="hold"/>
                                        <p:tgtEl>
                                          <p:spTgt spid="615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15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151">
                                            <p:txEl>
                                              <p:pRg st="6" end="6"/>
                                            </p:txEl>
                                          </p:spTgt>
                                        </p:tgtEl>
                                        <p:attrNameLst>
                                          <p:attrName>style.visibility</p:attrName>
                                        </p:attrNameLst>
                                      </p:cBhvr>
                                      <p:to>
                                        <p:strVal val="visible"/>
                                      </p:to>
                                    </p:set>
                                    <p:animEffect transition="in" filter="fade">
                                      <p:cBhvr>
                                        <p:cTn id="49" dur="1000"/>
                                        <p:tgtEl>
                                          <p:spTgt spid="6151">
                                            <p:txEl>
                                              <p:pRg st="6" end="6"/>
                                            </p:txEl>
                                          </p:spTgt>
                                        </p:tgtEl>
                                      </p:cBhvr>
                                    </p:animEffect>
                                    <p:anim calcmode="lin" valueType="num">
                                      <p:cBhvr>
                                        <p:cTn id="50" dur="1000" fill="hold"/>
                                        <p:tgtEl>
                                          <p:spTgt spid="615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1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151">
                                            <p:txEl>
                                              <p:pRg st="7" end="7"/>
                                            </p:txEl>
                                          </p:spTgt>
                                        </p:tgtEl>
                                        <p:attrNameLst>
                                          <p:attrName>style.visibility</p:attrName>
                                        </p:attrNameLst>
                                      </p:cBhvr>
                                      <p:to>
                                        <p:strVal val="visible"/>
                                      </p:to>
                                    </p:set>
                                    <p:animEffect transition="in" filter="fade">
                                      <p:cBhvr>
                                        <p:cTn id="56" dur="1000"/>
                                        <p:tgtEl>
                                          <p:spTgt spid="6151">
                                            <p:txEl>
                                              <p:pRg st="7" end="7"/>
                                            </p:txEl>
                                          </p:spTgt>
                                        </p:tgtEl>
                                      </p:cBhvr>
                                    </p:animEffect>
                                    <p:anim calcmode="lin" valueType="num">
                                      <p:cBhvr>
                                        <p:cTn id="57" dur="1000" fill="hold"/>
                                        <p:tgtEl>
                                          <p:spTgt spid="615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15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151">
                                            <p:txEl>
                                              <p:pRg st="8" end="8"/>
                                            </p:txEl>
                                          </p:spTgt>
                                        </p:tgtEl>
                                        <p:attrNameLst>
                                          <p:attrName>style.visibility</p:attrName>
                                        </p:attrNameLst>
                                      </p:cBhvr>
                                      <p:to>
                                        <p:strVal val="visible"/>
                                      </p:to>
                                    </p:set>
                                    <p:animEffect transition="in" filter="fade">
                                      <p:cBhvr>
                                        <p:cTn id="63" dur="1000"/>
                                        <p:tgtEl>
                                          <p:spTgt spid="6151">
                                            <p:txEl>
                                              <p:pRg st="8" end="8"/>
                                            </p:txEl>
                                          </p:spTgt>
                                        </p:tgtEl>
                                      </p:cBhvr>
                                    </p:animEffect>
                                    <p:anim calcmode="lin" valueType="num">
                                      <p:cBhvr>
                                        <p:cTn id="64" dur="1000" fill="hold"/>
                                        <p:tgtEl>
                                          <p:spTgt spid="6151">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15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151">
                                            <p:txEl>
                                              <p:pRg st="9" end="9"/>
                                            </p:txEl>
                                          </p:spTgt>
                                        </p:tgtEl>
                                        <p:attrNameLst>
                                          <p:attrName>style.visibility</p:attrName>
                                        </p:attrNameLst>
                                      </p:cBhvr>
                                      <p:to>
                                        <p:strVal val="visible"/>
                                      </p:to>
                                    </p:set>
                                    <p:animEffect transition="in" filter="fade">
                                      <p:cBhvr>
                                        <p:cTn id="70" dur="1000"/>
                                        <p:tgtEl>
                                          <p:spTgt spid="6151">
                                            <p:txEl>
                                              <p:pRg st="9" end="9"/>
                                            </p:txEl>
                                          </p:spTgt>
                                        </p:tgtEl>
                                      </p:cBhvr>
                                    </p:animEffect>
                                    <p:anim calcmode="lin" valueType="num">
                                      <p:cBhvr>
                                        <p:cTn id="71" dur="1000" fill="hold"/>
                                        <p:tgtEl>
                                          <p:spTgt spid="6151">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15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0"/>
            <a:ext cx="4419600" cy="685800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7173" name="AutoShape 5"/>
          <p:cNvSpPr>
            <a:spLocks noChangeArrowheads="1"/>
          </p:cNvSpPr>
          <p:nvPr/>
        </p:nvSpPr>
        <p:spPr bwMode="auto">
          <a:xfrm>
            <a:off x="0" y="0"/>
            <a:ext cx="4419600" cy="6858000"/>
          </a:xfrm>
          <a:prstGeom prst="roundRect">
            <a:avLst>
              <a:gd name="adj" fmla="val 16667"/>
            </a:avLst>
          </a:prstGeom>
          <a:solidFill>
            <a:schemeClr val="bg1"/>
          </a:solidFill>
          <a:ln w="38100">
            <a:solidFill>
              <a:schemeClr val="tx1"/>
            </a:solidFill>
            <a:round/>
            <a:headEnd/>
            <a:tailEnd/>
          </a:ln>
          <a:effectLst/>
        </p:spPr>
        <p:txBody>
          <a:bodyPr wrap="none" anchor="ctr"/>
          <a:lstStyle/>
          <a:p>
            <a:endParaRPr lang="en-US"/>
          </a:p>
        </p:txBody>
      </p:sp>
      <p:sp>
        <p:nvSpPr>
          <p:cNvPr id="7174" name="Text Box 6"/>
          <p:cNvSpPr txBox="1">
            <a:spLocks noChangeArrowheads="1"/>
          </p:cNvSpPr>
          <p:nvPr/>
        </p:nvSpPr>
        <p:spPr bwMode="auto">
          <a:xfrm>
            <a:off x="76200" y="0"/>
            <a:ext cx="4198938" cy="457200"/>
          </a:xfrm>
          <a:prstGeom prst="rect">
            <a:avLst/>
          </a:prstGeom>
          <a:noFill/>
          <a:ln w="9525">
            <a:noFill/>
            <a:miter lim="800000"/>
            <a:headEnd/>
            <a:tailEnd/>
          </a:ln>
          <a:effectLst/>
        </p:spPr>
        <p:txBody>
          <a:bodyPr>
            <a:spAutoFit/>
          </a:bodyPr>
          <a:lstStyle/>
          <a:p>
            <a:pPr algn="ctr">
              <a:lnSpc>
                <a:spcPct val="120000"/>
              </a:lnSpc>
              <a:spcBef>
                <a:spcPct val="50000"/>
              </a:spcBef>
            </a:pPr>
            <a:r>
              <a:rPr lang="en-US" sz="2000" b="1">
                <a:latin typeface="Comic Sans MS" pitchFamily="66" charset="0"/>
              </a:rPr>
              <a:t>Clash with Indians</a:t>
            </a:r>
          </a:p>
        </p:txBody>
      </p:sp>
      <p:sp>
        <p:nvSpPr>
          <p:cNvPr id="7175" name="Text Box 7"/>
          <p:cNvSpPr txBox="1">
            <a:spLocks noChangeArrowheads="1"/>
          </p:cNvSpPr>
          <p:nvPr/>
        </p:nvSpPr>
        <p:spPr bwMode="auto">
          <a:xfrm>
            <a:off x="0" y="609600"/>
            <a:ext cx="4419600" cy="5540375"/>
          </a:xfrm>
          <a:prstGeom prst="rect">
            <a:avLst/>
          </a:prstGeom>
          <a:noFill/>
          <a:ln w="9525">
            <a:noFill/>
            <a:miter lim="800000"/>
            <a:headEnd/>
            <a:tailEnd/>
          </a:ln>
          <a:effectLst/>
        </p:spPr>
        <p:txBody>
          <a:bodyPr>
            <a:spAutoFit/>
          </a:bodyPr>
          <a:lstStyle/>
          <a:p>
            <a:pPr marL="230188" indent="-230188">
              <a:lnSpc>
                <a:spcPct val="120000"/>
              </a:lnSpc>
              <a:spcBef>
                <a:spcPct val="50000"/>
              </a:spcBef>
            </a:pPr>
            <a:r>
              <a:rPr lang="en-US" sz="2000" dirty="0">
                <a:latin typeface="Comic Sans MS" pitchFamily="66" charset="0"/>
              </a:rPr>
              <a:t>-desire for land led to conflicts</a:t>
            </a:r>
          </a:p>
          <a:p>
            <a:pPr marL="230188" indent="-230188">
              <a:lnSpc>
                <a:spcPct val="120000"/>
              </a:lnSpc>
              <a:spcBef>
                <a:spcPct val="50000"/>
              </a:spcBef>
            </a:pPr>
            <a:endParaRPr lang="en-US" sz="2000" dirty="0">
              <a:latin typeface="Comic Sans MS" pitchFamily="66" charset="0"/>
            </a:endParaRPr>
          </a:p>
          <a:p>
            <a:pPr marL="230188" indent="-230188">
              <a:lnSpc>
                <a:spcPct val="120000"/>
              </a:lnSpc>
              <a:spcBef>
                <a:spcPct val="50000"/>
              </a:spcBef>
            </a:pPr>
            <a:r>
              <a:rPr lang="en-US" sz="2000" dirty="0">
                <a:latin typeface="Comic Sans MS" pitchFamily="66" charset="0"/>
              </a:rPr>
              <a:t>-European feelings of superiority</a:t>
            </a:r>
          </a:p>
          <a:p>
            <a:pPr marL="230188" indent="-230188">
              <a:lnSpc>
                <a:spcPct val="120000"/>
              </a:lnSpc>
              <a:spcBef>
                <a:spcPct val="50000"/>
              </a:spcBef>
            </a:pPr>
            <a:r>
              <a:rPr lang="en-US" sz="2000" dirty="0">
                <a:latin typeface="Comic Sans MS" pitchFamily="66" charset="0"/>
              </a:rPr>
              <a:t>	-no intermarriage with Indians groups</a:t>
            </a:r>
          </a:p>
          <a:p>
            <a:pPr marL="230188" indent="-230188">
              <a:lnSpc>
                <a:spcPct val="120000"/>
              </a:lnSpc>
              <a:spcBef>
                <a:spcPct val="50000"/>
              </a:spcBef>
            </a:pPr>
            <a:endParaRPr lang="en-US" sz="2000" dirty="0">
              <a:latin typeface="Comic Sans MS" pitchFamily="66" charset="0"/>
            </a:endParaRPr>
          </a:p>
          <a:p>
            <a:pPr marL="230188" indent="-230188">
              <a:lnSpc>
                <a:spcPct val="120000"/>
              </a:lnSpc>
              <a:spcBef>
                <a:spcPct val="50000"/>
              </a:spcBef>
            </a:pPr>
            <a:r>
              <a:rPr lang="en-US" sz="2000" dirty="0">
                <a:latin typeface="Comic Sans MS" pitchFamily="66" charset="0"/>
              </a:rPr>
              <a:t>-fought wars with Powhatan </a:t>
            </a:r>
            <a:r>
              <a:rPr lang="en-US" sz="2000" dirty="0" smtClean="0">
                <a:latin typeface="Comic Sans MS" pitchFamily="66" charset="0"/>
              </a:rPr>
              <a:t>Indians (3 major)</a:t>
            </a:r>
            <a:endParaRPr lang="en-US" sz="2000" dirty="0">
              <a:latin typeface="Comic Sans MS" pitchFamily="66" charset="0"/>
            </a:endParaRPr>
          </a:p>
          <a:p>
            <a:pPr marL="230188" indent="-230188">
              <a:lnSpc>
                <a:spcPct val="120000"/>
              </a:lnSpc>
              <a:spcBef>
                <a:spcPct val="50000"/>
              </a:spcBef>
            </a:pPr>
            <a:endParaRPr lang="en-US" sz="2000" dirty="0">
              <a:latin typeface="Comic Sans MS" pitchFamily="66" charset="0"/>
            </a:endParaRPr>
          </a:p>
          <a:p>
            <a:pPr marL="230188" indent="-230188">
              <a:lnSpc>
                <a:spcPct val="120000"/>
              </a:lnSpc>
              <a:spcBef>
                <a:spcPct val="50000"/>
              </a:spcBef>
            </a:pPr>
            <a:r>
              <a:rPr lang="en-US" sz="2000" dirty="0">
                <a:latin typeface="Comic Sans MS" pitchFamily="66" charset="0"/>
              </a:rPr>
              <a:t>-Virginia becomes royal colony so that King’s Army can protect settlers</a:t>
            </a:r>
          </a:p>
        </p:txBody>
      </p:sp>
      <p:pic>
        <p:nvPicPr>
          <p:cNvPr id="7177" name="Picture 9" descr="http://www.cynthiaswope.com/withinthevines/jamestown/natamer/Openchancanough.jpg"/>
          <p:cNvPicPr>
            <a:picLocks noChangeAspect="1" noChangeArrowheads="1"/>
          </p:cNvPicPr>
          <p:nvPr/>
        </p:nvPicPr>
        <p:blipFill>
          <a:blip r:embed="rId2" cstate="print"/>
          <a:srcRect/>
          <a:stretch>
            <a:fillRect/>
          </a:stretch>
        </p:blipFill>
        <p:spPr bwMode="auto">
          <a:xfrm>
            <a:off x="4800600" y="304800"/>
            <a:ext cx="3962400" cy="5486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4724400" y="0"/>
            <a:ext cx="4419600" cy="6858000"/>
          </a:xfrm>
          <a:prstGeom prst="rect">
            <a:avLst/>
          </a:prstGeom>
          <a:solidFill>
            <a:srgbClr val="808080"/>
          </a:solidFill>
          <a:ln w="9525">
            <a:solidFill>
              <a:schemeClr val="tx1"/>
            </a:solidFill>
            <a:miter lim="800000"/>
            <a:headEnd/>
            <a:tailEnd/>
          </a:ln>
          <a:effectLst/>
        </p:spPr>
        <p:txBody>
          <a:bodyPr wrap="none" anchor="ctr"/>
          <a:lstStyle/>
          <a:p>
            <a:endParaRPr lang="en-US"/>
          </a:p>
        </p:txBody>
      </p:sp>
      <p:sp>
        <p:nvSpPr>
          <p:cNvPr id="8197" name="AutoShape 5"/>
          <p:cNvSpPr>
            <a:spLocks noChangeArrowheads="1"/>
          </p:cNvSpPr>
          <p:nvPr/>
        </p:nvSpPr>
        <p:spPr bwMode="auto">
          <a:xfrm>
            <a:off x="4724400" y="0"/>
            <a:ext cx="4419600" cy="6858000"/>
          </a:xfrm>
          <a:prstGeom prst="roundRect">
            <a:avLst>
              <a:gd name="adj" fmla="val 16667"/>
            </a:avLst>
          </a:prstGeom>
          <a:solidFill>
            <a:schemeClr val="bg1"/>
          </a:solidFill>
          <a:ln w="38100">
            <a:solidFill>
              <a:schemeClr val="tx1"/>
            </a:solidFill>
            <a:round/>
            <a:headEnd/>
            <a:tailEnd/>
          </a:ln>
          <a:effectLst/>
        </p:spPr>
        <p:txBody>
          <a:bodyPr wrap="none" anchor="ctr"/>
          <a:lstStyle/>
          <a:p>
            <a:pPr algn="ctr">
              <a:spcBef>
                <a:spcPct val="50000"/>
              </a:spcBef>
            </a:pPr>
            <a:endParaRPr lang="en-US" sz="2000">
              <a:latin typeface="Comic Sans MS" pitchFamily="66" charset="0"/>
            </a:endParaRPr>
          </a:p>
          <a:p>
            <a:pPr algn="ctr"/>
            <a:endParaRPr lang="en-US" sz="2000">
              <a:latin typeface="Comic Sans MS" pitchFamily="66" charset="0"/>
            </a:endParaRPr>
          </a:p>
        </p:txBody>
      </p:sp>
      <p:sp>
        <p:nvSpPr>
          <p:cNvPr id="8198" name="Text Box 6"/>
          <p:cNvSpPr txBox="1">
            <a:spLocks noChangeArrowheads="1"/>
          </p:cNvSpPr>
          <p:nvPr/>
        </p:nvSpPr>
        <p:spPr bwMode="auto">
          <a:xfrm>
            <a:off x="4724400" y="0"/>
            <a:ext cx="4419600" cy="457200"/>
          </a:xfrm>
          <a:prstGeom prst="rect">
            <a:avLst/>
          </a:prstGeom>
          <a:noFill/>
          <a:ln w="9525">
            <a:noFill/>
            <a:miter lim="800000"/>
            <a:headEnd/>
            <a:tailEnd/>
          </a:ln>
          <a:effectLst/>
        </p:spPr>
        <p:txBody>
          <a:bodyPr>
            <a:spAutoFit/>
          </a:bodyPr>
          <a:lstStyle/>
          <a:p>
            <a:pPr algn="ctr">
              <a:lnSpc>
                <a:spcPct val="120000"/>
              </a:lnSpc>
              <a:spcBef>
                <a:spcPct val="50000"/>
              </a:spcBef>
            </a:pPr>
            <a:r>
              <a:rPr lang="en-US" sz="2000" b="1">
                <a:latin typeface="Comic Sans MS" pitchFamily="66" charset="0"/>
              </a:rPr>
              <a:t>First Rebellion </a:t>
            </a:r>
          </a:p>
        </p:txBody>
      </p:sp>
      <p:sp>
        <p:nvSpPr>
          <p:cNvPr id="8202" name="Text Box 10"/>
          <p:cNvSpPr txBox="1">
            <a:spLocks noChangeArrowheads="1"/>
          </p:cNvSpPr>
          <p:nvPr/>
        </p:nvSpPr>
        <p:spPr bwMode="auto">
          <a:xfrm>
            <a:off x="4724400" y="762000"/>
            <a:ext cx="4419600" cy="6186309"/>
          </a:xfrm>
          <a:prstGeom prst="rect">
            <a:avLst/>
          </a:prstGeom>
          <a:noFill/>
          <a:ln w="9525">
            <a:noFill/>
            <a:miter lim="800000"/>
            <a:headEnd/>
            <a:tailEnd/>
          </a:ln>
          <a:effectLst/>
        </p:spPr>
        <p:txBody>
          <a:bodyPr>
            <a:spAutoFit/>
          </a:bodyPr>
          <a:lstStyle/>
          <a:p>
            <a:pPr marL="230188" indent="-230188">
              <a:lnSpc>
                <a:spcPct val="120000"/>
              </a:lnSpc>
              <a:spcBef>
                <a:spcPct val="50000"/>
              </a:spcBef>
            </a:pPr>
            <a:r>
              <a:rPr lang="en-US" sz="2000" dirty="0">
                <a:latin typeface="Comic Sans MS" pitchFamily="66" charset="0"/>
              </a:rPr>
              <a:t>-Indian dispute on the </a:t>
            </a:r>
            <a:r>
              <a:rPr lang="en-US" sz="2000" dirty="0" smtClean="0">
                <a:latin typeface="Comic Sans MS" pitchFamily="66" charset="0"/>
              </a:rPr>
              <a:t>frontier </a:t>
            </a:r>
            <a:endParaRPr lang="en-US" sz="2000" dirty="0">
              <a:latin typeface="Comic Sans MS" pitchFamily="66" charset="0"/>
            </a:endParaRPr>
          </a:p>
          <a:p>
            <a:pPr marL="230188" indent="-230188">
              <a:lnSpc>
                <a:spcPct val="120000"/>
              </a:lnSpc>
              <a:spcBef>
                <a:spcPct val="50000"/>
              </a:spcBef>
            </a:pPr>
            <a:r>
              <a:rPr lang="en-US" sz="2000" dirty="0" smtClean="0">
                <a:latin typeface="Comic Sans MS" pitchFamily="66" charset="0"/>
              </a:rPr>
              <a:t>-</a:t>
            </a:r>
            <a:r>
              <a:rPr lang="en-US" sz="2000" dirty="0">
                <a:latin typeface="Comic Sans MS" pitchFamily="66" charset="0"/>
              </a:rPr>
              <a:t>Colonists ask for protection from Virginia Gov’t, but were </a:t>
            </a:r>
            <a:r>
              <a:rPr lang="en-US" sz="2000" dirty="0" smtClean="0">
                <a:latin typeface="Comic Sans MS" pitchFamily="66" charset="0"/>
              </a:rPr>
              <a:t>denied – </a:t>
            </a:r>
            <a:r>
              <a:rPr lang="en-US" sz="2000" dirty="0" smtClean="0">
                <a:solidFill>
                  <a:schemeClr val="tx2">
                    <a:lumMod val="90000"/>
                  </a:schemeClr>
                </a:solidFill>
                <a:latin typeface="Comic Sans MS" pitchFamily="66" charset="0"/>
              </a:rPr>
              <a:t>(William Berkley led gov’t– corrupt)</a:t>
            </a:r>
            <a:endParaRPr lang="en-US" sz="2000" dirty="0">
              <a:solidFill>
                <a:schemeClr val="tx2">
                  <a:lumMod val="90000"/>
                </a:schemeClr>
              </a:solidFill>
              <a:latin typeface="Comic Sans MS" pitchFamily="66" charset="0"/>
            </a:endParaRPr>
          </a:p>
          <a:p>
            <a:pPr marL="230188" indent="-230188">
              <a:lnSpc>
                <a:spcPct val="120000"/>
              </a:lnSpc>
              <a:spcBef>
                <a:spcPct val="50000"/>
              </a:spcBef>
            </a:pPr>
            <a:r>
              <a:rPr lang="en-US" sz="2000" dirty="0">
                <a:latin typeface="Comic Sans MS" pitchFamily="66" charset="0"/>
              </a:rPr>
              <a:t>-Nathaniel Bacon led the frontier colonists in a rebellion against the Virginia </a:t>
            </a:r>
            <a:r>
              <a:rPr lang="en-US" sz="2000" dirty="0" smtClean="0">
                <a:latin typeface="Comic Sans MS" pitchFamily="66" charset="0"/>
              </a:rPr>
              <a:t>gov’t </a:t>
            </a:r>
            <a:r>
              <a:rPr lang="en-US" sz="2000" dirty="0" smtClean="0">
                <a:solidFill>
                  <a:schemeClr val="tx2">
                    <a:lumMod val="90000"/>
                  </a:schemeClr>
                </a:solidFill>
                <a:latin typeface="Comic Sans MS" pitchFamily="66" charset="0"/>
              </a:rPr>
              <a:t>and rid colony of all Indians – most rebellion colonists were former indentured servants who felt the land was rightfully theirs.</a:t>
            </a:r>
            <a:endParaRPr lang="en-US" sz="2000" dirty="0">
              <a:latin typeface="Comic Sans MS" pitchFamily="66" charset="0"/>
            </a:endParaRPr>
          </a:p>
          <a:p>
            <a:pPr marL="230188" indent="-230188">
              <a:lnSpc>
                <a:spcPct val="120000"/>
              </a:lnSpc>
              <a:spcBef>
                <a:spcPct val="50000"/>
              </a:spcBef>
            </a:pPr>
            <a:r>
              <a:rPr lang="en-US" sz="2000" dirty="0">
                <a:latin typeface="Comic Sans MS" pitchFamily="66" charset="0"/>
              </a:rPr>
              <a:t>-showed signs of discontent with leadership </a:t>
            </a:r>
          </a:p>
          <a:p>
            <a:pPr marL="230188" indent="-230188">
              <a:spcBef>
                <a:spcPct val="50000"/>
              </a:spcBef>
            </a:pPr>
            <a:endParaRPr lang="en-US" sz="2000" dirty="0">
              <a:latin typeface="Comic Sans MS" pitchFamily="66" charset="0"/>
            </a:endParaRPr>
          </a:p>
        </p:txBody>
      </p:sp>
      <p:pic>
        <p:nvPicPr>
          <p:cNvPr id="8205" name="Picture 13" descr="Virginians_battle_Native_Americans.jpg"/>
          <p:cNvPicPr>
            <a:picLocks noChangeAspect="1" noChangeArrowheads="1"/>
          </p:cNvPicPr>
          <p:nvPr/>
        </p:nvPicPr>
        <p:blipFill>
          <a:blip r:embed="rId2" cstate="print"/>
          <a:srcRect/>
          <a:stretch>
            <a:fillRect/>
          </a:stretch>
        </p:blipFill>
        <p:spPr bwMode="auto">
          <a:xfrm>
            <a:off x="228600" y="685800"/>
            <a:ext cx="4267200" cy="3581400"/>
          </a:xfrm>
          <a:prstGeom prst="rect">
            <a:avLst/>
          </a:prstGeom>
          <a:noFill/>
        </p:spPr>
      </p:pic>
      <p:sp>
        <p:nvSpPr>
          <p:cNvPr id="10" name="TextBox 9"/>
          <p:cNvSpPr txBox="1"/>
          <p:nvPr/>
        </p:nvSpPr>
        <p:spPr>
          <a:xfrm>
            <a:off x="457200" y="4648200"/>
            <a:ext cx="4038600" cy="1754326"/>
          </a:xfrm>
          <a:prstGeom prst="rect">
            <a:avLst/>
          </a:prstGeom>
          <a:noFill/>
        </p:spPr>
        <p:txBody>
          <a:bodyPr wrap="square" rtlCol="0">
            <a:spAutoFit/>
          </a:bodyPr>
          <a:lstStyle/>
          <a:p>
            <a:r>
              <a:rPr lang="en-US" dirty="0" smtClean="0">
                <a:solidFill>
                  <a:schemeClr val="tx2">
                    <a:lumMod val="90000"/>
                  </a:schemeClr>
                </a:solidFill>
              </a:rPr>
              <a:t>Bacon’s led rebellion ran Berkeley out of Jamestown and they burned down the capital. Bacon led Virginia for short while until British sent troops and hung 23 of Bacon’s supporters. (Bacon died of illness)</a:t>
            </a:r>
            <a:endParaRPr lang="en-US" dirty="0">
              <a:solidFill>
                <a:schemeClr val="tx2">
                  <a:lumMod val="9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02">
                                            <p:txEl>
                                              <p:pRg st="0" end="0"/>
                                            </p:txEl>
                                          </p:spTgt>
                                        </p:tgtEl>
                                        <p:attrNameLst>
                                          <p:attrName>style.visibility</p:attrName>
                                        </p:attrNameLst>
                                      </p:cBhvr>
                                      <p:to>
                                        <p:strVal val="visible"/>
                                      </p:to>
                                    </p:set>
                                    <p:anim calcmode="lin" valueType="num">
                                      <p:cBhvr additive="base">
                                        <p:cTn id="7" dur="500" fill="hold"/>
                                        <p:tgtEl>
                                          <p:spTgt spid="8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02">
                                            <p:txEl>
                                              <p:pRg st="1" end="1"/>
                                            </p:txEl>
                                          </p:spTgt>
                                        </p:tgtEl>
                                        <p:attrNameLst>
                                          <p:attrName>style.visibility</p:attrName>
                                        </p:attrNameLst>
                                      </p:cBhvr>
                                      <p:to>
                                        <p:strVal val="visible"/>
                                      </p:to>
                                    </p:set>
                                    <p:anim calcmode="lin" valueType="num">
                                      <p:cBhvr additive="base">
                                        <p:cTn id="13" dur="500" fill="hold"/>
                                        <p:tgtEl>
                                          <p:spTgt spid="8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02">
                                            <p:txEl>
                                              <p:pRg st="2" end="2"/>
                                            </p:txEl>
                                          </p:spTgt>
                                        </p:tgtEl>
                                        <p:attrNameLst>
                                          <p:attrName>style.visibility</p:attrName>
                                        </p:attrNameLst>
                                      </p:cBhvr>
                                      <p:to>
                                        <p:strVal val="visible"/>
                                      </p:to>
                                    </p:set>
                                    <p:anim calcmode="lin" valueType="num">
                                      <p:cBhvr additive="base">
                                        <p:cTn id="19" dur="500" fill="hold"/>
                                        <p:tgtEl>
                                          <p:spTgt spid="82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2">
                                            <p:txEl>
                                              <p:pRg st="3" end="3"/>
                                            </p:txEl>
                                          </p:spTgt>
                                        </p:tgtEl>
                                        <p:attrNameLst>
                                          <p:attrName>style.visibility</p:attrName>
                                        </p:attrNameLst>
                                      </p:cBhvr>
                                      <p:to>
                                        <p:strVal val="visible"/>
                                      </p:to>
                                    </p:set>
                                    <p:anim calcmode="lin" valueType="num">
                                      <p:cBhvr additive="base">
                                        <p:cTn id="25" dur="500" fill="hold"/>
                                        <p:tgtEl>
                                          <p:spTgt spid="82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4"/>
          <p:cNvSpPr>
            <a:spLocks noChangeArrowheads="1"/>
          </p:cNvSpPr>
          <p:nvPr/>
        </p:nvSpPr>
        <p:spPr bwMode="auto">
          <a:xfrm>
            <a:off x="19050" y="0"/>
            <a:ext cx="4400550" cy="6858000"/>
          </a:xfrm>
          <a:prstGeom prst="roundRect">
            <a:avLst>
              <a:gd name="adj" fmla="val 16667"/>
            </a:avLst>
          </a:prstGeom>
          <a:solidFill>
            <a:schemeClr val="bg1"/>
          </a:solidFill>
          <a:ln w="38100">
            <a:solidFill>
              <a:schemeClr val="tx1"/>
            </a:solidFill>
            <a:round/>
            <a:headEnd/>
            <a:tailEnd/>
          </a:ln>
          <a:effectLst/>
        </p:spPr>
        <p:txBody>
          <a:bodyPr wrap="none" anchor="ctr"/>
          <a:lstStyle/>
          <a:p>
            <a:endParaRPr lang="en-US"/>
          </a:p>
        </p:txBody>
      </p:sp>
      <p:sp>
        <p:nvSpPr>
          <p:cNvPr id="12293" name="Text Box 5"/>
          <p:cNvSpPr txBox="1">
            <a:spLocks noChangeArrowheads="1"/>
          </p:cNvSpPr>
          <p:nvPr/>
        </p:nvSpPr>
        <p:spPr bwMode="auto">
          <a:xfrm>
            <a:off x="19050" y="0"/>
            <a:ext cx="4287838" cy="396875"/>
          </a:xfrm>
          <a:prstGeom prst="rect">
            <a:avLst/>
          </a:prstGeom>
          <a:noFill/>
          <a:ln w="9525">
            <a:noFill/>
            <a:miter lim="800000"/>
            <a:headEnd/>
            <a:tailEnd/>
          </a:ln>
          <a:effectLst/>
        </p:spPr>
        <p:txBody>
          <a:bodyPr>
            <a:spAutoFit/>
          </a:bodyPr>
          <a:lstStyle/>
          <a:p>
            <a:pPr algn="ctr">
              <a:spcBef>
                <a:spcPct val="50000"/>
              </a:spcBef>
            </a:pPr>
            <a:r>
              <a:rPr lang="en-US" sz="2000" b="1">
                <a:latin typeface="Comic Sans MS" pitchFamily="66" charset="0"/>
              </a:rPr>
              <a:t>Religious Reasons</a:t>
            </a:r>
          </a:p>
        </p:txBody>
      </p:sp>
      <p:sp>
        <p:nvSpPr>
          <p:cNvPr id="12294" name="Text Box 6"/>
          <p:cNvSpPr txBox="1">
            <a:spLocks noChangeArrowheads="1"/>
          </p:cNvSpPr>
          <p:nvPr/>
        </p:nvSpPr>
        <p:spPr bwMode="auto">
          <a:xfrm>
            <a:off x="0" y="609600"/>
            <a:ext cx="4362450" cy="5940088"/>
          </a:xfrm>
          <a:prstGeom prst="rect">
            <a:avLst/>
          </a:prstGeom>
          <a:noFill/>
          <a:ln w="9525">
            <a:noFill/>
            <a:miter lim="800000"/>
            <a:headEnd/>
            <a:tailEnd/>
          </a:ln>
          <a:effectLst/>
        </p:spPr>
        <p:txBody>
          <a:bodyPr>
            <a:spAutoFit/>
          </a:bodyPr>
          <a:lstStyle/>
          <a:p>
            <a:pPr marL="228600" indent="-228600">
              <a:spcBef>
                <a:spcPct val="50000"/>
              </a:spcBef>
            </a:pPr>
            <a:r>
              <a:rPr lang="en-US" sz="2000" dirty="0">
                <a:latin typeface="Comic Sans MS" pitchFamily="66" charset="0"/>
              </a:rPr>
              <a:t>-Henry VIII begins the Anglican Church</a:t>
            </a:r>
          </a:p>
          <a:p>
            <a:pPr marL="228600" indent="-228600">
              <a:spcBef>
                <a:spcPct val="50000"/>
              </a:spcBef>
            </a:pPr>
            <a:endParaRPr lang="en-US" sz="2000" dirty="0">
              <a:latin typeface="Comic Sans MS" pitchFamily="66" charset="0"/>
            </a:endParaRPr>
          </a:p>
          <a:p>
            <a:pPr marL="228600" indent="-228600">
              <a:spcBef>
                <a:spcPct val="50000"/>
              </a:spcBef>
            </a:pPr>
            <a:r>
              <a:rPr lang="en-US" sz="2000" dirty="0">
                <a:latin typeface="Comic Sans MS" pitchFamily="66" charset="0"/>
              </a:rPr>
              <a:t>-Reformers want to rid the church of all Roman Catholic traditions</a:t>
            </a:r>
          </a:p>
          <a:p>
            <a:pPr marL="228600" indent="-228600">
              <a:spcBef>
                <a:spcPct val="50000"/>
              </a:spcBef>
            </a:pPr>
            <a:endParaRPr lang="en-US" sz="2000" dirty="0">
              <a:latin typeface="Comic Sans MS" pitchFamily="66" charset="0"/>
            </a:endParaRPr>
          </a:p>
          <a:p>
            <a:pPr marL="228600" indent="-228600">
              <a:spcBef>
                <a:spcPct val="50000"/>
              </a:spcBef>
            </a:pPr>
            <a:r>
              <a:rPr lang="en-US" sz="2000" dirty="0">
                <a:latin typeface="Comic Sans MS" pitchFamily="66" charset="0"/>
              </a:rPr>
              <a:t>-</a:t>
            </a:r>
            <a:r>
              <a:rPr lang="en-US" sz="2000" dirty="0" smtClean="0">
                <a:latin typeface="Comic Sans MS" pitchFamily="66" charset="0"/>
              </a:rPr>
              <a:t>Puritans </a:t>
            </a:r>
            <a:r>
              <a:rPr lang="en-US" sz="2000" dirty="0" smtClean="0">
                <a:solidFill>
                  <a:schemeClr val="tx2">
                    <a:lumMod val="90000"/>
                  </a:schemeClr>
                </a:solidFill>
                <a:latin typeface="Comic Sans MS" pitchFamily="66" charset="0"/>
              </a:rPr>
              <a:t>(Calvinists in England)</a:t>
            </a:r>
            <a:endParaRPr lang="en-US" sz="2000" dirty="0">
              <a:latin typeface="Comic Sans MS" pitchFamily="66" charset="0"/>
            </a:endParaRPr>
          </a:p>
          <a:p>
            <a:pPr marL="228600" indent="-228600">
              <a:spcBef>
                <a:spcPct val="50000"/>
              </a:spcBef>
            </a:pPr>
            <a:r>
              <a:rPr lang="en-US" sz="2000" dirty="0">
                <a:latin typeface="Comic Sans MS" pitchFamily="66" charset="0"/>
              </a:rPr>
              <a:t>	wanted to purify the Church of </a:t>
            </a:r>
            <a:r>
              <a:rPr lang="en-US" sz="2000" dirty="0" smtClean="0">
                <a:latin typeface="Comic Sans MS" pitchFamily="66" charset="0"/>
              </a:rPr>
              <a:t>England – </a:t>
            </a:r>
            <a:r>
              <a:rPr lang="en-US" sz="2000" dirty="0" smtClean="0">
                <a:solidFill>
                  <a:schemeClr val="tx2">
                    <a:lumMod val="90000"/>
                  </a:schemeClr>
                </a:solidFill>
                <a:latin typeface="Comic Sans MS" pitchFamily="66" charset="0"/>
              </a:rPr>
              <a:t>would not adapt to Henry’s changes so they left for the new world</a:t>
            </a:r>
            <a:endParaRPr lang="en-US" sz="2000" dirty="0">
              <a:latin typeface="Comic Sans MS" pitchFamily="66" charset="0"/>
            </a:endParaRPr>
          </a:p>
          <a:p>
            <a:pPr marL="228600" indent="-228600">
              <a:spcBef>
                <a:spcPct val="50000"/>
              </a:spcBef>
            </a:pPr>
            <a:endParaRPr lang="en-US" sz="2000" dirty="0">
              <a:latin typeface="Comic Sans MS" pitchFamily="66" charset="0"/>
            </a:endParaRPr>
          </a:p>
          <a:p>
            <a:pPr marL="228600" indent="-228600">
              <a:spcBef>
                <a:spcPct val="50000"/>
              </a:spcBef>
            </a:pPr>
            <a:r>
              <a:rPr lang="en-US" sz="2000" dirty="0">
                <a:latin typeface="Comic Sans MS" pitchFamily="66" charset="0"/>
              </a:rPr>
              <a:t>	individual and congregational control of religion</a:t>
            </a:r>
          </a:p>
          <a:p>
            <a:pPr marL="228600" indent="-228600">
              <a:spcBef>
                <a:spcPct val="50000"/>
              </a:spcBef>
            </a:pPr>
            <a:endParaRPr lang="en-US" sz="2000" dirty="0">
              <a:latin typeface="Comic Sans MS" pitchFamily="66" charset="0"/>
            </a:endParaRPr>
          </a:p>
        </p:txBody>
      </p:sp>
      <p:pic>
        <p:nvPicPr>
          <p:cNvPr id="12296" name="Picture 8" descr="http://4.bp.blogspot.com/-MiHzyI_zgo0/TspusntjDAI/AAAAAAAAAHQ/qCQSFkLtIN0/s400/puritans.jpg"/>
          <p:cNvPicPr>
            <a:picLocks noChangeAspect="1" noChangeArrowheads="1"/>
          </p:cNvPicPr>
          <p:nvPr/>
        </p:nvPicPr>
        <p:blipFill>
          <a:blip r:embed="rId2" cstate="print"/>
          <a:srcRect/>
          <a:stretch>
            <a:fillRect/>
          </a:stretch>
        </p:blipFill>
        <p:spPr bwMode="auto">
          <a:xfrm>
            <a:off x="4495800" y="381000"/>
            <a:ext cx="43434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 calcmode="lin" valueType="num">
                                      <p:cBhvr additive="base">
                                        <p:cTn id="7" dur="5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4">
                                            <p:txEl>
                                              <p:pRg st="2" end="2"/>
                                            </p:txEl>
                                          </p:spTgt>
                                        </p:tgtEl>
                                        <p:attrNameLst>
                                          <p:attrName>style.visibility</p:attrName>
                                        </p:attrNameLst>
                                      </p:cBhvr>
                                      <p:to>
                                        <p:strVal val="visible"/>
                                      </p:to>
                                    </p:set>
                                    <p:anim calcmode="lin" valueType="num">
                                      <p:cBhvr additive="base">
                                        <p:cTn id="13" dur="500" fill="hold"/>
                                        <p:tgtEl>
                                          <p:spTgt spid="122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4">
                                            <p:txEl>
                                              <p:pRg st="4" end="4"/>
                                            </p:txEl>
                                          </p:spTgt>
                                        </p:tgtEl>
                                        <p:attrNameLst>
                                          <p:attrName>style.visibility</p:attrName>
                                        </p:attrNameLst>
                                      </p:cBhvr>
                                      <p:to>
                                        <p:strVal val="visible"/>
                                      </p:to>
                                    </p:set>
                                    <p:anim calcmode="lin" valueType="num">
                                      <p:cBhvr additive="base">
                                        <p:cTn id="19" dur="500" fill="hold"/>
                                        <p:tgtEl>
                                          <p:spTgt spid="122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4">
                                            <p:txEl>
                                              <p:pRg st="5" end="5"/>
                                            </p:txEl>
                                          </p:spTgt>
                                        </p:tgtEl>
                                        <p:attrNameLst>
                                          <p:attrName>style.visibility</p:attrName>
                                        </p:attrNameLst>
                                      </p:cBhvr>
                                      <p:to>
                                        <p:strVal val="visible"/>
                                      </p:to>
                                    </p:set>
                                    <p:anim calcmode="lin" valueType="num">
                                      <p:cBhvr additive="base">
                                        <p:cTn id="25" dur="500" fill="hold"/>
                                        <p:tgtEl>
                                          <p:spTgt spid="122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4">
                                            <p:txEl>
                                              <p:pRg st="7" end="7"/>
                                            </p:txEl>
                                          </p:spTgt>
                                        </p:tgtEl>
                                        <p:attrNameLst>
                                          <p:attrName>style.visibility</p:attrName>
                                        </p:attrNameLst>
                                      </p:cBhvr>
                                      <p:to>
                                        <p:strVal val="visible"/>
                                      </p:to>
                                    </p:set>
                                    <p:anim calcmode="lin" valueType="num">
                                      <p:cBhvr additive="base">
                                        <p:cTn id="31" dur="500" fill="hold"/>
                                        <p:tgtEl>
                                          <p:spTgt spid="1229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AutoShape 4"/>
          <p:cNvSpPr>
            <a:spLocks noChangeArrowheads="1"/>
          </p:cNvSpPr>
          <p:nvPr/>
        </p:nvSpPr>
        <p:spPr bwMode="auto">
          <a:xfrm>
            <a:off x="4724400" y="0"/>
            <a:ext cx="4381500" cy="6823075"/>
          </a:xfrm>
          <a:prstGeom prst="roundRect">
            <a:avLst>
              <a:gd name="adj" fmla="val 16667"/>
            </a:avLst>
          </a:prstGeom>
          <a:solidFill>
            <a:schemeClr val="bg1"/>
          </a:solidFill>
          <a:ln w="38100">
            <a:solidFill>
              <a:schemeClr val="tx1"/>
            </a:solidFill>
            <a:round/>
            <a:headEnd/>
            <a:tailEnd/>
          </a:ln>
          <a:effectLst/>
        </p:spPr>
        <p:txBody>
          <a:bodyPr wrap="none" anchor="ctr"/>
          <a:lstStyle/>
          <a:p>
            <a:endParaRPr lang="en-US"/>
          </a:p>
        </p:txBody>
      </p:sp>
      <p:sp>
        <p:nvSpPr>
          <p:cNvPr id="13317" name="Text Box 5"/>
          <p:cNvSpPr txBox="1">
            <a:spLocks noChangeArrowheads="1"/>
          </p:cNvSpPr>
          <p:nvPr/>
        </p:nvSpPr>
        <p:spPr bwMode="auto">
          <a:xfrm>
            <a:off x="4948238" y="0"/>
            <a:ext cx="4043362" cy="396875"/>
          </a:xfrm>
          <a:prstGeom prst="rect">
            <a:avLst/>
          </a:prstGeom>
          <a:noFill/>
          <a:ln w="9525">
            <a:noFill/>
            <a:miter lim="800000"/>
            <a:headEnd/>
            <a:tailEnd/>
          </a:ln>
          <a:effectLst/>
        </p:spPr>
        <p:txBody>
          <a:bodyPr>
            <a:spAutoFit/>
          </a:bodyPr>
          <a:lstStyle/>
          <a:p>
            <a:pPr algn="ctr">
              <a:spcBef>
                <a:spcPct val="50000"/>
              </a:spcBef>
            </a:pPr>
            <a:r>
              <a:rPr lang="en-US" sz="2000" b="1">
                <a:latin typeface="Comic Sans MS" pitchFamily="66" charset="0"/>
              </a:rPr>
              <a:t>Pilgrims</a:t>
            </a:r>
          </a:p>
        </p:txBody>
      </p:sp>
      <p:sp>
        <p:nvSpPr>
          <p:cNvPr id="13318" name="Text Box 6"/>
          <p:cNvSpPr txBox="1">
            <a:spLocks noChangeArrowheads="1"/>
          </p:cNvSpPr>
          <p:nvPr/>
        </p:nvSpPr>
        <p:spPr bwMode="auto">
          <a:xfrm>
            <a:off x="4651375" y="533400"/>
            <a:ext cx="4492625" cy="854075"/>
          </a:xfrm>
          <a:prstGeom prst="rect">
            <a:avLst/>
          </a:prstGeom>
          <a:noFill/>
          <a:ln w="9525">
            <a:noFill/>
            <a:miter lim="800000"/>
            <a:headEnd/>
            <a:tailEnd/>
          </a:ln>
          <a:effectLst/>
        </p:spPr>
        <p:txBody>
          <a:bodyPr>
            <a:spAutoFit/>
          </a:bodyPr>
          <a:lstStyle/>
          <a:p>
            <a:pPr marL="228600" indent="-228600">
              <a:spcBef>
                <a:spcPct val="50000"/>
              </a:spcBef>
            </a:pPr>
            <a:endParaRPr lang="en-US" sz="2000">
              <a:latin typeface="Comic Sans MS" pitchFamily="66" charset="0"/>
            </a:endParaRPr>
          </a:p>
          <a:p>
            <a:pPr marL="228600" indent="-228600">
              <a:spcBef>
                <a:spcPct val="50000"/>
              </a:spcBef>
            </a:pPr>
            <a:endParaRPr lang="en-US" sz="2000">
              <a:latin typeface="Comic Sans MS" pitchFamily="66" charset="0"/>
            </a:endParaRPr>
          </a:p>
        </p:txBody>
      </p:sp>
      <p:sp>
        <p:nvSpPr>
          <p:cNvPr id="13319" name="Text Box 7"/>
          <p:cNvSpPr txBox="1">
            <a:spLocks noChangeArrowheads="1"/>
          </p:cNvSpPr>
          <p:nvPr/>
        </p:nvSpPr>
        <p:spPr bwMode="auto">
          <a:xfrm>
            <a:off x="4800600" y="669925"/>
            <a:ext cx="4343400" cy="6188075"/>
          </a:xfrm>
          <a:prstGeom prst="rect">
            <a:avLst/>
          </a:prstGeom>
          <a:noFill/>
          <a:ln w="9525">
            <a:noFill/>
            <a:miter lim="800000"/>
            <a:headEnd/>
            <a:tailEnd/>
          </a:ln>
          <a:effectLst/>
        </p:spPr>
        <p:txBody>
          <a:bodyPr>
            <a:spAutoFit/>
          </a:bodyPr>
          <a:lstStyle/>
          <a:p>
            <a:pPr marL="228600" indent="-228600">
              <a:spcBef>
                <a:spcPct val="50000"/>
              </a:spcBef>
            </a:pPr>
            <a:r>
              <a:rPr lang="en-US" sz="2000" dirty="0">
                <a:latin typeface="Comic Sans MS" pitchFamily="66" charset="0"/>
              </a:rPr>
              <a:t>-Pilgrims also called Separatists because they wanted to practice their own religion</a:t>
            </a:r>
          </a:p>
          <a:p>
            <a:pPr marL="228600" indent="-228600">
              <a:spcBef>
                <a:spcPct val="50000"/>
              </a:spcBef>
            </a:pPr>
            <a:r>
              <a:rPr lang="en-US" sz="2000" dirty="0">
                <a:latin typeface="Comic Sans MS" pitchFamily="66" charset="0"/>
              </a:rPr>
              <a:t>-Plymouth Mass. 1620</a:t>
            </a:r>
          </a:p>
          <a:p>
            <a:pPr marL="228600" indent="-228600">
              <a:spcBef>
                <a:spcPct val="50000"/>
              </a:spcBef>
            </a:pPr>
            <a:r>
              <a:rPr lang="en-US" sz="2000" dirty="0" smtClean="0">
                <a:latin typeface="Comic Sans MS" pitchFamily="66" charset="0"/>
              </a:rPr>
              <a:t>-</a:t>
            </a:r>
            <a:r>
              <a:rPr lang="en-US" sz="2000" dirty="0" smtClean="0">
                <a:solidFill>
                  <a:srgbClr val="FFFF00"/>
                </a:solidFill>
                <a:latin typeface="Comic Sans MS" pitchFamily="66" charset="0"/>
              </a:rPr>
              <a:t>**</a:t>
            </a:r>
            <a:r>
              <a:rPr lang="en-US" sz="2000" dirty="0" smtClean="0">
                <a:latin typeface="Comic Sans MS" pitchFamily="66" charset="0"/>
              </a:rPr>
              <a:t>Mayflower Compact</a:t>
            </a:r>
            <a:r>
              <a:rPr lang="en-US" sz="2000" dirty="0" smtClean="0">
                <a:solidFill>
                  <a:srgbClr val="FFFF00"/>
                </a:solidFill>
                <a:latin typeface="Comic Sans MS" pitchFamily="66" charset="0"/>
              </a:rPr>
              <a:t>**</a:t>
            </a:r>
            <a:endParaRPr lang="en-US" sz="2000" dirty="0">
              <a:solidFill>
                <a:srgbClr val="FFFF00"/>
              </a:solidFill>
              <a:latin typeface="Comic Sans MS" pitchFamily="66" charset="0"/>
            </a:endParaRPr>
          </a:p>
          <a:p>
            <a:pPr marL="228600" indent="-228600">
              <a:spcBef>
                <a:spcPct val="50000"/>
              </a:spcBef>
            </a:pPr>
            <a:r>
              <a:rPr lang="en-US" sz="2000" dirty="0">
                <a:latin typeface="Comic Sans MS" pitchFamily="66" charset="0"/>
              </a:rPr>
              <a:t>	set up direct democracy for the </a:t>
            </a:r>
            <a:r>
              <a:rPr lang="en-US" sz="2000" dirty="0" smtClean="0">
                <a:latin typeface="Comic Sans MS" pitchFamily="66" charset="0"/>
              </a:rPr>
              <a:t>colony (</a:t>
            </a:r>
            <a:r>
              <a:rPr lang="en-US" sz="2000" dirty="0" smtClean="0">
                <a:solidFill>
                  <a:schemeClr val="tx2">
                    <a:lumMod val="90000"/>
                  </a:schemeClr>
                </a:solidFill>
                <a:latin typeface="Comic Sans MS" pitchFamily="66" charset="0"/>
              </a:rPr>
              <a:t>blue print)</a:t>
            </a:r>
            <a:endParaRPr lang="en-US" sz="2000" dirty="0">
              <a:latin typeface="Comic Sans MS" pitchFamily="66" charset="0"/>
            </a:endParaRPr>
          </a:p>
          <a:p>
            <a:pPr marL="228600" indent="-228600">
              <a:spcBef>
                <a:spcPct val="50000"/>
              </a:spcBef>
            </a:pPr>
            <a:r>
              <a:rPr lang="en-US" sz="2000" dirty="0">
                <a:latin typeface="Comic Sans MS" pitchFamily="66" charset="0"/>
              </a:rPr>
              <a:t>-colony struggled but received Indian help to grow crops</a:t>
            </a:r>
          </a:p>
          <a:p>
            <a:pPr marL="228600" indent="-228600">
              <a:spcBef>
                <a:spcPct val="50000"/>
              </a:spcBef>
            </a:pPr>
            <a:r>
              <a:rPr lang="en-US" sz="2000" dirty="0">
                <a:latin typeface="Comic Sans MS" pitchFamily="66" charset="0"/>
              </a:rPr>
              <a:t>	Thanksgiving</a:t>
            </a:r>
          </a:p>
          <a:p>
            <a:pPr marL="228600" indent="-228600">
              <a:spcBef>
                <a:spcPct val="50000"/>
              </a:spcBef>
            </a:pPr>
            <a:r>
              <a:rPr lang="en-US" sz="2000" dirty="0">
                <a:latin typeface="Comic Sans MS" pitchFamily="66" charset="0"/>
              </a:rPr>
              <a:t>	Squanto</a:t>
            </a:r>
          </a:p>
          <a:p>
            <a:pPr marL="228600" indent="-228600">
              <a:spcBef>
                <a:spcPct val="50000"/>
              </a:spcBef>
            </a:pPr>
            <a:r>
              <a:rPr lang="en-US" sz="2000" dirty="0">
                <a:latin typeface="Comic Sans MS" pitchFamily="66" charset="0"/>
              </a:rPr>
              <a:t>-William </a:t>
            </a:r>
            <a:r>
              <a:rPr lang="en-US" sz="2000" dirty="0" smtClean="0">
                <a:latin typeface="Comic Sans MS" pitchFamily="66" charset="0"/>
              </a:rPr>
              <a:t>Bradford – </a:t>
            </a:r>
            <a:r>
              <a:rPr lang="en-US" sz="2000" dirty="0" smtClean="0">
                <a:solidFill>
                  <a:srgbClr val="FFFF00"/>
                </a:solidFill>
                <a:latin typeface="Comic Sans MS" pitchFamily="66" charset="0"/>
              </a:rPr>
              <a:t>strict Puritan</a:t>
            </a:r>
            <a:endParaRPr lang="en-US" sz="2000" dirty="0">
              <a:latin typeface="Comic Sans MS" pitchFamily="66" charset="0"/>
            </a:endParaRPr>
          </a:p>
          <a:p>
            <a:pPr marL="228600" indent="-228600">
              <a:spcBef>
                <a:spcPct val="50000"/>
              </a:spcBef>
            </a:pPr>
            <a:r>
              <a:rPr lang="en-US" sz="2000" dirty="0">
                <a:latin typeface="Comic Sans MS" pitchFamily="66" charset="0"/>
              </a:rPr>
              <a:t>	Pilgrim leader</a:t>
            </a:r>
          </a:p>
          <a:p>
            <a:pPr marL="228600" indent="-228600">
              <a:spcBef>
                <a:spcPct val="50000"/>
              </a:spcBef>
            </a:pPr>
            <a:r>
              <a:rPr lang="en-US" sz="2000" dirty="0">
                <a:latin typeface="Comic Sans MS" pitchFamily="66" charset="0"/>
              </a:rPr>
              <a:t>	“Of Plymouth Plantation”</a:t>
            </a:r>
          </a:p>
          <a:p>
            <a:pPr marL="228600" indent="-228600">
              <a:spcBef>
                <a:spcPct val="50000"/>
              </a:spcBef>
            </a:pPr>
            <a:endParaRPr lang="en-US" sz="2000" dirty="0">
              <a:latin typeface="Comic Sans MS" pitchFamily="66" charset="0"/>
            </a:endParaRPr>
          </a:p>
        </p:txBody>
      </p:sp>
      <p:pic>
        <p:nvPicPr>
          <p:cNvPr id="13320" name="Picture 8" descr="Mayflower Compact"/>
          <p:cNvPicPr>
            <a:picLocks noChangeAspect="1" noChangeArrowheads="1"/>
          </p:cNvPicPr>
          <p:nvPr/>
        </p:nvPicPr>
        <p:blipFill>
          <a:blip r:embed="rId2" cstate="print"/>
          <a:srcRect/>
          <a:stretch>
            <a:fillRect/>
          </a:stretch>
        </p:blipFill>
        <p:spPr bwMode="auto">
          <a:xfrm>
            <a:off x="228600" y="457200"/>
            <a:ext cx="4343400" cy="624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13319">
                                            <p:txEl>
                                              <p:pRg st="2" end="2"/>
                                            </p:txEl>
                                          </p:spTgt>
                                        </p:tgtEl>
                                        <p:attrNameLst>
                                          <p:attrName>style.color</p:attrName>
                                        </p:attrNameLst>
                                      </p:cBhvr>
                                      <p:by>
                                        <p:hsl h="7200000" s="0" l="0"/>
                                      </p:by>
                                    </p:animClr>
                                    <p:animClr clrSpc="hsl" dir="cw">
                                      <p:cBhvr>
                                        <p:cTn id="7" dur="500" fill="hold"/>
                                        <p:tgtEl>
                                          <p:spTgt spid="13319">
                                            <p:txEl>
                                              <p:pRg st="2" end="2"/>
                                            </p:txEl>
                                          </p:spTgt>
                                        </p:tgtEl>
                                        <p:attrNameLst>
                                          <p:attrName>fillcolor</p:attrName>
                                        </p:attrNameLst>
                                      </p:cBhvr>
                                      <p:by>
                                        <p:hsl h="7200000" s="0" l="0"/>
                                      </p:by>
                                    </p:animClr>
                                    <p:animClr clrSpc="hsl" dir="cw">
                                      <p:cBhvr>
                                        <p:cTn id="8" dur="500" fill="hold"/>
                                        <p:tgtEl>
                                          <p:spTgt spid="13319">
                                            <p:txEl>
                                              <p:pRg st="2" end="2"/>
                                            </p:txEl>
                                          </p:spTgt>
                                        </p:tgtEl>
                                        <p:attrNameLst>
                                          <p:attrName>stroke.color</p:attrName>
                                        </p:attrNameLst>
                                      </p:cBhvr>
                                      <p:by>
                                        <p:hsl h="7200000" s="0" l="0"/>
                                      </p:by>
                                    </p:animClr>
                                    <p:set>
                                      <p:cBhvr>
                                        <p:cTn id="9" dur="500" fill="hold"/>
                                        <p:tgtEl>
                                          <p:spTgt spid="13319">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nodeType="clickEffect">
                                  <p:stCondLst>
                                    <p:cond delay="0"/>
                                  </p:stCondLst>
                                  <p:childTnLst>
                                    <p:animClr clrSpc="hsl" dir="cw">
                                      <p:cBhvr override="childStyle">
                                        <p:cTn id="13" dur="500" fill="hold"/>
                                        <p:tgtEl>
                                          <p:spTgt spid="13319">
                                            <p:txEl>
                                              <p:pRg st="3" end="3"/>
                                            </p:txEl>
                                          </p:spTgt>
                                        </p:tgtEl>
                                        <p:attrNameLst>
                                          <p:attrName>style.color</p:attrName>
                                        </p:attrNameLst>
                                      </p:cBhvr>
                                      <p:by>
                                        <p:hsl h="7200000" s="0" l="0"/>
                                      </p:by>
                                    </p:animClr>
                                    <p:animClr clrSpc="hsl" dir="cw">
                                      <p:cBhvr>
                                        <p:cTn id="14" dur="500" fill="hold"/>
                                        <p:tgtEl>
                                          <p:spTgt spid="13319">
                                            <p:txEl>
                                              <p:pRg st="3" end="3"/>
                                            </p:txEl>
                                          </p:spTgt>
                                        </p:tgtEl>
                                        <p:attrNameLst>
                                          <p:attrName>fillcolor</p:attrName>
                                        </p:attrNameLst>
                                      </p:cBhvr>
                                      <p:by>
                                        <p:hsl h="7200000" s="0" l="0"/>
                                      </p:by>
                                    </p:animClr>
                                    <p:animClr clrSpc="hsl" dir="cw">
                                      <p:cBhvr>
                                        <p:cTn id="15" dur="500" fill="hold"/>
                                        <p:tgtEl>
                                          <p:spTgt spid="13319">
                                            <p:txEl>
                                              <p:pRg st="3" end="3"/>
                                            </p:txEl>
                                          </p:spTgt>
                                        </p:tgtEl>
                                        <p:attrNameLst>
                                          <p:attrName>stroke.color</p:attrName>
                                        </p:attrNameLst>
                                      </p:cBhvr>
                                      <p:by>
                                        <p:hsl h="7200000" s="0" l="0"/>
                                      </p:by>
                                    </p:animClr>
                                    <p:set>
                                      <p:cBhvr>
                                        <p:cTn id="16" dur="500" fill="hold"/>
                                        <p:tgtEl>
                                          <p:spTgt spid="1331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4"/>
          <p:cNvSpPr>
            <a:spLocks noChangeArrowheads="1"/>
          </p:cNvSpPr>
          <p:nvPr/>
        </p:nvSpPr>
        <p:spPr bwMode="auto">
          <a:xfrm>
            <a:off x="4724400" y="0"/>
            <a:ext cx="4381500" cy="6823075"/>
          </a:xfrm>
          <a:prstGeom prst="roundRect">
            <a:avLst>
              <a:gd name="adj" fmla="val 16667"/>
            </a:avLst>
          </a:prstGeom>
          <a:solidFill>
            <a:schemeClr val="bg1"/>
          </a:solidFill>
          <a:ln w="38100">
            <a:solidFill>
              <a:schemeClr val="tx1"/>
            </a:solidFill>
            <a:round/>
            <a:headEnd/>
            <a:tailEnd/>
          </a:ln>
          <a:effectLst/>
        </p:spPr>
        <p:txBody>
          <a:bodyPr wrap="none" anchor="ctr"/>
          <a:lstStyle/>
          <a:p>
            <a:endParaRPr lang="en-US"/>
          </a:p>
        </p:txBody>
      </p:sp>
      <p:sp>
        <p:nvSpPr>
          <p:cNvPr id="14341" name="Text Box 5"/>
          <p:cNvSpPr txBox="1">
            <a:spLocks noChangeArrowheads="1"/>
          </p:cNvSpPr>
          <p:nvPr/>
        </p:nvSpPr>
        <p:spPr bwMode="auto">
          <a:xfrm>
            <a:off x="4948238" y="0"/>
            <a:ext cx="4043362" cy="396875"/>
          </a:xfrm>
          <a:prstGeom prst="rect">
            <a:avLst/>
          </a:prstGeom>
          <a:noFill/>
          <a:ln w="9525">
            <a:noFill/>
            <a:miter lim="800000"/>
            <a:headEnd/>
            <a:tailEnd/>
          </a:ln>
          <a:effectLst/>
        </p:spPr>
        <p:txBody>
          <a:bodyPr>
            <a:spAutoFit/>
          </a:bodyPr>
          <a:lstStyle/>
          <a:p>
            <a:pPr algn="ctr">
              <a:spcBef>
                <a:spcPct val="50000"/>
              </a:spcBef>
            </a:pPr>
            <a:r>
              <a:rPr lang="en-US" sz="2000" b="1">
                <a:latin typeface="Comic Sans MS" pitchFamily="66" charset="0"/>
              </a:rPr>
              <a:t>Pilgrims</a:t>
            </a:r>
          </a:p>
        </p:txBody>
      </p:sp>
      <p:sp>
        <p:nvSpPr>
          <p:cNvPr id="14342" name="Text Box 6"/>
          <p:cNvSpPr txBox="1">
            <a:spLocks noChangeArrowheads="1"/>
          </p:cNvSpPr>
          <p:nvPr/>
        </p:nvSpPr>
        <p:spPr bwMode="auto">
          <a:xfrm>
            <a:off x="4651375" y="533400"/>
            <a:ext cx="4492625" cy="854075"/>
          </a:xfrm>
          <a:prstGeom prst="rect">
            <a:avLst/>
          </a:prstGeom>
          <a:noFill/>
          <a:ln w="9525">
            <a:noFill/>
            <a:miter lim="800000"/>
            <a:headEnd/>
            <a:tailEnd/>
          </a:ln>
          <a:effectLst/>
        </p:spPr>
        <p:txBody>
          <a:bodyPr>
            <a:spAutoFit/>
          </a:bodyPr>
          <a:lstStyle/>
          <a:p>
            <a:pPr marL="228600" indent="-228600">
              <a:spcBef>
                <a:spcPct val="50000"/>
              </a:spcBef>
            </a:pPr>
            <a:endParaRPr lang="en-US" sz="2000">
              <a:latin typeface="Comic Sans MS" pitchFamily="66" charset="0"/>
            </a:endParaRPr>
          </a:p>
          <a:p>
            <a:pPr marL="228600" indent="-228600">
              <a:spcBef>
                <a:spcPct val="50000"/>
              </a:spcBef>
            </a:pPr>
            <a:endParaRPr lang="en-US" sz="2000">
              <a:latin typeface="Comic Sans MS" pitchFamily="66" charset="0"/>
            </a:endParaRPr>
          </a:p>
        </p:txBody>
      </p:sp>
      <p:sp>
        <p:nvSpPr>
          <p:cNvPr id="14343" name="Text Box 7"/>
          <p:cNvSpPr txBox="1">
            <a:spLocks noChangeArrowheads="1"/>
          </p:cNvSpPr>
          <p:nvPr/>
        </p:nvSpPr>
        <p:spPr bwMode="auto">
          <a:xfrm>
            <a:off x="4800600" y="669925"/>
            <a:ext cx="4343400" cy="6188075"/>
          </a:xfrm>
          <a:prstGeom prst="rect">
            <a:avLst/>
          </a:prstGeom>
          <a:noFill/>
          <a:ln w="9525">
            <a:noFill/>
            <a:miter lim="800000"/>
            <a:headEnd/>
            <a:tailEnd/>
          </a:ln>
          <a:effectLst/>
        </p:spPr>
        <p:txBody>
          <a:bodyPr>
            <a:spAutoFit/>
          </a:bodyPr>
          <a:lstStyle/>
          <a:p>
            <a:pPr marL="228600" indent="-228600">
              <a:spcBef>
                <a:spcPct val="50000"/>
              </a:spcBef>
            </a:pPr>
            <a:r>
              <a:rPr lang="en-US" sz="2000">
                <a:latin typeface="Comic Sans MS" pitchFamily="66" charset="0"/>
              </a:rPr>
              <a:t>-Pilgrims also called Separatists because they wanted to practice their own religion</a:t>
            </a:r>
          </a:p>
          <a:p>
            <a:pPr marL="228600" indent="-228600">
              <a:spcBef>
                <a:spcPct val="50000"/>
              </a:spcBef>
            </a:pPr>
            <a:r>
              <a:rPr lang="en-US" sz="2000">
                <a:latin typeface="Comic Sans MS" pitchFamily="66" charset="0"/>
              </a:rPr>
              <a:t>-Plymouth Mass. 1620</a:t>
            </a:r>
          </a:p>
          <a:p>
            <a:pPr marL="228600" indent="-228600">
              <a:spcBef>
                <a:spcPct val="50000"/>
              </a:spcBef>
            </a:pPr>
            <a:r>
              <a:rPr lang="en-US" sz="2000">
                <a:latin typeface="Comic Sans MS" pitchFamily="66" charset="0"/>
              </a:rPr>
              <a:t>-Mayflower Compact</a:t>
            </a:r>
          </a:p>
          <a:p>
            <a:pPr marL="228600" indent="-228600">
              <a:spcBef>
                <a:spcPct val="50000"/>
              </a:spcBef>
            </a:pPr>
            <a:r>
              <a:rPr lang="en-US" sz="2000">
                <a:latin typeface="Comic Sans MS" pitchFamily="66" charset="0"/>
              </a:rPr>
              <a:t>	set up direct democracy for the colony</a:t>
            </a:r>
          </a:p>
          <a:p>
            <a:pPr marL="228600" indent="-228600">
              <a:spcBef>
                <a:spcPct val="50000"/>
              </a:spcBef>
            </a:pPr>
            <a:r>
              <a:rPr lang="en-US" sz="2000">
                <a:latin typeface="Comic Sans MS" pitchFamily="66" charset="0"/>
              </a:rPr>
              <a:t>-colony struggled but received Indian help to grow crops</a:t>
            </a:r>
          </a:p>
          <a:p>
            <a:pPr marL="228600" indent="-228600">
              <a:spcBef>
                <a:spcPct val="50000"/>
              </a:spcBef>
            </a:pPr>
            <a:r>
              <a:rPr lang="en-US" sz="2000">
                <a:latin typeface="Comic Sans MS" pitchFamily="66" charset="0"/>
              </a:rPr>
              <a:t>	Thanksgiving</a:t>
            </a:r>
          </a:p>
          <a:p>
            <a:pPr marL="228600" indent="-228600">
              <a:spcBef>
                <a:spcPct val="50000"/>
              </a:spcBef>
            </a:pPr>
            <a:r>
              <a:rPr lang="en-US" sz="2000">
                <a:latin typeface="Comic Sans MS" pitchFamily="66" charset="0"/>
              </a:rPr>
              <a:t>	Squanto</a:t>
            </a:r>
          </a:p>
          <a:p>
            <a:pPr marL="228600" indent="-228600">
              <a:spcBef>
                <a:spcPct val="50000"/>
              </a:spcBef>
            </a:pPr>
            <a:r>
              <a:rPr lang="en-US" sz="2000">
                <a:latin typeface="Comic Sans MS" pitchFamily="66" charset="0"/>
              </a:rPr>
              <a:t>-William Bradford</a:t>
            </a:r>
          </a:p>
          <a:p>
            <a:pPr marL="228600" indent="-228600">
              <a:spcBef>
                <a:spcPct val="50000"/>
              </a:spcBef>
            </a:pPr>
            <a:r>
              <a:rPr lang="en-US" sz="2000">
                <a:latin typeface="Comic Sans MS" pitchFamily="66" charset="0"/>
              </a:rPr>
              <a:t>	Pilgrim leader</a:t>
            </a:r>
          </a:p>
          <a:p>
            <a:pPr marL="228600" indent="-228600">
              <a:spcBef>
                <a:spcPct val="50000"/>
              </a:spcBef>
            </a:pPr>
            <a:r>
              <a:rPr lang="en-US" sz="2000">
                <a:latin typeface="Comic Sans MS" pitchFamily="66" charset="0"/>
              </a:rPr>
              <a:t>	“Of Plymouth Plantation”</a:t>
            </a:r>
          </a:p>
          <a:p>
            <a:pPr marL="228600" indent="-228600">
              <a:spcBef>
                <a:spcPct val="50000"/>
              </a:spcBef>
            </a:pPr>
            <a:endParaRPr lang="en-US" sz="2000">
              <a:latin typeface="Comic Sans MS" pitchFamily="66" charset="0"/>
            </a:endParaRPr>
          </a:p>
        </p:txBody>
      </p:sp>
      <p:pic>
        <p:nvPicPr>
          <p:cNvPr id="14344" name="Picture 8" descr="Plymouth Rock"/>
          <p:cNvPicPr>
            <a:picLocks noChangeAspect="1" noChangeArrowheads="1"/>
          </p:cNvPicPr>
          <p:nvPr/>
        </p:nvPicPr>
        <p:blipFill>
          <a:blip r:embed="rId2" cstate="print"/>
          <a:srcRect b="28018"/>
          <a:stretch>
            <a:fillRect/>
          </a:stretch>
        </p:blipFill>
        <p:spPr bwMode="auto">
          <a:xfrm>
            <a:off x="228600" y="1676400"/>
            <a:ext cx="4267200" cy="26955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Glass Layers</Template>
  <TotalTime>850</TotalTime>
  <Words>385</Words>
  <Application>Microsoft Office PowerPoint</Application>
  <PresentationFormat>On-screen Show (4:3)</PresentationFormat>
  <Paragraphs>125</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Comic Sans MS</vt:lpstr>
      <vt:lpstr>Impact</vt:lpstr>
      <vt:lpstr>Wingdings</vt:lpstr>
      <vt:lpstr>Glass Layers</vt:lpstr>
      <vt:lpstr>On Notecard you picked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Adams</dc:creator>
  <cp:lastModifiedBy>Baker, Sean</cp:lastModifiedBy>
  <cp:revision>22</cp:revision>
  <dcterms:created xsi:type="dcterms:W3CDTF">2004-01-09T23:26:58Z</dcterms:created>
  <dcterms:modified xsi:type="dcterms:W3CDTF">2016-08-31T18:14:19Z</dcterms:modified>
</cp:coreProperties>
</file>