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77" r:id="rId9"/>
    <p:sldId id="267" r:id="rId10"/>
    <p:sldId id="278" r:id="rId11"/>
    <p:sldId id="263" r:id="rId12"/>
    <p:sldId id="264" r:id="rId13"/>
    <p:sldId id="266"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embeddedFontLst>
    <p:embeddedFont>
      <p:font typeface="Hot Pizza" pitchFamily="2" charset="0"/>
      <p:regular r:id="rId24"/>
    </p:embeddedFont>
    <p:embeddedFont>
      <p:font typeface="Alba Matter" pitchFamily="2" charset="0"/>
      <p:regular r:id="rId25"/>
    </p:embeddedFont>
    <p:embeddedFont>
      <p:font typeface="Carinthia Demo" pitchFamily="2" charset="0"/>
      <p:regular r:id="rId26"/>
    </p:embeddedFont>
    <p:embeddedFont>
      <p:font typeface="BlackChancery" pitchFamily="2" charset="0"/>
      <p:regular r:id="rId27"/>
    </p:embeddedFont>
    <p:embeddedFont>
      <p:font typeface="Comic Sans MS" pitchFamily="66" charset="0"/>
      <p:regular r:id="rId28"/>
      <p:bold r:id="rId29"/>
    </p:embeddedFont>
    <p:embeddedFont>
      <p:font typeface="US-Bats" pitchFamily="2" charset="0"/>
      <p:regular r:id="rId3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78"/>
    <a:srgbClr val="CC2700"/>
    <a:srgbClr val="00006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86" autoAdjust="0"/>
    <p:restoredTop sz="94660"/>
  </p:normalViewPr>
  <p:slideViewPr>
    <p:cSldViewPr>
      <p:cViewPr varScale="1">
        <p:scale>
          <a:sx n="91" d="100"/>
          <a:sy n="91" d="100"/>
        </p:scale>
        <p:origin x="-97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BetsyRossFlag0"/>
          <p:cNvPicPr>
            <a:picLocks noChangeAspect="1" noChangeArrowheads="1"/>
          </p:cNvPicPr>
          <p:nvPr userDrawn="1"/>
        </p:nvPicPr>
        <p:blipFill>
          <a:blip r:embed="rId13" cstate="print"/>
          <a:srcRect l="5186" t="5862" r="1868"/>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2286000" y="838200"/>
            <a:ext cx="4724400" cy="3581400"/>
          </a:xfrm>
          <a:prstGeom prst="rect">
            <a:avLst/>
          </a:prstGeom>
        </p:spPr>
        <p:txBody>
          <a:bodyPr wrap="none" fromWordArt="1">
            <a:prstTxWarp prst="textPlain">
              <a:avLst>
                <a:gd name="adj" fmla="val 50000"/>
              </a:avLst>
            </a:prstTxWarp>
          </a:bodyPr>
          <a:lstStyle/>
          <a:p>
            <a:pPr algn="ctr"/>
            <a:r>
              <a:rPr lang="en-US" sz="3600" kern="10">
                <a:ln w="19050">
                  <a:solidFill>
                    <a:schemeClr val="accent1"/>
                  </a:solidFill>
                  <a:round/>
                  <a:headEnd type="none" w="sm" len="sm"/>
                  <a:tailEnd type="none" w="sm" len="sm"/>
                </a:ln>
                <a:solidFill>
                  <a:srgbClr val="00006C"/>
                </a:solidFill>
                <a:effectLst>
                  <a:outerShdw dist="53882" dir="2700000" algn="ctr" rotWithShape="0">
                    <a:srgbClr val="CC2700"/>
                  </a:outerShdw>
                </a:effectLst>
                <a:latin typeface="Hot Pizza"/>
              </a:rPr>
              <a:t>The Road</a:t>
            </a:r>
          </a:p>
          <a:p>
            <a:pPr algn="ctr"/>
            <a:r>
              <a:rPr lang="en-US" sz="3600" kern="10">
                <a:ln w="19050">
                  <a:solidFill>
                    <a:schemeClr val="accent1"/>
                  </a:solidFill>
                  <a:round/>
                  <a:headEnd type="none" w="sm" len="sm"/>
                  <a:tailEnd type="none" w="sm" len="sm"/>
                </a:ln>
                <a:solidFill>
                  <a:srgbClr val="00006C"/>
                </a:solidFill>
                <a:effectLst>
                  <a:outerShdw dist="53882" dir="2700000" algn="ctr" rotWithShape="0">
                    <a:srgbClr val="CC2700"/>
                  </a:outerShdw>
                </a:effectLst>
                <a:latin typeface="Hot Pizza"/>
              </a:rPr>
              <a:t>to Revolution:</a:t>
            </a:r>
          </a:p>
          <a:p>
            <a:pPr algn="ctr"/>
            <a:r>
              <a:rPr lang="en-US" sz="3600" kern="10">
                <a:ln w="19050">
                  <a:solidFill>
                    <a:schemeClr val="accent1"/>
                  </a:solidFill>
                  <a:round/>
                  <a:headEnd type="none" w="sm" len="sm"/>
                  <a:tailEnd type="none" w="sm" len="sm"/>
                </a:ln>
                <a:solidFill>
                  <a:srgbClr val="00006C"/>
                </a:solidFill>
                <a:effectLst>
                  <a:outerShdw dist="53882" dir="2700000" algn="ctr" rotWithShape="0">
                    <a:srgbClr val="CC2700"/>
                  </a:outerShdw>
                </a:effectLst>
                <a:latin typeface="Hot Pizza"/>
              </a:rPr>
              <a:t>(1770-1776)</a:t>
            </a:r>
          </a:p>
        </p:txBody>
      </p:sp>
      <p:sp>
        <p:nvSpPr>
          <p:cNvPr id="2053" name="WordArt 5"/>
          <p:cNvSpPr>
            <a:spLocks noChangeArrowheads="1" noChangeShapeType="1" noTextEdit="1"/>
          </p:cNvSpPr>
          <p:nvPr/>
        </p:nvSpPr>
        <p:spPr bwMode="auto">
          <a:xfrm>
            <a:off x="2514600" y="5257800"/>
            <a:ext cx="4343400" cy="8382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00006C"/>
                  </a:solidFill>
                  <a:round/>
                  <a:headEnd type="none" w="sm" len="sm"/>
                  <a:tailEnd type="none" w="sm" len="sm"/>
                </a:ln>
                <a:solidFill>
                  <a:srgbClr val="CC2700"/>
                </a:solidFill>
                <a:effectLst>
                  <a:outerShdw dist="35921" dir="2700000" algn="ctr" rotWithShape="0">
                    <a:schemeClr val="accent1"/>
                  </a:outerShdw>
                </a:effectLst>
                <a:latin typeface="Alba Matter"/>
              </a:rPr>
              <a:t>APUSH</a:t>
            </a:r>
            <a:endParaRPr lang="en-US" sz="3600" kern="10" dirty="0">
              <a:ln w="19050">
                <a:solidFill>
                  <a:srgbClr val="00006C"/>
                </a:solidFill>
                <a:round/>
                <a:headEnd type="none" w="sm" len="sm"/>
                <a:tailEnd type="none" w="sm" len="sm"/>
              </a:ln>
              <a:solidFill>
                <a:srgbClr val="CC2700"/>
              </a:solidFill>
              <a:effectLst>
                <a:outerShdw dist="35921" dir="2700000" algn="ctr" rotWithShape="0">
                  <a:schemeClr val="accent1"/>
                </a:outerShdw>
              </a:effectLst>
              <a:latin typeface="Alba Matter"/>
            </a:endParaRPr>
          </a:p>
        </p:txBody>
      </p:sp>
      <p:pic>
        <p:nvPicPr>
          <p:cNvPr id="2056" name="Picture 8" descr="minuteman"/>
          <p:cNvPicPr>
            <a:picLocks noChangeAspect="1" noChangeArrowheads="1"/>
          </p:cNvPicPr>
          <p:nvPr/>
        </p:nvPicPr>
        <p:blipFill>
          <a:blip r:embed="rId2" cstate="print"/>
          <a:srcRect/>
          <a:stretch>
            <a:fillRect/>
          </a:stretch>
        </p:blipFill>
        <p:spPr bwMode="auto">
          <a:xfrm>
            <a:off x="419100" y="533400"/>
            <a:ext cx="1562100" cy="2571750"/>
          </a:xfrm>
          <a:prstGeom prst="rect">
            <a:avLst/>
          </a:prstGeom>
          <a:noFill/>
        </p:spPr>
      </p:pic>
      <p:pic>
        <p:nvPicPr>
          <p:cNvPr id="2058" name="Picture 10" descr="minuteman"/>
          <p:cNvPicPr>
            <a:picLocks noChangeAspect="1" noChangeArrowheads="1"/>
          </p:cNvPicPr>
          <p:nvPr/>
        </p:nvPicPr>
        <p:blipFill>
          <a:blip r:embed="rId3" cstate="print"/>
          <a:srcRect/>
          <a:stretch>
            <a:fillRect/>
          </a:stretch>
        </p:blipFill>
        <p:spPr bwMode="auto">
          <a:xfrm>
            <a:off x="7315200" y="3962400"/>
            <a:ext cx="1562100" cy="2571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
                                        <p:tgtEl>
                                          <p:spTgt spid="2052"/>
                                        </p:tgtEl>
                                      </p:cBhvr>
                                    </p:animEffect>
                                  </p:childTnLst>
                                </p:cTn>
                              </p:par>
                            </p:childTnLst>
                          </p:cTn>
                        </p:par>
                        <p:par>
                          <p:cTn id="8" fill="hold">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 calcmode="lin" valueType="num">
                                      <p:cBhvr additive="base">
                                        <p:cTn id="11" dur="500" fill="hold"/>
                                        <p:tgtEl>
                                          <p:spTgt spid="2053"/>
                                        </p:tgtEl>
                                        <p:attrNameLst>
                                          <p:attrName>ppt_x</p:attrName>
                                        </p:attrNameLst>
                                      </p:cBhvr>
                                      <p:tavLst>
                                        <p:tav tm="0">
                                          <p:val>
                                            <p:strVal val="#ppt_x"/>
                                          </p:val>
                                        </p:tav>
                                        <p:tav tm="100000">
                                          <p:val>
                                            <p:strVal val="#ppt_x"/>
                                          </p:val>
                                        </p:tav>
                                      </p:tavLst>
                                    </p:anim>
                                    <p:anim calcmode="lin" valueType="num">
                                      <p:cBhvr additive="base">
                                        <p:cTn id="12"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85800" y="228600"/>
            <a:ext cx="78486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00006C"/>
                </a:solidFill>
                <a:effectLst>
                  <a:outerShdw blurRad="38100" dist="38100" dir="2700000" algn="tl">
                    <a:srgbClr val="C0C0C0"/>
                  </a:outerShdw>
                </a:effectLst>
                <a:latin typeface="Carinthia Demo" pitchFamily="2" charset="0"/>
              </a:rPr>
              <a:t>Boston Tea Party </a:t>
            </a:r>
            <a:r>
              <a:rPr lang="en-US" sz="4000" b="1">
                <a:solidFill>
                  <a:srgbClr val="00006C"/>
                </a:solidFill>
                <a:effectLst>
                  <a:outerShdw blurRad="38100" dist="38100" dir="2700000" algn="tl">
                    <a:srgbClr val="C0C0C0"/>
                  </a:outerShdw>
                </a:effectLst>
                <a:latin typeface="BlackChancery" pitchFamily="2" charset="0"/>
              </a:rPr>
              <a:t>(1773)</a:t>
            </a:r>
            <a:endParaRPr lang="en-US" sz="5400" b="1">
              <a:solidFill>
                <a:srgbClr val="00006C"/>
              </a:solidFill>
              <a:effectLst>
                <a:outerShdw blurRad="38100" dist="38100" dir="2700000" algn="tl">
                  <a:srgbClr val="C0C0C0"/>
                </a:outerShdw>
              </a:effectLst>
              <a:latin typeface="Carinthia Demo" pitchFamily="2" charset="0"/>
            </a:endParaRPr>
          </a:p>
        </p:txBody>
      </p:sp>
      <p:sp>
        <p:nvSpPr>
          <p:cNvPr id="4" name="Rectangle 3"/>
          <p:cNvSpPr/>
          <p:nvPr/>
        </p:nvSpPr>
        <p:spPr>
          <a:xfrm>
            <a:off x="1295400" y="1447800"/>
            <a:ext cx="6934200" cy="3539430"/>
          </a:xfrm>
          <a:prstGeom prst="rect">
            <a:avLst/>
          </a:prstGeom>
        </p:spPr>
        <p:txBody>
          <a:bodyPr wrap="square">
            <a:spAutoFit/>
          </a:bodyPr>
          <a:lstStyle/>
          <a:p>
            <a:r>
              <a:rPr lang="en-US" sz="2800" b="1" dirty="0" smtClean="0"/>
              <a:t>In </a:t>
            </a:r>
            <a:r>
              <a:rPr lang="en-US" sz="2800" b="1" dirty="0"/>
              <a:t>a radical form of defiance, on December 16, 1773, sixteen men dressed as Mohawk Indians board three ships in Boston Harbor, carrying mainly tea, and dump their contents in the Harbor; as punishment, the Coercive Acts are installed the following June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85800" y="168275"/>
            <a:ext cx="7848600" cy="1736725"/>
          </a:xfrm>
          <a:prstGeom prst="rect">
            <a:avLst/>
          </a:prstGeom>
          <a:noFill/>
          <a:ln w="9525">
            <a:noFill/>
            <a:miter lim="800000"/>
            <a:headEnd/>
            <a:tailEnd/>
          </a:ln>
          <a:effectLst/>
        </p:spPr>
        <p:txBody>
          <a:bodyPr>
            <a:spAutoFit/>
          </a:bodyPr>
          <a:lstStyle/>
          <a:p>
            <a:pPr algn="ctr">
              <a:spcBef>
                <a:spcPct val="50000"/>
              </a:spcBef>
            </a:pPr>
            <a:r>
              <a:rPr lang="en-US" sz="5400" b="1">
                <a:solidFill>
                  <a:srgbClr val="00006C"/>
                </a:solidFill>
                <a:effectLst>
                  <a:outerShdw blurRad="38100" dist="38100" dir="2700000" algn="tl">
                    <a:srgbClr val="C0C0C0"/>
                  </a:outerShdw>
                </a:effectLst>
                <a:latin typeface="Carinthia Demo" pitchFamily="2" charset="0"/>
              </a:rPr>
              <a:t>The Coercive or Intolerable</a:t>
            </a:r>
            <a:br>
              <a:rPr lang="en-US" sz="5400" b="1">
                <a:solidFill>
                  <a:srgbClr val="00006C"/>
                </a:solidFill>
                <a:effectLst>
                  <a:outerShdw blurRad="38100" dist="38100" dir="2700000" algn="tl">
                    <a:srgbClr val="C0C0C0"/>
                  </a:outerShdw>
                </a:effectLst>
                <a:latin typeface="Carinthia Demo" pitchFamily="2" charset="0"/>
              </a:rPr>
            </a:br>
            <a:r>
              <a:rPr lang="en-US" sz="5400" b="1">
                <a:solidFill>
                  <a:srgbClr val="00006C"/>
                </a:solidFill>
                <a:effectLst>
                  <a:outerShdw blurRad="38100" dist="38100" dir="2700000" algn="tl">
                    <a:srgbClr val="C0C0C0"/>
                  </a:outerShdw>
                </a:effectLst>
                <a:latin typeface="Carinthia Demo" pitchFamily="2" charset="0"/>
              </a:rPr>
              <a:t>Acts </a:t>
            </a:r>
            <a:r>
              <a:rPr lang="en-US" sz="4400" b="1">
                <a:solidFill>
                  <a:srgbClr val="00006C"/>
                </a:solidFill>
                <a:effectLst>
                  <a:outerShdw blurRad="38100" dist="38100" dir="2700000" algn="tl">
                    <a:srgbClr val="C0C0C0"/>
                  </a:outerShdw>
                </a:effectLst>
                <a:latin typeface="BlackChancery" pitchFamily="2" charset="0"/>
              </a:rPr>
              <a:t>(1774)</a:t>
            </a:r>
            <a:endParaRPr lang="en-US" sz="5400" b="1">
              <a:solidFill>
                <a:srgbClr val="00006C"/>
              </a:solidFill>
              <a:effectLst>
                <a:outerShdw blurRad="38100" dist="38100" dir="2700000" algn="tl">
                  <a:srgbClr val="C0C0C0"/>
                </a:outerShdw>
              </a:effectLst>
              <a:latin typeface="Carinthia Demo" pitchFamily="2" charset="0"/>
            </a:endParaRPr>
          </a:p>
        </p:txBody>
      </p:sp>
      <p:pic>
        <p:nvPicPr>
          <p:cNvPr id="25603" name="Picture 3" descr="North-Intolerable Acts"/>
          <p:cNvPicPr>
            <a:picLocks noChangeAspect="1" noChangeArrowheads="1"/>
          </p:cNvPicPr>
          <p:nvPr/>
        </p:nvPicPr>
        <p:blipFill>
          <a:blip r:embed="rId2" cstate="print">
            <a:lum bright="-12000" contrast="18000"/>
          </a:blip>
          <a:srcRect l="3076" t="2319" r="1538"/>
          <a:stretch>
            <a:fillRect/>
          </a:stretch>
        </p:blipFill>
        <p:spPr bwMode="auto">
          <a:xfrm>
            <a:off x="457200" y="2362200"/>
            <a:ext cx="3429000" cy="2765425"/>
          </a:xfrm>
          <a:prstGeom prst="rect">
            <a:avLst/>
          </a:prstGeom>
          <a:noFill/>
          <a:ln w="9525">
            <a:solidFill>
              <a:srgbClr val="CC2700"/>
            </a:solidFill>
            <a:miter lim="800000"/>
            <a:headEnd/>
            <a:tailEnd/>
          </a:ln>
          <a:effectLst/>
        </p:spPr>
      </p:pic>
      <p:sp>
        <p:nvSpPr>
          <p:cNvPr id="25604" name="Text Box 4"/>
          <p:cNvSpPr txBox="1">
            <a:spLocks noChangeArrowheads="1"/>
          </p:cNvSpPr>
          <p:nvPr/>
        </p:nvSpPr>
        <p:spPr bwMode="auto">
          <a:xfrm>
            <a:off x="381000" y="5181600"/>
            <a:ext cx="3505200" cy="519113"/>
          </a:xfrm>
          <a:prstGeom prst="rect">
            <a:avLst/>
          </a:prstGeom>
          <a:noFill/>
          <a:ln w="12700">
            <a:noFill/>
            <a:miter lim="800000"/>
            <a:headEnd type="none" w="sm" len="sm"/>
            <a:tailEnd type="none" w="sm" len="sm"/>
          </a:ln>
          <a:effectLst/>
        </p:spPr>
        <p:txBody>
          <a:bodyPr lIns="92075" tIns="46038" rIns="92075" bIns="46038">
            <a:spAutoFit/>
          </a:bodyPr>
          <a:lstStyle/>
          <a:p>
            <a:pPr algn="ctr" eaLnBrk="0" hangingPunct="0">
              <a:spcBef>
                <a:spcPct val="50000"/>
              </a:spcBef>
            </a:pPr>
            <a:r>
              <a:rPr lang="en-US" sz="2800" b="1">
                <a:effectLst>
                  <a:outerShdw blurRad="38100" dist="38100" dir="2700000" algn="tl">
                    <a:srgbClr val="C0C0C0"/>
                  </a:outerShdw>
                </a:effectLst>
                <a:latin typeface="Comic Sans MS" pitchFamily="66" charset="0"/>
              </a:rPr>
              <a:t>Lord North</a:t>
            </a:r>
          </a:p>
        </p:txBody>
      </p:sp>
      <p:sp>
        <p:nvSpPr>
          <p:cNvPr id="25606" name="Text Box 6"/>
          <p:cNvSpPr txBox="1">
            <a:spLocks noChangeArrowheads="1"/>
          </p:cNvSpPr>
          <p:nvPr/>
        </p:nvSpPr>
        <p:spPr bwMode="auto">
          <a:xfrm>
            <a:off x="4343400" y="3124200"/>
            <a:ext cx="4343400" cy="585418"/>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pPr>
            <a:r>
              <a:rPr lang="en-US" sz="3200" b="1" dirty="0" smtClean="0">
                <a:effectLst>
                  <a:outerShdw blurRad="38100" dist="38100" dir="2700000" algn="tl">
                    <a:srgbClr val="C0C0C0"/>
                  </a:outerShdw>
                </a:effectLst>
                <a:latin typeface="Comic Sans MS" pitchFamily="66" charset="0"/>
              </a:rPr>
              <a:t>  </a:t>
            </a:r>
            <a:endParaRPr lang="en-US" sz="2800" b="1" dirty="0">
              <a:effectLst>
                <a:outerShdw blurRad="38100" dist="38100" dir="2700000" algn="tl">
                  <a:srgbClr val="C0C0C0"/>
                </a:outerShdw>
              </a:effectLst>
              <a:latin typeface="Comic Sans MS" pitchFamily="66" charset="0"/>
            </a:endParaRPr>
          </a:p>
        </p:txBody>
      </p:sp>
      <p:sp>
        <p:nvSpPr>
          <p:cNvPr id="9" name="Rectangle 8"/>
          <p:cNvSpPr/>
          <p:nvPr/>
        </p:nvSpPr>
        <p:spPr>
          <a:xfrm>
            <a:off x="4038600" y="2057400"/>
            <a:ext cx="4572000" cy="3970318"/>
          </a:xfrm>
          <a:prstGeom prst="rect">
            <a:avLst/>
          </a:prstGeom>
        </p:spPr>
        <p:txBody>
          <a:bodyPr wrap="square">
            <a:spAutoFit/>
          </a:bodyPr>
          <a:lstStyle/>
          <a:p>
            <a:r>
              <a:rPr lang="en-US" sz="2800" b="1" dirty="0" smtClean="0"/>
              <a:t>Acts </a:t>
            </a:r>
            <a:r>
              <a:rPr lang="en-US" sz="2800" b="1" dirty="0"/>
              <a:t>instituted by the British as punishment for the Boston Tea Party; closed Boston Harbor until debt could be repaid, dissolved all town meetings in MA, and appointed British as all government officials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fade">
                                      <p:cBhvr>
                                        <p:cTn id="7" dur="1000"/>
                                        <p:tgtEl>
                                          <p:spTgt spid="25606"/>
                                        </p:tgtEl>
                                      </p:cBhvr>
                                    </p:animEffect>
                                    <p:anim calcmode="lin" valueType="num">
                                      <p:cBhvr>
                                        <p:cTn id="8" dur="1000" fill="hold"/>
                                        <p:tgtEl>
                                          <p:spTgt spid="25606"/>
                                        </p:tgtEl>
                                        <p:attrNameLst>
                                          <p:attrName>ppt_x</p:attrName>
                                        </p:attrNameLst>
                                      </p:cBhvr>
                                      <p:tavLst>
                                        <p:tav tm="0">
                                          <p:val>
                                            <p:strVal val="#ppt_x"/>
                                          </p:val>
                                        </p:tav>
                                        <p:tav tm="100000">
                                          <p:val>
                                            <p:strVal val="#ppt_x"/>
                                          </p:val>
                                        </p:tav>
                                      </p:tavLst>
                                    </p:anim>
                                    <p:anim calcmode="lin" valueType="num">
                                      <p:cBhvr>
                                        <p:cTn id="9" dur="900" decel="100000" fill="hold"/>
                                        <p:tgtEl>
                                          <p:spTgt spid="2560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60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85800" y="304800"/>
            <a:ext cx="78486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00006C"/>
                </a:solidFill>
                <a:effectLst>
                  <a:outerShdw blurRad="38100" dist="38100" dir="2700000" algn="tl">
                    <a:srgbClr val="C0C0C0"/>
                  </a:outerShdw>
                </a:effectLst>
                <a:latin typeface="Carinthia Demo" pitchFamily="2" charset="0"/>
              </a:rPr>
              <a:t>The Quebec Act </a:t>
            </a:r>
            <a:r>
              <a:rPr lang="en-US" sz="4400" b="1">
                <a:solidFill>
                  <a:srgbClr val="00006C"/>
                </a:solidFill>
                <a:effectLst>
                  <a:outerShdw blurRad="38100" dist="38100" dir="2700000" algn="tl">
                    <a:srgbClr val="C0C0C0"/>
                  </a:outerShdw>
                </a:effectLst>
                <a:latin typeface="BlackChancery" pitchFamily="2" charset="0"/>
              </a:rPr>
              <a:t>(1774)</a:t>
            </a:r>
            <a:endParaRPr lang="en-US" sz="5400" b="1">
              <a:solidFill>
                <a:srgbClr val="00006C"/>
              </a:solidFill>
              <a:effectLst>
                <a:outerShdw blurRad="38100" dist="38100" dir="2700000" algn="tl">
                  <a:srgbClr val="C0C0C0"/>
                </a:outerShdw>
              </a:effectLst>
              <a:latin typeface="Carinthia Demo" pitchFamily="2" charset="0"/>
            </a:endParaRPr>
          </a:p>
        </p:txBody>
      </p:sp>
      <p:pic>
        <p:nvPicPr>
          <p:cNvPr id="26627" name="Picture 3" descr="map-Quebec Act"/>
          <p:cNvPicPr>
            <a:picLocks noChangeAspect="1" noChangeArrowheads="1"/>
          </p:cNvPicPr>
          <p:nvPr/>
        </p:nvPicPr>
        <p:blipFill>
          <a:blip r:embed="rId2" cstate="print">
            <a:lum contrast="6000"/>
          </a:blip>
          <a:srcRect/>
          <a:stretch>
            <a:fillRect/>
          </a:stretch>
        </p:blipFill>
        <p:spPr bwMode="auto">
          <a:xfrm>
            <a:off x="457200" y="1447800"/>
            <a:ext cx="4027487" cy="4800600"/>
          </a:xfrm>
          <a:prstGeom prst="rect">
            <a:avLst/>
          </a:prstGeom>
          <a:noFill/>
        </p:spPr>
      </p:pic>
      <p:sp>
        <p:nvSpPr>
          <p:cNvPr id="4" name="Rectangle 3"/>
          <p:cNvSpPr/>
          <p:nvPr/>
        </p:nvSpPr>
        <p:spPr>
          <a:xfrm>
            <a:off x="4572000" y="1447800"/>
            <a:ext cx="4343400" cy="4524315"/>
          </a:xfrm>
          <a:prstGeom prst="rect">
            <a:avLst/>
          </a:prstGeom>
        </p:spPr>
        <p:txBody>
          <a:bodyPr wrap="square">
            <a:spAutoFit/>
          </a:bodyPr>
          <a:lstStyle/>
          <a:p>
            <a:r>
              <a:rPr lang="en-US" sz="3600" b="1" dirty="0" smtClean="0"/>
              <a:t>Aid </a:t>
            </a:r>
            <a:r>
              <a:rPr lang="en-US" sz="3600" b="1" dirty="0"/>
              <a:t>out the way in which the providence of Quebec was to be governed; included in the Coercive Acts, it displeased many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85800" y="228600"/>
            <a:ext cx="78486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00006C"/>
                </a:solidFill>
                <a:effectLst>
                  <a:outerShdw blurRad="38100" dist="38100" dir="2700000" algn="tl">
                    <a:srgbClr val="C0C0C0"/>
                  </a:outerShdw>
                </a:effectLst>
                <a:latin typeface="Carinthia Demo" pitchFamily="2" charset="0"/>
              </a:rPr>
              <a:t>First Continental Congress </a:t>
            </a:r>
            <a:r>
              <a:rPr lang="en-US" sz="4000" b="1">
                <a:solidFill>
                  <a:srgbClr val="00006C"/>
                </a:solidFill>
                <a:effectLst>
                  <a:outerShdw blurRad="38100" dist="38100" dir="2700000" algn="tl">
                    <a:srgbClr val="C0C0C0"/>
                  </a:outerShdw>
                </a:effectLst>
                <a:latin typeface="BlackChancery" pitchFamily="2" charset="0"/>
              </a:rPr>
              <a:t>(1774)</a:t>
            </a:r>
            <a:endParaRPr lang="en-US" sz="5400" b="1">
              <a:solidFill>
                <a:srgbClr val="00006C"/>
              </a:solidFill>
              <a:effectLst>
                <a:outerShdw blurRad="38100" dist="38100" dir="2700000" algn="tl">
                  <a:srgbClr val="C0C0C0"/>
                </a:outerShdw>
              </a:effectLst>
              <a:latin typeface="Carinthia Demo" pitchFamily="2" charset="0"/>
            </a:endParaRPr>
          </a:p>
        </p:txBody>
      </p:sp>
      <p:sp>
        <p:nvSpPr>
          <p:cNvPr id="28675" name="Text Box 3"/>
          <p:cNvSpPr txBox="1">
            <a:spLocks noChangeArrowheads="1"/>
          </p:cNvSpPr>
          <p:nvPr/>
        </p:nvSpPr>
        <p:spPr bwMode="auto">
          <a:xfrm>
            <a:off x="609600" y="1554163"/>
            <a:ext cx="6858000" cy="579437"/>
          </a:xfrm>
          <a:prstGeom prst="rect">
            <a:avLst/>
          </a:prstGeom>
          <a:noFill/>
          <a:ln w="12700">
            <a:noFill/>
            <a:miter lim="800000"/>
            <a:headEnd type="none" w="sm" len="sm"/>
            <a:tailEnd type="none" w="sm" len="sm"/>
          </a:ln>
          <a:effectLst/>
        </p:spPr>
        <p:txBody>
          <a:bodyPr lIns="92075" tIns="46038" rIns="92075" bIns="46038">
            <a:spAutoFit/>
          </a:bodyPr>
          <a:lstStyle/>
          <a:p>
            <a:pPr marL="457200" indent="-457200" eaLnBrk="0" hangingPunct="0">
              <a:spcBef>
                <a:spcPct val="50000"/>
              </a:spcBef>
            </a:pPr>
            <a:r>
              <a:rPr lang="en-US" sz="3200" b="1">
                <a:effectLst>
                  <a:outerShdw blurRad="38100" dist="38100" dir="2700000" algn="tl">
                    <a:srgbClr val="C0C0C0"/>
                  </a:outerShdw>
                </a:effectLst>
                <a:latin typeface="Comic Sans MS" pitchFamily="66" charset="0"/>
              </a:rPr>
              <a:t>55 delegates from 12 colonies</a:t>
            </a:r>
            <a:endParaRPr lang="en-US" sz="2800" b="1">
              <a:effectLst>
                <a:outerShdw blurRad="38100" dist="38100" dir="2700000" algn="tl">
                  <a:srgbClr val="C0C0C0"/>
                </a:outerShdw>
              </a:effectLst>
              <a:latin typeface="Comic Sans MS" pitchFamily="66" charset="0"/>
            </a:endParaRPr>
          </a:p>
        </p:txBody>
      </p:sp>
      <p:pic>
        <p:nvPicPr>
          <p:cNvPr id="28678" name="Picture 6" descr="room declaration was signed"/>
          <p:cNvPicPr>
            <a:picLocks noChangeAspect="1" noChangeArrowheads="1"/>
          </p:cNvPicPr>
          <p:nvPr/>
        </p:nvPicPr>
        <p:blipFill>
          <a:blip r:embed="rId2" cstate="print"/>
          <a:srcRect/>
          <a:stretch>
            <a:fillRect/>
          </a:stretch>
        </p:blipFill>
        <p:spPr bwMode="auto">
          <a:xfrm>
            <a:off x="4800600" y="2438400"/>
            <a:ext cx="4038600" cy="3282950"/>
          </a:xfrm>
          <a:prstGeom prst="rect">
            <a:avLst/>
          </a:prstGeom>
          <a:noFill/>
          <a:ln w="9525">
            <a:solidFill>
              <a:srgbClr val="CC2700"/>
            </a:solidFill>
            <a:miter lim="800000"/>
            <a:headEnd/>
            <a:tailEnd/>
          </a:ln>
          <a:effectLst/>
        </p:spPr>
      </p:pic>
      <p:sp>
        <p:nvSpPr>
          <p:cNvPr id="7" name="Rectangle 6"/>
          <p:cNvSpPr/>
          <p:nvPr/>
        </p:nvSpPr>
        <p:spPr>
          <a:xfrm>
            <a:off x="152400" y="2209800"/>
            <a:ext cx="4572000" cy="3785652"/>
          </a:xfrm>
          <a:prstGeom prst="rect">
            <a:avLst/>
          </a:prstGeom>
        </p:spPr>
        <p:txBody>
          <a:bodyPr>
            <a:spAutoFit/>
          </a:bodyPr>
          <a:lstStyle/>
          <a:p>
            <a:r>
              <a:rPr lang="en-US" sz="2400" b="1" dirty="0" smtClean="0"/>
              <a:t>Gathering </a:t>
            </a:r>
            <a:r>
              <a:rPr lang="en-US" sz="2400" b="1" dirty="0"/>
              <a:t>of delegates from 12 of the 13 colonies in; discussed action to be carried out in response to the Coercive (Intolerable) Acts, adopted a Declaration of American Rights, urged MA to arm for defense, adopted the Continental Association to boycott British goods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1000"/>
                                        <p:tgtEl>
                                          <p:spTgt spid="28675"/>
                                        </p:tgtEl>
                                      </p:cBhvr>
                                    </p:animEffect>
                                    <p:anim calcmode="lin" valueType="num">
                                      <p:cBhvr>
                                        <p:cTn id="8" dur="1000" fill="hold"/>
                                        <p:tgtEl>
                                          <p:spTgt spid="28675"/>
                                        </p:tgtEl>
                                        <p:attrNameLst>
                                          <p:attrName>ppt_x</p:attrName>
                                        </p:attrNameLst>
                                      </p:cBhvr>
                                      <p:tavLst>
                                        <p:tav tm="0">
                                          <p:val>
                                            <p:strVal val="#ppt_x"/>
                                          </p:val>
                                        </p:tav>
                                        <p:tav tm="100000">
                                          <p:val>
                                            <p:strVal val="#ppt_x"/>
                                          </p:val>
                                        </p:tav>
                                      </p:tavLst>
                                    </p:anim>
                                    <p:anim calcmode="lin" valueType="num">
                                      <p:cBhvr>
                                        <p:cTn id="9" dur="900" decel="100000" fill="hold"/>
                                        <p:tgtEl>
                                          <p:spTgt spid="286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67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28678"/>
                                        </p:tgtEl>
                                        <p:attrNameLst>
                                          <p:attrName>style.visibility</p:attrName>
                                        </p:attrNameLst>
                                      </p:cBhvr>
                                      <p:to>
                                        <p:strVal val="visible"/>
                                      </p:to>
                                    </p:set>
                                    <p:anim calcmode="lin" valueType="num">
                                      <p:cBhvr>
                                        <p:cTn id="15" dur="500" fill="hold"/>
                                        <p:tgtEl>
                                          <p:spTgt spid="28678"/>
                                        </p:tgtEl>
                                        <p:attrNameLst>
                                          <p:attrName>ppt_w</p:attrName>
                                        </p:attrNameLst>
                                      </p:cBhvr>
                                      <p:tavLst>
                                        <p:tav tm="0">
                                          <p:val>
                                            <p:fltVal val="0"/>
                                          </p:val>
                                        </p:tav>
                                        <p:tav tm="100000">
                                          <p:val>
                                            <p:strVal val="#ppt_w"/>
                                          </p:val>
                                        </p:tav>
                                      </p:tavLst>
                                    </p:anim>
                                    <p:anim calcmode="lin" valueType="num">
                                      <p:cBhvr>
                                        <p:cTn id="16" dur="500" fill="hold"/>
                                        <p:tgtEl>
                                          <p:spTgt spid="2867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762000" y="381000"/>
            <a:ext cx="78486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00006C"/>
                </a:solidFill>
                <a:effectLst>
                  <a:outerShdw blurRad="38100" dist="38100" dir="2700000" algn="tl">
                    <a:srgbClr val="C0C0C0"/>
                  </a:outerShdw>
                </a:effectLst>
                <a:latin typeface="Carinthia Demo" pitchFamily="2" charset="0"/>
              </a:rPr>
              <a:t>The British Are Coming </a:t>
            </a:r>
            <a:r>
              <a:rPr lang="en-US" sz="5400" b="1">
                <a:solidFill>
                  <a:srgbClr val="00006C"/>
                </a:solidFill>
                <a:effectLst>
                  <a:outerShdw blurRad="38100" dist="38100" dir="2700000" algn="tl">
                    <a:srgbClr val="C0C0C0"/>
                  </a:outerShdw>
                </a:effectLst>
                <a:latin typeface="BlackChancery" pitchFamily="2" charset="0"/>
              </a:rPr>
              <a:t>. . .</a:t>
            </a:r>
            <a:endParaRPr lang="en-US" sz="5400" b="1">
              <a:solidFill>
                <a:srgbClr val="00006C"/>
              </a:solidFill>
              <a:effectLst>
                <a:outerShdw blurRad="38100" dist="38100" dir="2700000" algn="tl">
                  <a:srgbClr val="C0C0C0"/>
                </a:outerShdw>
              </a:effectLst>
              <a:latin typeface="Carinthia Demo" pitchFamily="2" charset="0"/>
            </a:endParaRPr>
          </a:p>
        </p:txBody>
      </p:sp>
      <p:sp>
        <p:nvSpPr>
          <p:cNvPr id="30723" name="Text Box 3"/>
          <p:cNvSpPr txBox="1">
            <a:spLocks noChangeArrowheads="1"/>
          </p:cNvSpPr>
          <p:nvPr/>
        </p:nvSpPr>
        <p:spPr bwMode="auto">
          <a:xfrm>
            <a:off x="609600" y="5943600"/>
            <a:ext cx="7924800" cy="708528"/>
          </a:xfrm>
          <a:prstGeom prst="rect">
            <a:avLst/>
          </a:prstGeom>
          <a:noFill/>
          <a:ln w="12700">
            <a:noFill/>
            <a:miter lim="800000"/>
            <a:headEnd type="none" w="sm" len="sm"/>
            <a:tailEnd type="none" w="sm" len="sm"/>
          </a:ln>
          <a:effectLst/>
        </p:spPr>
        <p:txBody>
          <a:bodyPr lIns="92075" tIns="46038" rIns="92075" bIns="46038">
            <a:spAutoFit/>
          </a:bodyPr>
          <a:lstStyle/>
          <a:p>
            <a:pPr algn="ctr" eaLnBrk="0" hangingPunct="0">
              <a:spcBef>
                <a:spcPct val="50000"/>
              </a:spcBef>
            </a:pPr>
            <a:r>
              <a:rPr lang="en-US" sz="2000" b="1" dirty="0">
                <a:solidFill>
                  <a:srgbClr val="CC2700"/>
                </a:solidFill>
                <a:effectLst>
                  <a:outerShdw blurRad="38100" dist="38100" dir="2700000" algn="tl">
                    <a:srgbClr val="C0C0C0"/>
                  </a:outerShdw>
                </a:effectLst>
                <a:latin typeface="Comic Sans MS" pitchFamily="66" charset="0"/>
              </a:rPr>
              <a:t>Paul Revere</a:t>
            </a:r>
            <a:r>
              <a:rPr lang="en-US" sz="2000" b="1" dirty="0">
                <a:effectLst>
                  <a:outerShdw blurRad="38100" dist="38100" dir="2700000" algn="tl">
                    <a:srgbClr val="C0C0C0"/>
                  </a:outerShdw>
                </a:effectLst>
                <a:latin typeface="Comic Sans MS" pitchFamily="66" charset="0"/>
              </a:rPr>
              <a:t> &amp; </a:t>
            </a:r>
            <a:r>
              <a:rPr lang="en-US" sz="2000" b="1" dirty="0">
                <a:solidFill>
                  <a:srgbClr val="CC2700"/>
                </a:solidFill>
                <a:effectLst>
                  <a:outerShdw blurRad="38100" dist="38100" dir="2700000" algn="tl">
                    <a:srgbClr val="C0C0C0"/>
                  </a:outerShdw>
                </a:effectLst>
                <a:latin typeface="Comic Sans MS" pitchFamily="66" charset="0"/>
              </a:rPr>
              <a:t>William Dawes</a:t>
            </a:r>
            <a:r>
              <a:rPr lang="en-US" sz="2000" b="1" dirty="0">
                <a:effectLst>
                  <a:outerShdw blurRad="38100" dist="38100" dir="2700000" algn="tl">
                    <a:srgbClr val="C0C0C0"/>
                  </a:outerShdw>
                </a:effectLst>
                <a:latin typeface="Comic Sans MS" pitchFamily="66" charset="0"/>
              </a:rPr>
              <a:t> make their midnight ride to warn the </a:t>
            </a:r>
            <a:r>
              <a:rPr lang="en-US" sz="2000" b="1" i="1" dirty="0">
                <a:solidFill>
                  <a:srgbClr val="FF0000"/>
                </a:solidFill>
                <a:effectLst>
                  <a:outerShdw blurRad="38100" dist="38100" dir="2700000" algn="tl">
                    <a:srgbClr val="C0C0C0"/>
                  </a:outerShdw>
                </a:effectLst>
                <a:latin typeface="Comic Sans MS" pitchFamily="66" charset="0"/>
              </a:rPr>
              <a:t>Minutemen</a:t>
            </a:r>
            <a:r>
              <a:rPr lang="en-US" sz="2000" b="1" dirty="0">
                <a:effectLst>
                  <a:outerShdw blurRad="38100" dist="38100" dir="2700000" algn="tl">
                    <a:srgbClr val="C0C0C0"/>
                  </a:outerShdw>
                </a:effectLst>
                <a:latin typeface="Comic Sans MS" pitchFamily="66" charset="0"/>
              </a:rPr>
              <a:t> of approaching British soldiers.</a:t>
            </a:r>
          </a:p>
        </p:txBody>
      </p:sp>
      <p:pic>
        <p:nvPicPr>
          <p:cNvPr id="30726" name="Picture 6" descr="http://www.paulreverehouse.org/images/PaulRevereMap.jpg"/>
          <p:cNvPicPr>
            <a:picLocks noChangeAspect="1" noChangeArrowheads="1"/>
          </p:cNvPicPr>
          <p:nvPr/>
        </p:nvPicPr>
        <p:blipFill>
          <a:blip r:embed="rId2" cstate="print"/>
          <a:srcRect/>
          <a:stretch>
            <a:fillRect/>
          </a:stretch>
        </p:blipFill>
        <p:spPr bwMode="auto">
          <a:xfrm>
            <a:off x="381000" y="1295400"/>
            <a:ext cx="8458200" cy="4648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85800" y="395288"/>
            <a:ext cx="7848600" cy="823912"/>
          </a:xfrm>
          <a:prstGeom prst="rect">
            <a:avLst/>
          </a:prstGeom>
          <a:noFill/>
          <a:ln w="9525">
            <a:noFill/>
            <a:miter lim="800000"/>
            <a:headEnd/>
            <a:tailEnd/>
          </a:ln>
          <a:effectLst/>
        </p:spPr>
        <p:txBody>
          <a:bodyPr>
            <a:spAutoFit/>
          </a:bodyPr>
          <a:lstStyle/>
          <a:p>
            <a:pPr algn="ctr">
              <a:spcBef>
                <a:spcPct val="50000"/>
              </a:spcBef>
            </a:pPr>
            <a:r>
              <a:rPr lang="en-US" sz="4800" b="1" i="1">
                <a:solidFill>
                  <a:srgbClr val="00006C"/>
                </a:solidFill>
                <a:effectLst>
                  <a:outerShdw blurRad="38100" dist="38100" dir="2700000" algn="tl">
                    <a:srgbClr val="C0C0C0"/>
                  </a:outerShdw>
                </a:effectLst>
                <a:latin typeface="Carinthia Demo" pitchFamily="2" charset="0"/>
              </a:rPr>
              <a:t>The Shot Heard </a:t>
            </a:r>
            <a:r>
              <a:rPr lang="en-US" sz="4800" b="1" i="1">
                <a:solidFill>
                  <a:srgbClr val="00006C"/>
                </a:solidFill>
                <a:effectLst>
                  <a:outerShdw blurRad="38100" dist="38100" dir="2700000" algn="tl">
                    <a:srgbClr val="C0C0C0"/>
                  </a:outerShdw>
                </a:effectLst>
                <a:latin typeface="BlackChancery" pitchFamily="2" charset="0"/>
              </a:rPr>
              <a:t>’</a:t>
            </a:r>
            <a:r>
              <a:rPr lang="en-US" sz="4800" b="1" i="1">
                <a:solidFill>
                  <a:srgbClr val="00006C"/>
                </a:solidFill>
                <a:effectLst>
                  <a:outerShdw blurRad="38100" dist="38100" dir="2700000" algn="tl">
                    <a:srgbClr val="C0C0C0"/>
                  </a:outerShdw>
                </a:effectLst>
                <a:latin typeface="Carinthia Demo" pitchFamily="2" charset="0"/>
              </a:rPr>
              <a:t>Round the World</a:t>
            </a:r>
            <a:r>
              <a:rPr lang="en-US" sz="4800" b="1" i="1">
                <a:solidFill>
                  <a:srgbClr val="00006C"/>
                </a:solidFill>
                <a:effectLst>
                  <a:outerShdw blurRad="38100" dist="38100" dir="2700000" algn="tl">
                    <a:srgbClr val="C0C0C0"/>
                  </a:outerShdw>
                </a:effectLst>
                <a:latin typeface="BlackChancery" pitchFamily="2" charset="0"/>
              </a:rPr>
              <a:t>!</a:t>
            </a:r>
            <a:endParaRPr lang="en-US" sz="4800" b="1" i="1">
              <a:solidFill>
                <a:srgbClr val="00006C"/>
              </a:solidFill>
              <a:effectLst>
                <a:outerShdw blurRad="38100" dist="38100" dir="2700000" algn="tl">
                  <a:srgbClr val="C0C0C0"/>
                </a:outerShdw>
              </a:effectLst>
              <a:latin typeface="Carinthia Demo" pitchFamily="2" charset="0"/>
            </a:endParaRPr>
          </a:p>
        </p:txBody>
      </p:sp>
      <p:pic>
        <p:nvPicPr>
          <p:cNvPr id="31747" name="Picture 3" descr="Shot Hear Round the World"/>
          <p:cNvPicPr>
            <a:picLocks noChangeAspect="1" noChangeArrowheads="1"/>
          </p:cNvPicPr>
          <p:nvPr/>
        </p:nvPicPr>
        <p:blipFill>
          <a:blip r:embed="rId2" cstate="print">
            <a:lum bright="-6000" contrast="6000"/>
          </a:blip>
          <a:srcRect/>
          <a:stretch>
            <a:fillRect/>
          </a:stretch>
        </p:blipFill>
        <p:spPr bwMode="auto">
          <a:xfrm>
            <a:off x="1676400" y="1546225"/>
            <a:ext cx="5791200" cy="4092575"/>
          </a:xfrm>
          <a:prstGeom prst="rect">
            <a:avLst/>
          </a:prstGeom>
          <a:noFill/>
          <a:ln w="9525">
            <a:solidFill>
              <a:srgbClr val="333399"/>
            </a:solidFill>
            <a:miter lim="800000"/>
            <a:headEnd/>
            <a:tailEnd/>
          </a:ln>
          <a:effectLst/>
        </p:spPr>
      </p:pic>
      <p:sp>
        <p:nvSpPr>
          <p:cNvPr id="31748" name="Text Box 4"/>
          <p:cNvSpPr txBox="1">
            <a:spLocks noChangeArrowheads="1"/>
          </p:cNvSpPr>
          <p:nvPr/>
        </p:nvSpPr>
        <p:spPr bwMode="auto">
          <a:xfrm>
            <a:off x="533400" y="5821363"/>
            <a:ext cx="8153400" cy="579437"/>
          </a:xfrm>
          <a:prstGeom prst="rect">
            <a:avLst/>
          </a:prstGeom>
          <a:noFill/>
          <a:ln w="12700">
            <a:noFill/>
            <a:miter lim="800000"/>
            <a:headEnd type="none" w="sm" len="sm"/>
            <a:tailEnd type="none" w="sm" len="sm"/>
          </a:ln>
          <a:effectLst/>
        </p:spPr>
        <p:txBody>
          <a:bodyPr lIns="92075" tIns="46038" rIns="92075" bIns="46038">
            <a:spAutoFit/>
          </a:bodyPr>
          <a:lstStyle/>
          <a:p>
            <a:pPr marL="457200" indent="-457200" algn="ctr" eaLnBrk="0" hangingPunct="0">
              <a:spcBef>
                <a:spcPct val="50000"/>
              </a:spcBef>
            </a:pPr>
            <a:r>
              <a:rPr lang="en-US" sz="3200" b="1">
                <a:solidFill>
                  <a:srgbClr val="CC2700"/>
                </a:solidFill>
                <a:effectLst>
                  <a:outerShdw blurRad="38100" dist="38100" dir="2700000" algn="tl">
                    <a:srgbClr val="C0C0C0"/>
                  </a:outerShdw>
                </a:effectLst>
                <a:latin typeface="Comic Sans MS" pitchFamily="66" charset="0"/>
              </a:rPr>
              <a:t>Lexington</a:t>
            </a:r>
            <a:r>
              <a:rPr lang="en-US" sz="3200" b="1">
                <a:effectLst>
                  <a:outerShdw blurRad="38100" dist="38100" dir="2700000" algn="tl">
                    <a:srgbClr val="C0C0C0"/>
                  </a:outerShdw>
                </a:effectLst>
                <a:latin typeface="Comic Sans MS" pitchFamily="66" charset="0"/>
              </a:rPr>
              <a:t> &amp; </a:t>
            </a:r>
            <a:r>
              <a:rPr lang="en-US" sz="3200" b="1">
                <a:solidFill>
                  <a:srgbClr val="CC2700"/>
                </a:solidFill>
                <a:effectLst>
                  <a:outerShdw blurRad="38100" dist="38100" dir="2700000" algn="tl">
                    <a:srgbClr val="C0C0C0"/>
                  </a:outerShdw>
                </a:effectLst>
                <a:latin typeface="Comic Sans MS" pitchFamily="66" charset="0"/>
              </a:rPr>
              <a:t>Concord</a:t>
            </a:r>
            <a:r>
              <a:rPr lang="en-US" sz="3200" b="1">
                <a:effectLst>
                  <a:outerShdw blurRad="38100" dist="38100" dir="2700000" algn="tl">
                    <a:srgbClr val="C0C0C0"/>
                  </a:outerShdw>
                </a:effectLst>
                <a:latin typeface="Comic Sans MS" pitchFamily="66" charset="0"/>
              </a:rPr>
              <a:t> – April 18,1775</a:t>
            </a:r>
            <a:endParaRPr lang="en-US" sz="2800" b="1">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anim calcmode="lin" valueType="num">
                                      <p:cBhvr>
                                        <p:cTn id="8" dur="1000" fill="hold"/>
                                        <p:tgtEl>
                                          <p:spTgt spid="31748"/>
                                        </p:tgtEl>
                                        <p:attrNameLst>
                                          <p:attrName>ppt_x</p:attrName>
                                        </p:attrNameLst>
                                      </p:cBhvr>
                                      <p:tavLst>
                                        <p:tav tm="0">
                                          <p:val>
                                            <p:strVal val="#ppt_x"/>
                                          </p:val>
                                        </p:tav>
                                        <p:tav tm="100000">
                                          <p:val>
                                            <p:strVal val="#ppt_x"/>
                                          </p:val>
                                        </p:tav>
                                      </p:tavLst>
                                    </p:anim>
                                    <p:anim calcmode="lin" valueType="num">
                                      <p:cBhvr>
                                        <p:cTn id="9" dur="900" decel="100000" fill="hold"/>
                                        <p:tgtEl>
                                          <p:spTgt spid="3174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7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85800" y="228600"/>
            <a:ext cx="7848600" cy="1524000"/>
          </a:xfrm>
          <a:prstGeom prst="rect">
            <a:avLst/>
          </a:prstGeom>
          <a:noFill/>
          <a:ln w="9525">
            <a:noFill/>
            <a:miter lim="800000"/>
            <a:headEnd/>
            <a:tailEnd/>
          </a:ln>
          <a:effectLst/>
        </p:spPr>
        <p:txBody>
          <a:bodyPr>
            <a:spAutoFit/>
          </a:bodyPr>
          <a:lstStyle/>
          <a:p>
            <a:pPr algn="r">
              <a:spcBef>
                <a:spcPct val="50000"/>
              </a:spcBef>
            </a:pPr>
            <a:r>
              <a:rPr lang="en-US" sz="5400" b="1">
                <a:solidFill>
                  <a:srgbClr val="00006C"/>
                </a:solidFill>
                <a:effectLst>
                  <a:outerShdw blurRad="38100" dist="38100" dir="2700000" algn="tl">
                    <a:srgbClr val="C0C0C0"/>
                  </a:outerShdw>
                </a:effectLst>
                <a:latin typeface="Carinthia Demo" pitchFamily="2" charset="0"/>
              </a:rPr>
              <a:t>The Second Continental Congress</a:t>
            </a:r>
            <a:br>
              <a:rPr lang="en-US" sz="5400" b="1">
                <a:solidFill>
                  <a:srgbClr val="00006C"/>
                </a:solidFill>
                <a:effectLst>
                  <a:outerShdw blurRad="38100" dist="38100" dir="2700000" algn="tl">
                    <a:srgbClr val="C0C0C0"/>
                  </a:outerShdw>
                </a:effectLst>
                <a:latin typeface="Carinthia Demo" pitchFamily="2" charset="0"/>
              </a:rPr>
            </a:br>
            <a:r>
              <a:rPr lang="en-US" sz="4000" b="1">
                <a:solidFill>
                  <a:srgbClr val="00006C"/>
                </a:solidFill>
                <a:effectLst>
                  <a:outerShdw blurRad="38100" dist="38100" dir="2700000" algn="tl">
                    <a:srgbClr val="C0C0C0"/>
                  </a:outerShdw>
                </a:effectLst>
                <a:latin typeface="BlackChancery" pitchFamily="2" charset="0"/>
              </a:rPr>
              <a:t>(1775)</a:t>
            </a:r>
            <a:endParaRPr lang="en-US" sz="5400" b="1">
              <a:solidFill>
                <a:srgbClr val="00006C"/>
              </a:solidFill>
              <a:effectLst>
                <a:outerShdw blurRad="38100" dist="38100" dir="2700000" algn="tl">
                  <a:srgbClr val="C0C0C0"/>
                </a:outerShdw>
              </a:effectLst>
              <a:latin typeface="Carinthia Demo" pitchFamily="2" charset="0"/>
            </a:endParaRPr>
          </a:p>
        </p:txBody>
      </p:sp>
      <p:sp>
        <p:nvSpPr>
          <p:cNvPr id="32771" name="Text Box 3"/>
          <p:cNvSpPr txBox="1">
            <a:spLocks noChangeArrowheads="1"/>
          </p:cNvSpPr>
          <p:nvPr/>
        </p:nvSpPr>
        <p:spPr bwMode="auto">
          <a:xfrm>
            <a:off x="3581400" y="3886200"/>
            <a:ext cx="4648200" cy="579438"/>
          </a:xfrm>
          <a:prstGeom prst="rect">
            <a:avLst/>
          </a:prstGeom>
          <a:noFill/>
          <a:ln w="12700">
            <a:noFill/>
            <a:miter lim="800000"/>
            <a:headEnd type="none" w="sm" len="sm"/>
            <a:tailEnd type="none" w="sm" len="sm"/>
          </a:ln>
          <a:effectLst/>
        </p:spPr>
        <p:txBody>
          <a:bodyPr lIns="92075" tIns="46038" rIns="92075" bIns="46038">
            <a:spAutoFit/>
          </a:bodyPr>
          <a:lstStyle/>
          <a:p>
            <a:pPr marL="457200" indent="-457200" algn="ctr" eaLnBrk="0" hangingPunct="0">
              <a:spcBef>
                <a:spcPct val="50000"/>
              </a:spcBef>
            </a:pPr>
            <a:r>
              <a:rPr lang="en-US" sz="3200" b="1" dirty="0">
                <a:solidFill>
                  <a:srgbClr val="CC2700"/>
                </a:solidFill>
                <a:effectLst>
                  <a:outerShdw blurRad="38100" dist="38100" dir="2700000" algn="tl">
                    <a:srgbClr val="C0C0C0"/>
                  </a:outerShdw>
                </a:effectLst>
                <a:latin typeface="Comic Sans MS" pitchFamily="66" charset="0"/>
              </a:rPr>
              <a:t>Olive Branch Petition</a:t>
            </a:r>
            <a:endParaRPr lang="en-US" sz="2800" b="1" dirty="0">
              <a:solidFill>
                <a:srgbClr val="CC2700"/>
              </a:solidFill>
              <a:effectLst>
                <a:outerShdw blurRad="38100" dist="38100" dir="2700000" algn="tl">
                  <a:srgbClr val="C0C0C0"/>
                </a:outerShdw>
              </a:effectLst>
              <a:latin typeface="Comic Sans MS" pitchFamily="66" charset="0"/>
            </a:endParaRPr>
          </a:p>
        </p:txBody>
      </p:sp>
      <p:pic>
        <p:nvPicPr>
          <p:cNvPr id="32772" name="Picture 4" descr="Olive Branch Petition"/>
          <p:cNvPicPr>
            <a:picLocks noChangeAspect="1" noChangeArrowheads="1"/>
          </p:cNvPicPr>
          <p:nvPr/>
        </p:nvPicPr>
        <p:blipFill>
          <a:blip r:embed="rId2" cstate="print">
            <a:lum bright="-6000" contrast="12000"/>
          </a:blip>
          <a:srcRect l="6021" t="1958" r="3455" b="4047"/>
          <a:stretch>
            <a:fillRect/>
          </a:stretch>
        </p:blipFill>
        <p:spPr bwMode="auto">
          <a:xfrm>
            <a:off x="457200" y="1524000"/>
            <a:ext cx="2687638" cy="3886200"/>
          </a:xfrm>
          <a:prstGeom prst="rect">
            <a:avLst/>
          </a:prstGeom>
          <a:noFill/>
          <a:ln w="9525">
            <a:solidFill>
              <a:srgbClr val="CC2700"/>
            </a:solidFill>
            <a:miter lim="800000"/>
            <a:headEnd/>
            <a:tailEnd/>
          </a:ln>
        </p:spPr>
      </p:pic>
      <p:sp>
        <p:nvSpPr>
          <p:cNvPr id="5" name="Rectangle 4"/>
          <p:cNvSpPr/>
          <p:nvPr/>
        </p:nvSpPr>
        <p:spPr>
          <a:xfrm>
            <a:off x="3429000" y="1752600"/>
            <a:ext cx="4572000" cy="1938992"/>
          </a:xfrm>
          <a:prstGeom prst="rect">
            <a:avLst/>
          </a:prstGeom>
        </p:spPr>
        <p:txBody>
          <a:bodyPr>
            <a:spAutoFit/>
          </a:bodyPr>
          <a:lstStyle/>
          <a:p>
            <a:r>
              <a:rPr lang="en-US" sz="2000" b="1" dirty="0"/>
              <a:t>met following the First Continental Conference to begin regulating the war effort and to adopt the Declaration of Independence, put together by Thomas Jefferson, to be sent to George III</a:t>
            </a:r>
          </a:p>
        </p:txBody>
      </p:sp>
      <p:sp>
        <p:nvSpPr>
          <p:cNvPr id="6" name="Rectangle 5"/>
          <p:cNvSpPr/>
          <p:nvPr/>
        </p:nvSpPr>
        <p:spPr>
          <a:xfrm>
            <a:off x="3886200" y="4419600"/>
            <a:ext cx="4572000" cy="2246769"/>
          </a:xfrm>
          <a:prstGeom prst="rect">
            <a:avLst/>
          </a:prstGeom>
        </p:spPr>
        <p:txBody>
          <a:bodyPr>
            <a:spAutoFit/>
          </a:bodyPr>
          <a:lstStyle/>
          <a:p>
            <a:r>
              <a:rPr lang="en-US" sz="2000" b="1" dirty="0" smtClean="0"/>
              <a:t>Last </a:t>
            </a:r>
            <a:r>
              <a:rPr lang="en-US" sz="2000" b="1" dirty="0"/>
              <a:t>stand, so to speak, by the Americans in an effort to settle disputes with the British in a peaceful fashion (if you listen to us we'll listen to you); King scoffed at it and wouldn't even look at the petition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1000"/>
                                        <p:tgtEl>
                                          <p:spTgt spid="32771"/>
                                        </p:tgtEl>
                                      </p:cBhvr>
                                    </p:animEffect>
                                    <p:anim calcmode="lin" valueType="num">
                                      <p:cBhvr>
                                        <p:cTn id="8" dur="1000" fill="hold"/>
                                        <p:tgtEl>
                                          <p:spTgt spid="32771"/>
                                        </p:tgtEl>
                                        <p:attrNameLst>
                                          <p:attrName>ppt_x</p:attrName>
                                        </p:attrNameLst>
                                      </p:cBhvr>
                                      <p:tavLst>
                                        <p:tav tm="0">
                                          <p:val>
                                            <p:strVal val="#ppt_x"/>
                                          </p:val>
                                        </p:tav>
                                        <p:tav tm="100000">
                                          <p:val>
                                            <p:strVal val="#ppt_x"/>
                                          </p:val>
                                        </p:tav>
                                      </p:tavLst>
                                    </p:anim>
                                    <p:anim calcmode="lin" valueType="num">
                                      <p:cBhvr>
                                        <p:cTn id="9" dur="900" decel="100000" fill="hold"/>
                                        <p:tgtEl>
                                          <p:spTgt spid="3277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77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WordArt 3"/>
          <p:cNvSpPr>
            <a:spLocks noChangeArrowheads="1" noChangeShapeType="1" noTextEdit="1"/>
          </p:cNvSpPr>
          <p:nvPr/>
        </p:nvSpPr>
        <p:spPr bwMode="auto">
          <a:xfrm>
            <a:off x="1371600" y="1143000"/>
            <a:ext cx="6324600" cy="4343400"/>
          </a:xfrm>
          <a:prstGeom prst="rect">
            <a:avLst/>
          </a:prstGeom>
        </p:spPr>
        <p:txBody>
          <a:bodyPr wrap="none" fromWordArt="1">
            <a:prstTxWarp prst="textPlain">
              <a:avLst>
                <a:gd name="adj" fmla="val 50000"/>
              </a:avLst>
            </a:prstTxWarp>
          </a:bodyPr>
          <a:lstStyle/>
          <a:p>
            <a:pPr algn="ctr"/>
            <a:r>
              <a:rPr lang="en-US" sz="3600" kern="10">
                <a:ln w="28575">
                  <a:solidFill>
                    <a:srgbClr val="CC2700"/>
                  </a:solidFill>
                  <a:round/>
                  <a:headEnd type="none" w="sm" len="sm"/>
                  <a:tailEnd type="none" w="sm" len="sm"/>
                </a:ln>
                <a:solidFill>
                  <a:schemeClr val="bg1"/>
                </a:solidFill>
                <a:effectLst>
                  <a:outerShdw dist="99190" dir="2388334" algn="ctr" rotWithShape="0">
                    <a:srgbClr val="00006C"/>
                  </a:outerShdw>
                </a:effectLst>
                <a:latin typeface="Hot Pizza"/>
              </a:rPr>
              <a:t>Was the</a:t>
            </a:r>
          </a:p>
          <a:p>
            <a:pPr algn="ctr"/>
            <a:r>
              <a:rPr lang="en-US" sz="3600" kern="10">
                <a:ln w="28575">
                  <a:solidFill>
                    <a:srgbClr val="CC2700"/>
                  </a:solidFill>
                  <a:round/>
                  <a:headEnd type="none" w="sm" len="sm"/>
                  <a:tailEnd type="none" w="sm" len="sm"/>
                </a:ln>
                <a:solidFill>
                  <a:schemeClr val="bg1"/>
                </a:solidFill>
                <a:effectLst>
                  <a:outerShdw dist="99190" dir="2388334" algn="ctr" rotWithShape="0">
                    <a:srgbClr val="00006C"/>
                  </a:outerShdw>
                </a:effectLst>
                <a:latin typeface="Hot Pizza"/>
              </a:rPr>
              <a:t>American Revolution</a:t>
            </a:r>
          </a:p>
          <a:p>
            <a:pPr algn="ctr"/>
            <a:r>
              <a:rPr lang="en-US" sz="3600" kern="10">
                <a:ln w="28575">
                  <a:solidFill>
                    <a:srgbClr val="CC2700"/>
                  </a:solidFill>
                  <a:round/>
                  <a:headEnd type="none" w="sm" len="sm"/>
                  <a:tailEnd type="none" w="sm" len="sm"/>
                </a:ln>
                <a:solidFill>
                  <a:schemeClr val="bg1"/>
                </a:solidFill>
                <a:effectLst>
                  <a:outerShdw dist="99190" dir="2388334" algn="ctr" rotWithShape="0">
                    <a:srgbClr val="00006C"/>
                  </a:outerShdw>
                </a:effectLst>
                <a:latin typeface="Hot Pizza"/>
              </a:rPr>
              <a:t>Inevitable??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wheel(8)">
                                      <p:cBhvr>
                                        <p:cTn id="7" dur="1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85800" y="228600"/>
            <a:ext cx="78486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00006C"/>
                </a:solidFill>
                <a:effectLst>
                  <a:outerShdw blurRad="38100" dist="38100" dir="2700000" algn="tl">
                    <a:srgbClr val="C0C0C0"/>
                  </a:outerShdw>
                </a:effectLst>
                <a:latin typeface="Carinthia Demo" pitchFamily="2" charset="0"/>
              </a:rPr>
              <a:t>Thomas Paine</a:t>
            </a:r>
            <a:r>
              <a:rPr lang="en-US" sz="5400" b="1">
                <a:solidFill>
                  <a:srgbClr val="00006C"/>
                </a:solidFill>
                <a:effectLst>
                  <a:outerShdw blurRad="38100" dist="38100" dir="2700000" algn="tl">
                    <a:srgbClr val="C0C0C0"/>
                  </a:outerShdw>
                </a:effectLst>
                <a:latin typeface="BlackChancery" pitchFamily="2" charset="0"/>
              </a:rPr>
              <a:t>: </a:t>
            </a:r>
            <a:r>
              <a:rPr lang="en-US" sz="5400" b="1">
                <a:solidFill>
                  <a:srgbClr val="00006C"/>
                </a:solidFill>
                <a:effectLst>
                  <a:outerShdw blurRad="38100" dist="38100" dir="2700000" algn="tl">
                    <a:srgbClr val="C0C0C0"/>
                  </a:outerShdw>
                </a:effectLst>
                <a:latin typeface="Carinthia Demo" pitchFamily="2" charset="0"/>
              </a:rPr>
              <a:t> </a:t>
            </a:r>
            <a:r>
              <a:rPr lang="en-US" sz="5400" b="1" i="1">
                <a:solidFill>
                  <a:srgbClr val="00006C"/>
                </a:solidFill>
                <a:effectLst>
                  <a:outerShdw blurRad="38100" dist="38100" dir="2700000" algn="tl">
                    <a:srgbClr val="C0C0C0"/>
                  </a:outerShdw>
                </a:effectLst>
                <a:latin typeface="Carinthia Demo" pitchFamily="2" charset="0"/>
              </a:rPr>
              <a:t>Common Sense</a:t>
            </a:r>
          </a:p>
        </p:txBody>
      </p:sp>
      <p:pic>
        <p:nvPicPr>
          <p:cNvPr id="34819" name="Picture 3" descr="Common_Sense_cover_new"/>
          <p:cNvPicPr>
            <a:picLocks noChangeAspect="1" noChangeArrowheads="1"/>
          </p:cNvPicPr>
          <p:nvPr/>
        </p:nvPicPr>
        <p:blipFill>
          <a:blip r:embed="rId2" cstate="print">
            <a:lum bright="-6000" contrast="6000"/>
          </a:blip>
          <a:srcRect/>
          <a:stretch>
            <a:fillRect/>
          </a:stretch>
        </p:blipFill>
        <p:spPr bwMode="auto">
          <a:xfrm>
            <a:off x="838200" y="1371600"/>
            <a:ext cx="2909888" cy="5181600"/>
          </a:xfrm>
          <a:prstGeom prst="rect">
            <a:avLst/>
          </a:prstGeom>
          <a:noFill/>
          <a:ln w="9525">
            <a:solidFill>
              <a:srgbClr val="CC2700"/>
            </a:solidFill>
            <a:miter lim="800000"/>
            <a:headEnd/>
            <a:tailEnd/>
          </a:ln>
        </p:spPr>
      </p:pic>
      <p:pic>
        <p:nvPicPr>
          <p:cNvPr id="34820" name="Picture 4" descr="paine2"/>
          <p:cNvPicPr>
            <a:picLocks noChangeAspect="1" noChangeArrowheads="1"/>
          </p:cNvPicPr>
          <p:nvPr/>
        </p:nvPicPr>
        <p:blipFill>
          <a:blip r:embed="rId3" cstate="print">
            <a:lum contrast="6000"/>
          </a:blip>
          <a:srcRect/>
          <a:stretch>
            <a:fillRect/>
          </a:stretch>
        </p:blipFill>
        <p:spPr bwMode="auto">
          <a:xfrm>
            <a:off x="4495800" y="1447800"/>
            <a:ext cx="3835400" cy="4953000"/>
          </a:xfrm>
          <a:prstGeom prst="rect">
            <a:avLst/>
          </a:prstGeom>
          <a:noFill/>
          <a:ln w="9525">
            <a:solidFill>
              <a:srgbClr val="CC27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85800" y="304800"/>
            <a:ext cx="78486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00006C"/>
                </a:solidFill>
                <a:effectLst>
                  <a:outerShdw blurRad="38100" dist="38100" dir="2700000" algn="tl">
                    <a:srgbClr val="C0C0C0"/>
                  </a:outerShdw>
                </a:effectLst>
                <a:latin typeface="Carinthia Demo" pitchFamily="2" charset="0"/>
              </a:rPr>
              <a:t>Declaration of Independence  </a:t>
            </a:r>
            <a:r>
              <a:rPr lang="en-US" sz="4000" b="1">
                <a:solidFill>
                  <a:srgbClr val="00006C"/>
                </a:solidFill>
                <a:effectLst>
                  <a:outerShdw blurRad="38100" dist="38100" dir="2700000" algn="tl">
                    <a:srgbClr val="C0C0C0"/>
                  </a:outerShdw>
                </a:effectLst>
                <a:latin typeface="BlackChancery" pitchFamily="2" charset="0"/>
              </a:rPr>
              <a:t>(1776)</a:t>
            </a:r>
            <a:endParaRPr lang="en-US" sz="5400" b="1">
              <a:solidFill>
                <a:srgbClr val="00006C"/>
              </a:solidFill>
              <a:effectLst>
                <a:outerShdw blurRad="38100" dist="38100" dir="2700000" algn="tl">
                  <a:srgbClr val="C0C0C0"/>
                </a:outerShdw>
              </a:effectLst>
              <a:latin typeface="Carinthia Demo" pitchFamily="2" charset="0"/>
            </a:endParaRPr>
          </a:p>
        </p:txBody>
      </p:sp>
      <p:pic>
        <p:nvPicPr>
          <p:cNvPr id="35843" name="Picture 3" descr="Declaration of Independence-1"/>
          <p:cNvPicPr>
            <a:picLocks noChangeAspect="1" noChangeArrowheads="1"/>
          </p:cNvPicPr>
          <p:nvPr/>
        </p:nvPicPr>
        <p:blipFill>
          <a:blip r:embed="rId2" cstate="print">
            <a:lum contrast="12000"/>
          </a:blip>
          <a:srcRect l="2000" r="2000"/>
          <a:stretch>
            <a:fillRect/>
          </a:stretch>
        </p:blipFill>
        <p:spPr bwMode="auto">
          <a:xfrm>
            <a:off x="381000" y="1714500"/>
            <a:ext cx="3657600" cy="4533900"/>
          </a:xfrm>
          <a:prstGeom prst="rect">
            <a:avLst/>
          </a:prstGeom>
          <a:noFill/>
          <a:ln w="9525">
            <a:solidFill>
              <a:srgbClr val="CC2700"/>
            </a:solidFill>
            <a:miter lim="800000"/>
            <a:headEnd/>
            <a:tailEnd/>
          </a:ln>
        </p:spPr>
      </p:pic>
      <p:pic>
        <p:nvPicPr>
          <p:cNvPr id="35844" name="Picture 4" descr="declaration"/>
          <p:cNvPicPr>
            <a:picLocks noChangeAspect="1" noChangeArrowheads="1"/>
          </p:cNvPicPr>
          <p:nvPr/>
        </p:nvPicPr>
        <p:blipFill>
          <a:blip r:embed="rId3" cstate="print">
            <a:lum bright="-6000" contrast="6000"/>
          </a:blip>
          <a:srcRect l="5154" t="2248" r="2061" b="1123"/>
          <a:stretch>
            <a:fillRect/>
          </a:stretch>
        </p:blipFill>
        <p:spPr bwMode="auto">
          <a:xfrm>
            <a:off x="4419600" y="1828800"/>
            <a:ext cx="4419600" cy="4222750"/>
          </a:xfrm>
          <a:prstGeom prst="rect">
            <a:avLst/>
          </a:prstGeom>
          <a:noFill/>
          <a:ln w="9525">
            <a:solidFill>
              <a:srgbClr val="CC27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WordArt 3"/>
          <p:cNvSpPr>
            <a:spLocks noChangeArrowheads="1" noChangeShapeType="1" noTextEdit="1"/>
          </p:cNvSpPr>
          <p:nvPr/>
        </p:nvSpPr>
        <p:spPr bwMode="auto">
          <a:xfrm>
            <a:off x="1371600" y="1143000"/>
            <a:ext cx="6324600" cy="4343400"/>
          </a:xfrm>
          <a:prstGeom prst="rect">
            <a:avLst/>
          </a:prstGeom>
        </p:spPr>
        <p:txBody>
          <a:bodyPr wrap="none" fromWordArt="1">
            <a:prstTxWarp prst="textPlain">
              <a:avLst>
                <a:gd name="adj" fmla="val 50000"/>
              </a:avLst>
            </a:prstTxWarp>
          </a:bodyPr>
          <a:lstStyle/>
          <a:p>
            <a:pPr algn="ctr"/>
            <a:r>
              <a:rPr lang="en-US" sz="3600" kern="10">
                <a:ln w="19050">
                  <a:solidFill>
                    <a:srgbClr val="00006C"/>
                  </a:solidFill>
                  <a:round/>
                  <a:headEnd type="none" w="sm" len="sm"/>
                  <a:tailEnd type="none" w="sm" len="sm"/>
                </a:ln>
                <a:solidFill>
                  <a:srgbClr val="CC2700"/>
                </a:solidFill>
                <a:effectLst>
                  <a:outerShdw dist="35921" dir="2700000" algn="ctr" rotWithShape="0">
                    <a:schemeClr val="accent2"/>
                  </a:outerShdw>
                </a:effectLst>
                <a:latin typeface="Hot Pizza"/>
              </a:rPr>
              <a:t>Was the</a:t>
            </a:r>
          </a:p>
          <a:p>
            <a:pPr algn="ctr"/>
            <a:r>
              <a:rPr lang="en-US" sz="3600" kern="10">
                <a:ln w="19050">
                  <a:solidFill>
                    <a:srgbClr val="00006C"/>
                  </a:solidFill>
                  <a:round/>
                  <a:headEnd type="none" w="sm" len="sm"/>
                  <a:tailEnd type="none" w="sm" len="sm"/>
                </a:ln>
                <a:solidFill>
                  <a:srgbClr val="CC2700"/>
                </a:solidFill>
                <a:effectLst>
                  <a:outerShdw dist="35921" dir="2700000" algn="ctr" rotWithShape="0">
                    <a:schemeClr val="accent2"/>
                  </a:outerShdw>
                </a:effectLst>
                <a:latin typeface="Hot Pizza"/>
              </a:rPr>
              <a:t>American Revolution</a:t>
            </a:r>
          </a:p>
          <a:p>
            <a:pPr algn="ctr"/>
            <a:r>
              <a:rPr lang="en-US" sz="3600" kern="10">
                <a:ln w="19050">
                  <a:solidFill>
                    <a:srgbClr val="00006C"/>
                  </a:solidFill>
                  <a:round/>
                  <a:headEnd type="none" w="sm" len="sm"/>
                  <a:tailEnd type="none" w="sm" len="sm"/>
                </a:ln>
                <a:solidFill>
                  <a:srgbClr val="CC2700"/>
                </a:solidFill>
                <a:effectLst>
                  <a:outerShdw dist="35921" dir="2700000" algn="ctr" rotWithShape="0">
                    <a:schemeClr val="accent2"/>
                  </a:outerShdw>
                </a:effectLst>
                <a:latin typeface="Hot Pizza"/>
              </a:rPr>
              <a:t>Inevitable??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8)">
                                      <p:cBhvr>
                                        <p:cTn id="7"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85800" y="228600"/>
            <a:ext cx="78486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00006C"/>
                </a:solidFill>
                <a:effectLst>
                  <a:outerShdw blurRad="38100" dist="38100" dir="2700000" algn="tl">
                    <a:srgbClr val="C0C0C0"/>
                  </a:outerShdw>
                </a:effectLst>
                <a:latin typeface="Carinthia Demo" pitchFamily="2" charset="0"/>
              </a:rPr>
              <a:t>Declaration of Independence</a:t>
            </a:r>
          </a:p>
        </p:txBody>
      </p:sp>
      <p:pic>
        <p:nvPicPr>
          <p:cNvPr id="36867" name="Picture 3" descr="declaration_signers"/>
          <p:cNvPicPr>
            <a:picLocks noChangeAspect="1" noChangeArrowheads="1"/>
          </p:cNvPicPr>
          <p:nvPr/>
        </p:nvPicPr>
        <p:blipFill>
          <a:blip r:embed="rId2" cstate="print">
            <a:lum contrast="12000"/>
          </a:blip>
          <a:srcRect/>
          <a:stretch>
            <a:fillRect/>
          </a:stretch>
        </p:blipFill>
        <p:spPr bwMode="auto">
          <a:xfrm>
            <a:off x="228600" y="1143000"/>
            <a:ext cx="8610600" cy="5486399"/>
          </a:xfrm>
          <a:prstGeom prst="rect">
            <a:avLst/>
          </a:prstGeom>
          <a:noFill/>
          <a:ln w="9525">
            <a:solidFill>
              <a:srgbClr val="CC270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85800" y="228600"/>
            <a:ext cx="78486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00006C"/>
                </a:solidFill>
                <a:effectLst>
                  <a:outerShdw blurRad="38100" dist="38100" dir="2700000" algn="tl">
                    <a:srgbClr val="C0C0C0"/>
                  </a:outerShdw>
                </a:effectLst>
                <a:latin typeface="Carinthia Demo" pitchFamily="2" charset="0"/>
              </a:rPr>
              <a:t>Independence Hall</a:t>
            </a:r>
          </a:p>
        </p:txBody>
      </p:sp>
      <p:pic>
        <p:nvPicPr>
          <p:cNvPr id="37891" name="Picture 3" descr="declaration_independence"/>
          <p:cNvPicPr>
            <a:picLocks noChangeAspect="1" noChangeArrowheads="1"/>
          </p:cNvPicPr>
          <p:nvPr/>
        </p:nvPicPr>
        <p:blipFill>
          <a:blip r:embed="rId2" cstate="print">
            <a:lum bright="6000" contrast="6000"/>
          </a:blip>
          <a:srcRect r="1076"/>
          <a:stretch>
            <a:fillRect/>
          </a:stretch>
        </p:blipFill>
        <p:spPr bwMode="auto">
          <a:xfrm>
            <a:off x="1143000" y="1524000"/>
            <a:ext cx="7010400" cy="4646613"/>
          </a:xfrm>
          <a:prstGeom prst="rect">
            <a:avLst/>
          </a:prstGeom>
          <a:noFill/>
          <a:ln w="9525">
            <a:solidFill>
              <a:srgbClr val="CC27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038600" y="473075"/>
            <a:ext cx="4495800" cy="1736725"/>
          </a:xfrm>
          <a:prstGeom prst="rect">
            <a:avLst/>
          </a:prstGeom>
          <a:noFill/>
          <a:ln w="9525">
            <a:noFill/>
            <a:miter lim="800000"/>
            <a:headEnd/>
            <a:tailEnd/>
          </a:ln>
          <a:effectLst/>
        </p:spPr>
        <p:txBody>
          <a:bodyPr>
            <a:spAutoFit/>
          </a:bodyPr>
          <a:lstStyle/>
          <a:p>
            <a:pPr algn="r">
              <a:spcBef>
                <a:spcPct val="50000"/>
              </a:spcBef>
            </a:pPr>
            <a:r>
              <a:rPr lang="en-US" sz="5400" b="1">
                <a:solidFill>
                  <a:srgbClr val="00006C"/>
                </a:solidFill>
                <a:effectLst>
                  <a:outerShdw blurRad="38100" dist="38100" dir="2700000" algn="tl">
                    <a:srgbClr val="C0C0C0"/>
                  </a:outerShdw>
                </a:effectLst>
                <a:latin typeface="Carinthia Demo" pitchFamily="2" charset="0"/>
              </a:rPr>
              <a:t>New </a:t>
            </a:r>
            <a:br>
              <a:rPr lang="en-US" sz="5400" b="1">
                <a:solidFill>
                  <a:srgbClr val="00006C"/>
                </a:solidFill>
                <a:effectLst>
                  <a:outerShdw blurRad="38100" dist="38100" dir="2700000" algn="tl">
                    <a:srgbClr val="C0C0C0"/>
                  </a:outerShdw>
                </a:effectLst>
                <a:latin typeface="Carinthia Demo" pitchFamily="2" charset="0"/>
              </a:rPr>
            </a:br>
            <a:r>
              <a:rPr lang="en-US" sz="5400" b="1">
                <a:solidFill>
                  <a:srgbClr val="00006C"/>
                </a:solidFill>
                <a:effectLst>
                  <a:outerShdw blurRad="38100" dist="38100" dir="2700000" algn="tl">
                    <a:srgbClr val="C0C0C0"/>
                  </a:outerShdw>
                </a:effectLst>
                <a:latin typeface="Carinthia Demo" pitchFamily="2" charset="0"/>
              </a:rPr>
              <a:t>National Symbols</a:t>
            </a:r>
          </a:p>
        </p:txBody>
      </p:sp>
      <p:pic>
        <p:nvPicPr>
          <p:cNvPr id="38915" name="Picture 3" descr="Liberty Bell"/>
          <p:cNvPicPr>
            <a:picLocks noChangeAspect="1" noChangeArrowheads="1"/>
          </p:cNvPicPr>
          <p:nvPr/>
        </p:nvPicPr>
        <p:blipFill>
          <a:blip r:embed="rId2" cstate="print">
            <a:lum contrast="6000"/>
          </a:blip>
          <a:srcRect/>
          <a:stretch>
            <a:fillRect/>
          </a:stretch>
        </p:blipFill>
        <p:spPr bwMode="auto">
          <a:xfrm>
            <a:off x="6705600" y="3657600"/>
            <a:ext cx="2032000" cy="2667000"/>
          </a:xfrm>
          <a:prstGeom prst="rect">
            <a:avLst/>
          </a:prstGeom>
          <a:noFill/>
          <a:ln w="9525">
            <a:solidFill>
              <a:srgbClr val="CC2700"/>
            </a:solidFill>
            <a:miter lim="800000"/>
            <a:headEnd/>
            <a:tailEnd/>
          </a:ln>
        </p:spPr>
      </p:pic>
      <p:pic>
        <p:nvPicPr>
          <p:cNvPr id="38916" name="Picture 4" descr="flag-Don't Tread on me"/>
          <p:cNvPicPr>
            <a:picLocks noChangeAspect="1" noChangeArrowheads="1"/>
          </p:cNvPicPr>
          <p:nvPr/>
        </p:nvPicPr>
        <p:blipFill>
          <a:blip r:embed="rId3" cstate="print">
            <a:lum contrast="6000"/>
          </a:blip>
          <a:srcRect/>
          <a:stretch>
            <a:fillRect/>
          </a:stretch>
        </p:blipFill>
        <p:spPr bwMode="auto">
          <a:xfrm>
            <a:off x="3352800" y="3048000"/>
            <a:ext cx="2895600" cy="1954213"/>
          </a:xfrm>
          <a:prstGeom prst="rect">
            <a:avLst/>
          </a:prstGeom>
          <a:noFill/>
          <a:ln w="9525">
            <a:solidFill>
              <a:srgbClr val="CC2700"/>
            </a:solidFill>
            <a:miter lim="800000"/>
            <a:headEnd/>
            <a:tailEnd/>
          </a:ln>
        </p:spPr>
      </p:pic>
      <p:pic>
        <p:nvPicPr>
          <p:cNvPr id="38917" name="Picture 5" descr="Spirit of 76"/>
          <p:cNvPicPr>
            <a:picLocks noChangeAspect="1" noChangeArrowheads="1"/>
          </p:cNvPicPr>
          <p:nvPr/>
        </p:nvPicPr>
        <p:blipFill>
          <a:blip r:embed="rId4" cstate="print">
            <a:lum contrast="6000"/>
          </a:blip>
          <a:srcRect b="5064"/>
          <a:stretch>
            <a:fillRect/>
          </a:stretch>
        </p:blipFill>
        <p:spPr bwMode="auto">
          <a:xfrm>
            <a:off x="457200" y="609600"/>
            <a:ext cx="2511425" cy="3541713"/>
          </a:xfrm>
          <a:prstGeom prst="rect">
            <a:avLst/>
          </a:prstGeom>
          <a:noFill/>
          <a:ln w="9525">
            <a:solidFill>
              <a:srgbClr val="CC270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5800" y="228600"/>
            <a:ext cx="78486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000078"/>
                </a:solidFill>
                <a:latin typeface="Carinthia Demo" pitchFamily="2" charset="0"/>
              </a:rPr>
              <a:t>Tar and Feathering</a:t>
            </a:r>
          </a:p>
        </p:txBody>
      </p:sp>
      <p:pic>
        <p:nvPicPr>
          <p:cNvPr id="4099" name="Picture 3" descr="Bostonians_Paying_Excise_Man"/>
          <p:cNvPicPr>
            <a:picLocks noChangeAspect="1" noChangeArrowheads="1"/>
          </p:cNvPicPr>
          <p:nvPr/>
        </p:nvPicPr>
        <p:blipFill>
          <a:blip r:embed="rId2" cstate="print">
            <a:lum contrast="6000"/>
          </a:blip>
          <a:srcRect l="1848" t="1407" r="2078" b="4762"/>
          <a:stretch>
            <a:fillRect/>
          </a:stretch>
        </p:blipFill>
        <p:spPr bwMode="auto">
          <a:xfrm>
            <a:off x="1295400" y="1295400"/>
            <a:ext cx="6705600" cy="5081588"/>
          </a:xfrm>
          <a:prstGeom prst="rect">
            <a:avLst/>
          </a:prstGeom>
          <a:noFill/>
          <a:ln w="9525">
            <a:solidFill>
              <a:srgbClr val="CC27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 y="152400"/>
            <a:ext cx="8534400" cy="914400"/>
          </a:xfrm>
          <a:prstGeom prst="rect">
            <a:avLst/>
          </a:prstGeom>
          <a:noFill/>
          <a:ln w="9525">
            <a:noFill/>
            <a:miter lim="800000"/>
            <a:headEnd/>
            <a:tailEnd/>
          </a:ln>
          <a:effectLst/>
        </p:spPr>
        <p:txBody>
          <a:bodyPr anchor="ctr">
            <a:spAutoFit/>
          </a:bodyPr>
          <a:lstStyle/>
          <a:p>
            <a:pPr algn="ctr">
              <a:spcBef>
                <a:spcPct val="50000"/>
              </a:spcBef>
            </a:pPr>
            <a:r>
              <a:rPr lang="en-US" sz="5400" b="1">
                <a:solidFill>
                  <a:srgbClr val="00006C"/>
                </a:solidFill>
                <a:effectLst>
                  <a:outerShdw blurRad="38100" dist="38100" dir="2700000" algn="tl">
                    <a:srgbClr val="C0C0C0"/>
                  </a:outerShdw>
                </a:effectLst>
                <a:latin typeface="Carinthia Demo" pitchFamily="2" charset="0"/>
              </a:rPr>
              <a:t>The Boston Massacre </a:t>
            </a:r>
            <a:r>
              <a:rPr lang="en-US" sz="4400" b="1">
                <a:solidFill>
                  <a:srgbClr val="00006C"/>
                </a:solidFill>
                <a:effectLst>
                  <a:outerShdw blurRad="38100" dist="38100" dir="2700000" algn="tl">
                    <a:srgbClr val="C0C0C0"/>
                  </a:outerShdw>
                </a:effectLst>
                <a:latin typeface="BlackChancery" pitchFamily="2" charset="0"/>
              </a:rPr>
              <a:t>(</a:t>
            </a:r>
            <a:r>
              <a:rPr lang="en-US" sz="3200" b="1">
                <a:solidFill>
                  <a:srgbClr val="00006C"/>
                </a:solidFill>
                <a:effectLst>
                  <a:outerShdw blurRad="38100" dist="38100" dir="2700000" algn="tl">
                    <a:srgbClr val="C0C0C0"/>
                  </a:outerShdw>
                </a:effectLst>
                <a:latin typeface="BlackChancery" pitchFamily="2" charset="0"/>
              </a:rPr>
              <a:t>March 5,1770</a:t>
            </a:r>
            <a:r>
              <a:rPr lang="en-US" sz="4400" b="1">
                <a:solidFill>
                  <a:srgbClr val="00006C"/>
                </a:solidFill>
                <a:effectLst>
                  <a:outerShdw blurRad="38100" dist="38100" dir="2700000" algn="tl">
                    <a:srgbClr val="C0C0C0"/>
                  </a:outerShdw>
                </a:effectLst>
                <a:latin typeface="BlackChancery" pitchFamily="2" charset="0"/>
              </a:rPr>
              <a:t>)</a:t>
            </a:r>
          </a:p>
        </p:txBody>
      </p:sp>
      <p:pic>
        <p:nvPicPr>
          <p:cNvPr id="5123" name="Picture 3" descr="BostonMassacre"/>
          <p:cNvPicPr>
            <a:picLocks noChangeAspect="1" noChangeArrowheads="1"/>
          </p:cNvPicPr>
          <p:nvPr/>
        </p:nvPicPr>
        <p:blipFill>
          <a:blip r:embed="rId2" cstate="print">
            <a:lum bright="-6000" contrast="6000"/>
          </a:blip>
          <a:srcRect l="2148"/>
          <a:stretch>
            <a:fillRect/>
          </a:stretch>
        </p:blipFill>
        <p:spPr bwMode="auto">
          <a:xfrm>
            <a:off x="1524000" y="1066800"/>
            <a:ext cx="6172200" cy="5573713"/>
          </a:xfrm>
          <a:prstGeom prst="rect">
            <a:avLst/>
          </a:prstGeom>
          <a:noFill/>
          <a:ln w="9525">
            <a:solidFill>
              <a:srgbClr val="CC27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85800" y="304800"/>
            <a:ext cx="78486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00006C"/>
                </a:solidFill>
                <a:effectLst>
                  <a:outerShdw blurRad="38100" dist="38100" dir="2700000" algn="tl">
                    <a:srgbClr val="C0C0C0"/>
                  </a:outerShdw>
                </a:effectLst>
                <a:latin typeface="Carinthia Demo" pitchFamily="2" charset="0"/>
              </a:rPr>
              <a:t>The Gaspee Incident</a:t>
            </a:r>
            <a:r>
              <a:rPr lang="en-US" sz="5400" b="1">
                <a:solidFill>
                  <a:srgbClr val="00006C"/>
                </a:solidFill>
                <a:effectLst>
                  <a:outerShdw blurRad="38100" dist="38100" dir="2700000" algn="tl">
                    <a:srgbClr val="C0C0C0"/>
                  </a:outerShdw>
                </a:effectLst>
                <a:latin typeface="BlackChancery" pitchFamily="2" charset="0"/>
              </a:rPr>
              <a:t> </a:t>
            </a:r>
            <a:r>
              <a:rPr lang="en-US" sz="4400" b="1">
                <a:solidFill>
                  <a:srgbClr val="00006C"/>
                </a:solidFill>
                <a:effectLst>
                  <a:outerShdw blurRad="38100" dist="38100" dir="2700000" algn="tl">
                    <a:srgbClr val="C0C0C0"/>
                  </a:outerShdw>
                </a:effectLst>
                <a:latin typeface="BlackChancery" pitchFamily="2" charset="0"/>
              </a:rPr>
              <a:t>(1772)</a:t>
            </a:r>
            <a:endParaRPr lang="en-US" sz="4400" b="1">
              <a:solidFill>
                <a:srgbClr val="00006C"/>
              </a:solidFill>
              <a:effectLst>
                <a:outerShdw blurRad="38100" dist="38100" dir="2700000" algn="tl">
                  <a:srgbClr val="C0C0C0"/>
                </a:outerShdw>
              </a:effectLst>
              <a:latin typeface="Carinthia Demo" pitchFamily="2" charset="0"/>
            </a:endParaRPr>
          </a:p>
        </p:txBody>
      </p:sp>
      <p:pic>
        <p:nvPicPr>
          <p:cNvPr id="6147" name="Picture 3" descr="USSConstitutionBySalisburyTuckerman"/>
          <p:cNvPicPr>
            <a:picLocks noChangeAspect="1" noChangeArrowheads="1"/>
          </p:cNvPicPr>
          <p:nvPr/>
        </p:nvPicPr>
        <p:blipFill>
          <a:blip r:embed="rId2" cstate="print">
            <a:lum bright="-6000" contrast="6000"/>
          </a:blip>
          <a:srcRect/>
          <a:stretch>
            <a:fillRect/>
          </a:stretch>
        </p:blipFill>
        <p:spPr bwMode="auto">
          <a:xfrm>
            <a:off x="381000" y="1371600"/>
            <a:ext cx="4572000" cy="4376738"/>
          </a:xfrm>
          <a:prstGeom prst="rect">
            <a:avLst/>
          </a:prstGeom>
          <a:noFill/>
          <a:ln w="9525">
            <a:solidFill>
              <a:srgbClr val="CC2700"/>
            </a:solidFill>
            <a:miter lim="800000"/>
            <a:headEnd/>
            <a:tailEnd/>
          </a:ln>
        </p:spPr>
      </p:pic>
      <p:sp>
        <p:nvSpPr>
          <p:cNvPr id="6148" name="Text Box 4"/>
          <p:cNvSpPr txBox="1">
            <a:spLocks noChangeArrowheads="1"/>
          </p:cNvSpPr>
          <p:nvPr/>
        </p:nvSpPr>
        <p:spPr bwMode="auto">
          <a:xfrm>
            <a:off x="533400" y="5973763"/>
            <a:ext cx="8153400" cy="579437"/>
          </a:xfrm>
          <a:prstGeom prst="rect">
            <a:avLst/>
          </a:prstGeom>
          <a:noFill/>
          <a:ln w="12700">
            <a:noFill/>
            <a:miter lim="800000"/>
            <a:headEnd type="none" w="sm" len="sm"/>
            <a:tailEnd type="none" w="sm" len="sm"/>
          </a:ln>
          <a:effectLst/>
        </p:spPr>
        <p:txBody>
          <a:bodyPr lIns="92075" tIns="46038" rIns="92075" bIns="46038">
            <a:spAutoFit/>
          </a:bodyPr>
          <a:lstStyle/>
          <a:p>
            <a:pPr marL="457200" indent="-457200" algn="ctr" eaLnBrk="0" hangingPunct="0">
              <a:spcBef>
                <a:spcPct val="50000"/>
              </a:spcBef>
            </a:pPr>
            <a:r>
              <a:rPr lang="en-US" sz="3200" b="1">
                <a:effectLst>
                  <a:outerShdw blurRad="38100" dist="38100" dir="2700000" algn="tl">
                    <a:srgbClr val="C0C0C0"/>
                  </a:outerShdw>
                </a:effectLst>
                <a:latin typeface="Comic Sans MS" pitchFamily="66" charset="0"/>
              </a:rPr>
              <a:t>Providence, RI coast</a:t>
            </a:r>
            <a:endParaRPr lang="en-US" sz="2800" b="1">
              <a:effectLst>
                <a:outerShdw blurRad="38100" dist="38100" dir="2700000" algn="tl">
                  <a:srgbClr val="C0C0C0"/>
                </a:outerShdw>
              </a:effectLst>
              <a:latin typeface="Comic Sans MS" pitchFamily="66" charset="0"/>
            </a:endParaRPr>
          </a:p>
        </p:txBody>
      </p:sp>
      <p:sp>
        <p:nvSpPr>
          <p:cNvPr id="5" name="TextBox 4"/>
          <p:cNvSpPr txBox="1"/>
          <p:nvPr/>
        </p:nvSpPr>
        <p:spPr>
          <a:xfrm>
            <a:off x="5257800" y="1524000"/>
            <a:ext cx="3352800" cy="4524315"/>
          </a:xfrm>
          <a:prstGeom prst="rect">
            <a:avLst/>
          </a:prstGeom>
          <a:noFill/>
        </p:spPr>
        <p:txBody>
          <a:bodyPr wrap="square" rtlCol="0">
            <a:spAutoFit/>
          </a:bodyPr>
          <a:lstStyle/>
          <a:p>
            <a:r>
              <a:rPr lang="en-US" sz="2400" dirty="0"/>
              <a:t>The colonists thought that there was a conspiracy against them. Seizing their opportunity to destroy the hated vessel, a group of colonists disguised as Native Americans ordered the British crew ashore and then set fire to the 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900" decel="100000" fill="hold"/>
                                        <p:tgtEl>
                                          <p:spTgt spid="614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85800" y="304800"/>
            <a:ext cx="7848600" cy="1736725"/>
          </a:xfrm>
          <a:prstGeom prst="rect">
            <a:avLst/>
          </a:prstGeom>
          <a:noFill/>
          <a:ln w="9525">
            <a:noFill/>
            <a:miter lim="800000"/>
            <a:headEnd/>
            <a:tailEnd/>
          </a:ln>
          <a:effectLst/>
        </p:spPr>
        <p:txBody>
          <a:bodyPr>
            <a:spAutoFit/>
          </a:bodyPr>
          <a:lstStyle/>
          <a:p>
            <a:pPr algn="ctr">
              <a:spcBef>
                <a:spcPct val="50000"/>
              </a:spcBef>
            </a:pPr>
            <a:r>
              <a:rPr lang="en-US" sz="5400" b="1">
                <a:solidFill>
                  <a:srgbClr val="00006C"/>
                </a:solidFill>
                <a:effectLst>
                  <a:outerShdw blurRad="38100" dist="38100" dir="2700000" algn="tl">
                    <a:srgbClr val="C0C0C0"/>
                  </a:outerShdw>
                </a:effectLst>
                <a:latin typeface="Carinthia Demo" pitchFamily="2" charset="0"/>
              </a:rPr>
              <a:t>Committees </a:t>
            </a:r>
            <a:br>
              <a:rPr lang="en-US" sz="5400" b="1">
                <a:solidFill>
                  <a:srgbClr val="00006C"/>
                </a:solidFill>
                <a:effectLst>
                  <a:outerShdw blurRad="38100" dist="38100" dir="2700000" algn="tl">
                    <a:srgbClr val="C0C0C0"/>
                  </a:outerShdw>
                </a:effectLst>
                <a:latin typeface="Carinthia Demo" pitchFamily="2" charset="0"/>
              </a:rPr>
            </a:br>
            <a:r>
              <a:rPr lang="en-US" sz="5400" b="1">
                <a:solidFill>
                  <a:srgbClr val="00006C"/>
                </a:solidFill>
                <a:effectLst>
                  <a:outerShdw blurRad="38100" dist="38100" dir="2700000" algn="tl">
                    <a:srgbClr val="C0C0C0"/>
                  </a:outerShdw>
                </a:effectLst>
                <a:latin typeface="Carinthia Demo" pitchFamily="2" charset="0"/>
              </a:rPr>
              <a:t>of Correspondence</a:t>
            </a:r>
          </a:p>
        </p:txBody>
      </p:sp>
      <p:sp>
        <p:nvSpPr>
          <p:cNvPr id="7171" name="Text Box 3"/>
          <p:cNvSpPr txBox="1">
            <a:spLocks noChangeArrowheads="1"/>
          </p:cNvSpPr>
          <p:nvPr/>
        </p:nvSpPr>
        <p:spPr bwMode="auto">
          <a:xfrm>
            <a:off x="838200" y="2819400"/>
            <a:ext cx="7772400" cy="646973"/>
          </a:xfrm>
          <a:prstGeom prst="rect">
            <a:avLst/>
          </a:prstGeom>
          <a:noFill/>
          <a:ln w="12700">
            <a:noFill/>
            <a:miter lim="800000"/>
            <a:headEnd type="none" w="sm" len="sm"/>
            <a:tailEnd type="none" w="sm" len="sm"/>
          </a:ln>
          <a:effectLst/>
        </p:spPr>
        <p:txBody>
          <a:bodyPr lIns="92075" tIns="46038" rIns="92075" bIns="46038">
            <a:spAutoFit/>
          </a:bodyPr>
          <a:lstStyle/>
          <a:p>
            <a:pPr marL="457200" indent="-457200" eaLnBrk="0" hangingPunct="0">
              <a:spcBef>
                <a:spcPct val="50000"/>
              </a:spcBef>
            </a:pPr>
            <a:r>
              <a:rPr lang="en-US" sz="3600" b="1" dirty="0" smtClean="0">
                <a:solidFill>
                  <a:srgbClr val="CC0000"/>
                </a:solidFill>
                <a:effectLst>
                  <a:outerShdw blurRad="38100" dist="38100" dir="2700000" algn="tl">
                    <a:srgbClr val="C0C0C0"/>
                  </a:outerShdw>
                </a:effectLst>
                <a:latin typeface="Comic Sans MS" pitchFamily="66" charset="0"/>
              </a:rPr>
              <a:t>Purpose - </a:t>
            </a:r>
            <a:endParaRPr lang="en-US" sz="2800" b="1" dirty="0">
              <a:effectLst>
                <a:outerShdw blurRad="38100" dist="38100" dir="2700000" algn="tl">
                  <a:srgbClr val="C0C0C0"/>
                </a:outerShdw>
              </a:effectLst>
              <a:latin typeface="Comic Sans MS" pitchFamily="66" charset="0"/>
            </a:endParaRPr>
          </a:p>
        </p:txBody>
      </p:sp>
      <p:sp>
        <p:nvSpPr>
          <p:cNvPr id="4" name="Rectangle 3"/>
          <p:cNvSpPr/>
          <p:nvPr/>
        </p:nvSpPr>
        <p:spPr>
          <a:xfrm>
            <a:off x="3200400" y="2133600"/>
            <a:ext cx="5486400" cy="3785652"/>
          </a:xfrm>
          <a:prstGeom prst="rect">
            <a:avLst/>
          </a:prstGeom>
        </p:spPr>
        <p:txBody>
          <a:bodyPr wrap="square">
            <a:spAutoFit/>
          </a:bodyPr>
          <a:lstStyle/>
          <a:p>
            <a:r>
              <a:rPr lang="en-US" sz="2400" b="1" dirty="0" smtClean="0"/>
              <a:t>Organized </a:t>
            </a:r>
            <a:r>
              <a:rPr lang="en-US" sz="2400" b="1" dirty="0"/>
              <a:t>by patriot leader Samuel Adams, was a system of communication between patriot leaders in New England and throughout the colonies. They provided the organization necessary to unite the colonies in opposition to Parliament. The committees sent delegates to the First Continental Congress.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up)">
                                      <p:cBhvr>
                                        <p:cTn id="7" dur="3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152400"/>
            <a:ext cx="7848600" cy="823913"/>
          </a:xfrm>
          <a:prstGeom prst="rect">
            <a:avLst/>
          </a:prstGeom>
          <a:noFill/>
          <a:ln w="9525">
            <a:noFill/>
            <a:miter lim="800000"/>
            <a:headEnd/>
            <a:tailEnd/>
          </a:ln>
          <a:effectLst/>
        </p:spPr>
        <p:txBody>
          <a:bodyPr>
            <a:spAutoFit/>
          </a:bodyPr>
          <a:lstStyle/>
          <a:p>
            <a:pPr algn="ctr">
              <a:spcBef>
                <a:spcPct val="50000"/>
              </a:spcBef>
            </a:pPr>
            <a:r>
              <a:rPr lang="en-US" sz="4800" b="1">
                <a:solidFill>
                  <a:srgbClr val="00006C"/>
                </a:solidFill>
                <a:effectLst>
                  <a:outerShdw blurRad="38100" dist="38100" dir="2700000" algn="tl">
                    <a:srgbClr val="C0C0C0"/>
                  </a:outerShdw>
                </a:effectLst>
                <a:latin typeface="Carinthia Demo" pitchFamily="2" charset="0"/>
              </a:rPr>
              <a:t>Tea Act </a:t>
            </a:r>
            <a:r>
              <a:rPr lang="en-US" sz="4000" b="1">
                <a:solidFill>
                  <a:srgbClr val="00006C"/>
                </a:solidFill>
                <a:effectLst>
                  <a:outerShdw blurRad="38100" dist="38100" dir="2700000" algn="tl">
                    <a:srgbClr val="C0C0C0"/>
                  </a:outerShdw>
                </a:effectLst>
                <a:latin typeface="BlackChancery" pitchFamily="2" charset="0"/>
              </a:rPr>
              <a:t>(1773)</a:t>
            </a:r>
            <a:endParaRPr lang="en-US" sz="4000" b="1">
              <a:solidFill>
                <a:srgbClr val="00006C"/>
              </a:solidFill>
              <a:effectLst>
                <a:outerShdw blurRad="38100" dist="38100" dir="2700000" algn="tl">
                  <a:srgbClr val="C0C0C0"/>
                </a:outerShdw>
              </a:effectLst>
              <a:latin typeface="Carinthia Demo" pitchFamily="2" charset="0"/>
            </a:endParaRPr>
          </a:p>
        </p:txBody>
      </p:sp>
      <p:pic>
        <p:nvPicPr>
          <p:cNvPr id="8195" name="Picture 3" descr="LadiesTeaBoycott"/>
          <p:cNvPicPr>
            <a:picLocks noChangeAspect="1" noChangeArrowheads="1"/>
          </p:cNvPicPr>
          <p:nvPr/>
        </p:nvPicPr>
        <p:blipFill>
          <a:blip r:embed="rId2" cstate="print">
            <a:lum bright="-6000" contrast="6000"/>
          </a:blip>
          <a:srcRect/>
          <a:stretch>
            <a:fillRect/>
          </a:stretch>
        </p:blipFill>
        <p:spPr bwMode="auto">
          <a:xfrm>
            <a:off x="4876800" y="1219200"/>
            <a:ext cx="3925888" cy="5105400"/>
          </a:xfrm>
          <a:prstGeom prst="rect">
            <a:avLst/>
          </a:prstGeom>
          <a:noFill/>
          <a:ln w="9525">
            <a:solidFill>
              <a:srgbClr val="CC2700"/>
            </a:solidFill>
            <a:miter lim="800000"/>
            <a:headEnd/>
            <a:tailEnd/>
          </a:ln>
        </p:spPr>
      </p:pic>
      <p:sp>
        <p:nvSpPr>
          <p:cNvPr id="8196" name="Text Box 4"/>
          <p:cNvSpPr txBox="1">
            <a:spLocks noChangeArrowheads="1"/>
          </p:cNvSpPr>
          <p:nvPr/>
        </p:nvSpPr>
        <p:spPr bwMode="auto">
          <a:xfrm>
            <a:off x="304800" y="990600"/>
            <a:ext cx="6553200" cy="5632953"/>
          </a:xfrm>
          <a:prstGeom prst="rect">
            <a:avLst/>
          </a:prstGeom>
          <a:noFill/>
          <a:ln w="12700">
            <a:noFill/>
            <a:miter lim="800000"/>
            <a:headEnd type="none" w="sm" len="sm"/>
            <a:tailEnd type="none" w="sm" len="sm"/>
          </a:ln>
          <a:effectLst/>
        </p:spPr>
        <p:txBody>
          <a:bodyPr lIns="92075" tIns="46038" rIns="92075" bIns="46038">
            <a:spAutoFit/>
          </a:bodyPr>
          <a:lstStyle/>
          <a:p>
            <a:pPr marL="457200" indent="-457200" eaLnBrk="0" hangingPunct="0">
              <a:spcBef>
                <a:spcPct val="50000"/>
              </a:spcBef>
              <a:buClr>
                <a:srgbClr val="CC2700"/>
              </a:buClr>
              <a:buSzPct val="120000"/>
              <a:buFont typeface="US-Bats" pitchFamily="2" charset="0"/>
              <a:buChar char="8"/>
            </a:pPr>
            <a:r>
              <a:rPr lang="en-US" sz="2400" b="1" dirty="0">
                <a:effectLst>
                  <a:outerShdw blurRad="38100" dist="38100" dir="2700000" algn="tl">
                    <a:srgbClr val="C0C0C0"/>
                  </a:outerShdw>
                </a:effectLst>
                <a:latin typeface="Comic Sans MS" pitchFamily="66" charset="0"/>
              </a:rPr>
              <a:t>British East India Co.:</a:t>
            </a:r>
          </a:p>
          <a:p>
            <a:pPr marL="914400" lvl="1" indent="-342900" eaLnBrk="0" hangingPunct="0">
              <a:spcBef>
                <a:spcPct val="50000"/>
              </a:spcBef>
              <a:buClr>
                <a:schemeClr val="accent2"/>
              </a:buClr>
              <a:buFont typeface="Wingdings" pitchFamily="2" charset="2"/>
              <a:buChar char="§"/>
            </a:pPr>
            <a:r>
              <a:rPr lang="en-US" sz="2400" b="1" dirty="0">
                <a:effectLst>
                  <a:outerShdw blurRad="38100" dist="38100" dir="2700000" algn="tl">
                    <a:srgbClr val="C0C0C0"/>
                  </a:outerShdw>
                </a:effectLst>
                <a:latin typeface="Comic Sans MS" pitchFamily="66" charset="0"/>
              </a:rPr>
              <a:t>Monopoly on </a:t>
            </a:r>
            <a:r>
              <a:rPr lang="en-US" sz="2400" b="1" dirty="0" smtClean="0">
                <a:effectLst>
                  <a:outerShdw blurRad="38100" dist="38100" dir="2700000" algn="tl">
                    <a:srgbClr val="C0C0C0"/>
                  </a:outerShdw>
                </a:effectLst>
                <a:latin typeface="Comic Sans MS" pitchFamily="66" charset="0"/>
              </a:rPr>
              <a:t>British </a:t>
            </a:r>
            <a:r>
              <a:rPr lang="en-US" sz="2400" b="1" dirty="0">
                <a:effectLst>
                  <a:outerShdw blurRad="38100" dist="38100" dir="2700000" algn="tl">
                    <a:srgbClr val="C0C0C0"/>
                  </a:outerShdw>
                </a:effectLst>
                <a:latin typeface="Comic Sans MS" pitchFamily="66" charset="0"/>
              </a:rPr>
              <a:t>tea </a:t>
            </a:r>
            <a:br>
              <a:rPr lang="en-US" sz="2400" b="1" dirty="0">
                <a:effectLst>
                  <a:outerShdw blurRad="38100" dist="38100" dir="2700000" algn="tl">
                    <a:srgbClr val="C0C0C0"/>
                  </a:outerShdw>
                </a:effectLst>
                <a:latin typeface="Comic Sans MS" pitchFamily="66" charset="0"/>
              </a:rPr>
            </a:br>
            <a:r>
              <a:rPr lang="en-US" sz="2400" b="1" dirty="0">
                <a:effectLst>
                  <a:outerShdw blurRad="38100" dist="38100" dir="2700000" algn="tl">
                    <a:srgbClr val="C0C0C0"/>
                  </a:outerShdw>
                </a:effectLst>
                <a:latin typeface="Comic Sans MS" pitchFamily="66" charset="0"/>
              </a:rPr>
              <a:t>imports.</a:t>
            </a:r>
          </a:p>
          <a:p>
            <a:pPr marL="914400" lvl="1" indent="-342900" eaLnBrk="0" hangingPunct="0">
              <a:spcBef>
                <a:spcPct val="50000"/>
              </a:spcBef>
              <a:buClr>
                <a:schemeClr val="accent2"/>
              </a:buClr>
              <a:buFont typeface="Wingdings" pitchFamily="2" charset="2"/>
              <a:buChar char="§"/>
            </a:pPr>
            <a:r>
              <a:rPr lang="en-US" sz="2400" b="1" dirty="0">
                <a:effectLst>
                  <a:outerShdw blurRad="38100" dist="38100" dir="2700000" algn="tl">
                    <a:srgbClr val="C0C0C0"/>
                  </a:outerShdw>
                </a:effectLst>
                <a:latin typeface="Comic Sans MS" pitchFamily="66" charset="0"/>
              </a:rPr>
              <a:t>Many members of </a:t>
            </a:r>
            <a:br>
              <a:rPr lang="en-US" sz="2400" b="1" dirty="0">
                <a:effectLst>
                  <a:outerShdw blurRad="38100" dist="38100" dir="2700000" algn="tl">
                    <a:srgbClr val="C0C0C0"/>
                  </a:outerShdw>
                </a:effectLst>
                <a:latin typeface="Comic Sans MS" pitchFamily="66" charset="0"/>
              </a:rPr>
            </a:br>
            <a:r>
              <a:rPr lang="en-US" sz="2400" b="1" dirty="0" smtClean="0">
                <a:effectLst>
                  <a:outerShdw blurRad="38100" dist="38100" dir="2700000" algn="tl">
                    <a:srgbClr val="C0C0C0"/>
                  </a:outerShdw>
                </a:effectLst>
                <a:latin typeface="Comic Sans MS" pitchFamily="66" charset="0"/>
              </a:rPr>
              <a:t>Parliament </a:t>
            </a:r>
            <a:r>
              <a:rPr lang="en-US" sz="2400" b="1" dirty="0">
                <a:effectLst>
                  <a:outerShdw blurRad="38100" dist="38100" dir="2700000" algn="tl">
                    <a:srgbClr val="C0C0C0"/>
                  </a:outerShdw>
                </a:effectLst>
                <a:latin typeface="Comic Sans MS" pitchFamily="66" charset="0"/>
              </a:rPr>
              <a:t>held shares.</a:t>
            </a:r>
          </a:p>
          <a:p>
            <a:pPr marL="914400" lvl="1" indent="-342900" eaLnBrk="0" hangingPunct="0">
              <a:spcBef>
                <a:spcPct val="50000"/>
              </a:spcBef>
              <a:buClr>
                <a:schemeClr val="accent2"/>
              </a:buClr>
              <a:buFont typeface="Wingdings" pitchFamily="2" charset="2"/>
              <a:buChar char="§"/>
            </a:pPr>
            <a:r>
              <a:rPr lang="en-US" sz="2400" b="1" dirty="0">
                <a:effectLst>
                  <a:outerShdw blurRad="38100" dist="38100" dir="2700000" algn="tl">
                    <a:srgbClr val="C0C0C0"/>
                  </a:outerShdw>
                </a:effectLst>
                <a:latin typeface="Comic Sans MS" pitchFamily="66" charset="0"/>
              </a:rPr>
              <a:t>Permitted the Co. to </a:t>
            </a:r>
            <a:br>
              <a:rPr lang="en-US" sz="2400" b="1" dirty="0">
                <a:effectLst>
                  <a:outerShdw blurRad="38100" dist="38100" dir="2700000" algn="tl">
                    <a:srgbClr val="C0C0C0"/>
                  </a:outerShdw>
                </a:effectLst>
                <a:latin typeface="Comic Sans MS" pitchFamily="66" charset="0"/>
              </a:rPr>
            </a:br>
            <a:r>
              <a:rPr lang="en-US" sz="2400" b="1" dirty="0">
                <a:effectLst>
                  <a:outerShdw blurRad="38100" dist="38100" dir="2700000" algn="tl">
                    <a:srgbClr val="C0C0C0"/>
                  </a:outerShdw>
                </a:effectLst>
                <a:latin typeface="Comic Sans MS" pitchFamily="66" charset="0"/>
              </a:rPr>
              <a:t>sell tea directly to </a:t>
            </a:r>
            <a:br>
              <a:rPr lang="en-US" sz="2400" b="1" dirty="0">
                <a:effectLst>
                  <a:outerShdw blurRad="38100" dist="38100" dir="2700000" algn="tl">
                    <a:srgbClr val="C0C0C0"/>
                  </a:outerShdw>
                </a:effectLst>
                <a:latin typeface="Comic Sans MS" pitchFamily="66" charset="0"/>
              </a:rPr>
            </a:br>
            <a:r>
              <a:rPr lang="en-US" sz="2400" b="1" dirty="0" smtClean="0">
                <a:effectLst>
                  <a:outerShdw blurRad="38100" dist="38100" dir="2700000" algn="tl">
                    <a:srgbClr val="C0C0C0"/>
                  </a:outerShdw>
                </a:effectLst>
                <a:latin typeface="Comic Sans MS" pitchFamily="66" charset="0"/>
              </a:rPr>
              <a:t>colonies without colony </a:t>
            </a:r>
            <a:r>
              <a:rPr lang="en-US" sz="2400" b="1" dirty="0">
                <a:effectLst>
                  <a:outerShdw blurRad="38100" dist="38100" dir="2700000" algn="tl">
                    <a:srgbClr val="C0C0C0"/>
                  </a:outerShdw>
                </a:effectLst>
                <a:latin typeface="Comic Sans MS" pitchFamily="66" charset="0"/>
              </a:rPr>
              <a:t/>
            </a:r>
            <a:br>
              <a:rPr lang="en-US" sz="2400" b="1" dirty="0">
                <a:effectLst>
                  <a:outerShdw blurRad="38100" dist="38100" dir="2700000" algn="tl">
                    <a:srgbClr val="C0C0C0"/>
                  </a:outerShdw>
                </a:effectLst>
                <a:latin typeface="Comic Sans MS" pitchFamily="66" charset="0"/>
              </a:rPr>
            </a:br>
            <a:r>
              <a:rPr lang="en-US" sz="2400" b="1" dirty="0">
                <a:effectLst>
                  <a:outerShdw blurRad="38100" dist="38100" dir="2700000" algn="tl">
                    <a:srgbClr val="C0C0C0"/>
                  </a:outerShdw>
                </a:effectLst>
                <a:latin typeface="Comic Sans MS" pitchFamily="66" charset="0"/>
              </a:rPr>
              <a:t>middlemen </a:t>
            </a:r>
            <a:br>
              <a:rPr lang="en-US" sz="2400" b="1" dirty="0">
                <a:effectLst>
                  <a:outerShdw blurRad="38100" dist="38100" dir="2700000" algn="tl">
                    <a:srgbClr val="C0C0C0"/>
                  </a:outerShdw>
                </a:effectLst>
                <a:latin typeface="Comic Sans MS" pitchFamily="66" charset="0"/>
              </a:rPr>
            </a:br>
            <a:r>
              <a:rPr lang="en-US" sz="2400" b="1" dirty="0">
                <a:effectLst>
                  <a:outerShdw blurRad="38100" dist="38100" dir="2700000" algn="tl">
                    <a:srgbClr val="C0C0C0"/>
                  </a:outerShdw>
                </a:effectLst>
                <a:latin typeface="Comic Sans MS" pitchFamily="66" charset="0"/>
              </a:rPr>
              <a:t>(cheaper tea!)</a:t>
            </a:r>
          </a:p>
          <a:p>
            <a:pPr marL="457200" indent="-457200" eaLnBrk="0" hangingPunct="0">
              <a:spcBef>
                <a:spcPct val="50000"/>
              </a:spcBef>
              <a:buClr>
                <a:srgbClr val="CC2700"/>
              </a:buClr>
              <a:buSzPct val="120000"/>
              <a:buFont typeface="US-Bats" pitchFamily="2" charset="0"/>
              <a:buChar char="8"/>
            </a:pPr>
            <a:r>
              <a:rPr lang="en-US" sz="2400" b="1" dirty="0">
                <a:effectLst>
                  <a:outerShdw blurRad="38100" dist="38100" dir="2700000" algn="tl">
                    <a:srgbClr val="C0C0C0"/>
                  </a:outerShdw>
                </a:effectLst>
                <a:latin typeface="Comic Sans MS" pitchFamily="66" charset="0"/>
              </a:rPr>
              <a:t>North expected the </a:t>
            </a:r>
            <a:br>
              <a:rPr lang="en-US" sz="2400" b="1" dirty="0">
                <a:effectLst>
                  <a:outerShdw blurRad="38100" dist="38100" dir="2700000" algn="tl">
                    <a:srgbClr val="C0C0C0"/>
                  </a:outerShdw>
                </a:effectLst>
                <a:latin typeface="Comic Sans MS" pitchFamily="66" charset="0"/>
              </a:rPr>
            </a:br>
            <a:r>
              <a:rPr lang="en-US" sz="2400" b="1" dirty="0" smtClean="0">
                <a:effectLst>
                  <a:outerShdw blurRad="38100" dist="38100" dir="2700000" algn="tl">
                    <a:srgbClr val="C0C0C0"/>
                  </a:outerShdw>
                </a:effectLst>
                <a:latin typeface="Comic Sans MS" pitchFamily="66" charset="0"/>
              </a:rPr>
              <a:t>colonies to </a:t>
            </a:r>
            <a:r>
              <a:rPr lang="en-US" sz="2400" b="1" dirty="0">
                <a:effectLst>
                  <a:outerShdw blurRad="38100" dist="38100" dir="2700000" algn="tl">
                    <a:srgbClr val="C0C0C0"/>
                  </a:outerShdw>
                </a:effectLst>
                <a:latin typeface="Comic Sans MS" pitchFamily="66" charset="0"/>
              </a:rPr>
              <a:t>eagerly choose </a:t>
            </a:r>
            <a:br>
              <a:rPr lang="en-US" sz="2400" b="1" dirty="0">
                <a:effectLst>
                  <a:outerShdw blurRad="38100" dist="38100" dir="2700000" algn="tl">
                    <a:srgbClr val="C0C0C0"/>
                  </a:outerShdw>
                </a:effectLst>
                <a:latin typeface="Comic Sans MS" pitchFamily="66" charset="0"/>
              </a:rPr>
            </a:br>
            <a:r>
              <a:rPr lang="en-US" sz="2400" b="1" dirty="0">
                <a:effectLst>
                  <a:outerShdw blurRad="38100" dist="38100" dir="2700000" algn="tl">
                    <a:srgbClr val="C0C0C0"/>
                  </a:outerShdw>
                </a:effectLst>
                <a:latin typeface="Comic Sans MS" pitchFamily="66" charset="0"/>
              </a:rPr>
              <a:t>the cheaper tea.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152400"/>
            <a:ext cx="7848600" cy="823913"/>
          </a:xfrm>
          <a:prstGeom prst="rect">
            <a:avLst/>
          </a:prstGeom>
          <a:noFill/>
          <a:ln w="9525">
            <a:noFill/>
            <a:miter lim="800000"/>
            <a:headEnd/>
            <a:tailEnd/>
          </a:ln>
          <a:effectLst/>
        </p:spPr>
        <p:txBody>
          <a:bodyPr>
            <a:spAutoFit/>
          </a:bodyPr>
          <a:lstStyle/>
          <a:p>
            <a:pPr algn="ctr">
              <a:spcBef>
                <a:spcPct val="50000"/>
              </a:spcBef>
            </a:pPr>
            <a:r>
              <a:rPr lang="en-US" sz="4800" b="1">
                <a:solidFill>
                  <a:srgbClr val="00006C"/>
                </a:solidFill>
                <a:effectLst>
                  <a:outerShdw blurRad="38100" dist="38100" dir="2700000" algn="tl">
                    <a:srgbClr val="C0C0C0"/>
                  </a:outerShdw>
                </a:effectLst>
                <a:latin typeface="Carinthia Demo" pitchFamily="2" charset="0"/>
              </a:rPr>
              <a:t>Tea Act </a:t>
            </a:r>
            <a:r>
              <a:rPr lang="en-US" sz="4000" b="1">
                <a:solidFill>
                  <a:srgbClr val="00006C"/>
                </a:solidFill>
                <a:effectLst>
                  <a:outerShdw blurRad="38100" dist="38100" dir="2700000" algn="tl">
                    <a:srgbClr val="C0C0C0"/>
                  </a:outerShdw>
                </a:effectLst>
                <a:latin typeface="BlackChancery" pitchFamily="2" charset="0"/>
              </a:rPr>
              <a:t>(1773)</a:t>
            </a:r>
            <a:endParaRPr lang="en-US" sz="4000" b="1">
              <a:solidFill>
                <a:srgbClr val="00006C"/>
              </a:solidFill>
              <a:effectLst>
                <a:outerShdw blurRad="38100" dist="38100" dir="2700000" algn="tl">
                  <a:srgbClr val="C0C0C0"/>
                </a:outerShdw>
              </a:effectLst>
              <a:latin typeface="Carinthia Demo" pitchFamily="2" charset="0"/>
            </a:endParaRPr>
          </a:p>
        </p:txBody>
      </p:sp>
      <p:pic>
        <p:nvPicPr>
          <p:cNvPr id="8195" name="Picture 3" descr="LadiesTeaBoycott"/>
          <p:cNvPicPr>
            <a:picLocks noChangeAspect="1" noChangeArrowheads="1"/>
          </p:cNvPicPr>
          <p:nvPr/>
        </p:nvPicPr>
        <p:blipFill>
          <a:blip r:embed="rId2" cstate="print">
            <a:lum bright="-6000" contrast="6000"/>
          </a:blip>
          <a:srcRect/>
          <a:stretch>
            <a:fillRect/>
          </a:stretch>
        </p:blipFill>
        <p:spPr bwMode="auto">
          <a:xfrm>
            <a:off x="4876800" y="1219200"/>
            <a:ext cx="3925888" cy="5105400"/>
          </a:xfrm>
          <a:prstGeom prst="rect">
            <a:avLst/>
          </a:prstGeom>
          <a:noFill/>
          <a:ln w="9525">
            <a:solidFill>
              <a:srgbClr val="CC2700"/>
            </a:solidFill>
            <a:miter lim="800000"/>
            <a:headEnd/>
            <a:tailEnd/>
          </a:ln>
        </p:spPr>
      </p:pic>
      <p:sp>
        <p:nvSpPr>
          <p:cNvPr id="8196" name="Text Box 4"/>
          <p:cNvSpPr txBox="1">
            <a:spLocks noChangeArrowheads="1"/>
          </p:cNvSpPr>
          <p:nvPr/>
        </p:nvSpPr>
        <p:spPr bwMode="auto">
          <a:xfrm>
            <a:off x="304800" y="990600"/>
            <a:ext cx="6553200" cy="462307"/>
          </a:xfrm>
          <a:prstGeom prst="rect">
            <a:avLst/>
          </a:prstGeom>
          <a:noFill/>
          <a:ln w="12700">
            <a:noFill/>
            <a:miter lim="800000"/>
            <a:headEnd type="none" w="sm" len="sm"/>
            <a:tailEnd type="none" w="sm" len="sm"/>
          </a:ln>
          <a:effectLst/>
        </p:spPr>
        <p:txBody>
          <a:bodyPr lIns="92075" tIns="46038" rIns="92075" bIns="46038">
            <a:spAutoFit/>
          </a:bodyPr>
          <a:lstStyle/>
          <a:p>
            <a:pPr marL="457200" indent="-457200" eaLnBrk="0" hangingPunct="0">
              <a:spcBef>
                <a:spcPct val="50000"/>
              </a:spcBef>
              <a:buClr>
                <a:srgbClr val="CC2700"/>
              </a:buClr>
              <a:buSzPct val="120000"/>
              <a:buFont typeface="US-Bats" pitchFamily="2" charset="0"/>
              <a:buChar char="8"/>
            </a:pPr>
            <a:r>
              <a:rPr lang="en-US" sz="2400" b="1" dirty="0">
                <a:effectLst>
                  <a:outerShdw blurRad="38100" dist="38100" dir="2700000" algn="tl">
                    <a:srgbClr val="C0C0C0"/>
                  </a:outerShdw>
                </a:effectLst>
                <a:latin typeface="Comic Sans MS" pitchFamily="66" charset="0"/>
              </a:rPr>
              <a:t> </a:t>
            </a:r>
            <a:endParaRPr lang="en-US" sz="2400" b="1" dirty="0" smtClean="0">
              <a:effectLst>
                <a:outerShdw blurRad="38100" dist="38100" dir="2700000" algn="tl">
                  <a:srgbClr val="C0C0C0"/>
                </a:outerShdw>
              </a:effectLst>
              <a:latin typeface="Comic Sans MS" pitchFamily="66" charset="0"/>
            </a:endParaRPr>
          </a:p>
        </p:txBody>
      </p:sp>
      <p:sp>
        <p:nvSpPr>
          <p:cNvPr id="6" name="Rectangle 5"/>
          <p:cNvSpPr/>
          <p:nvPr/>
        </p:nvSpPr>
        <p:spPr>
          <a:xfrm>
            <a:off x="228600" y="1752600"/>
            <a:ext cx="4572000" cy="3539430"/>
          </a:xfrm>
          <a:prstGeom prst="rect">
            <a:avLst/>
          </a:prstGeom>
        </p:spPr>
        <p:txBody>
          <a:bodyPr>
            <a:spAutoFit/>
          </a:bodyPr>
          <a:lstStyle/>
          <a:p>
            <a:r>
              <a:rPr lang="en-US" sz="3200" b="1" dirty="0"/>
              <a:t>however colonists felt that it broadsided colonial merchants and smugglers and was an effort to garner support for previous taxes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85800" y="228600"/>
            <a:ext cx="78486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00006C"/>
                </a:solidFill>
                <a:effectLst>
                  <a:outerShdw blurRad="38100" dist="38100" dir="2700000" algn="tl">
                    <a:srgbClr val="C0C0C0"/>
                  </a:outerShdw>
                </a:effectLst>
                <a:latin typeface="Carinthia Demo" pitchFamily="2" charset="0"/>
              </a:rPr>
              <a:t>Boston Tea Party </a:t>
            </a:r>
            <a:r>
              <a:rPr lang="en-US" sz="4000" b="1">
                <a:solidFill>
                  <a:srgbClr val="00006C"/>
                </a:solidFill>
                <a:effectLst>
                  <a:outerShdw blurRad="38100" dist="38100" dir="2700000" algn="tl">
                    <a:srgbClr val="C0C0C0"/>
                  </a:outerShdw>
                </a:effectLst>
                <a:latin typeface="BlackChancery" pitchFamily="2" charset="0"/>
              </a:rPr>
              <a:t>(1773)</a:t>
            </a:r>
            <a:endParaRPr lang="en-US" sz="5400" b="1">
              <a:solidFill>
                <a:srgbClr val="00006C"/>
              </a:solidFill>
              <a:effectLst>
                <a:outerShdw blurRad="38100" dist="38100" dir="2700000" algn="tl">
                  <a:srgbClr val="C0C0C0"/>
                </a:outerShdw>
              </a:effectLst>
              <a:latin typeface="Carinthia Demo" pitchFamily="2" charset="0"/>
            </a:endParaRPr>
          </a:p>
        </p:txBody>
      </p:sp>
      <p:pic>
        <p:nvPicPr>
          <p:cNvPr id="29699" name="Picture 3" descr="Boston Tea Party"/>
          <p:cNvPicPr>
            <a:picLocks noChangeAspect="1" noChangeArrowheads="1"/>
          </p:cNvPicPr>
          <p:nvPr/>
        </p:nvPicPr>
        <p:blipFill>
          <a:blip r:embed="rId2" cstate="print">
            <a:lum bright="6000" contrast="6000"/>
          </a:blip>
          <a:srcRect/>
          <a:stretch>
            <a:fillRect/>
          </a:stretch>
        </p:blipFill>
        <p:spPr bwMode="auto">
          <a:xfrm>
            <a:off x="457200" y="1295400"/>
            <a:ext cx="8281988" cy="4995863"/>
          </a:xfrm>
          <a:prstGeom prst="rect">
            <a:avLst/>
          </a:prstGeom>
          <a:noFill/>
          <a:ln w="9525">
            <a:solidFill>
              <a:srgbClr val="CC27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152</TotalTime>
  <Words>505</Words>
  <Application>Microsoft Office PowerPoint</Application>
  <PresentationFormat>On-screen Show (4:3)</PresentationFormat>
  <Paragraphs>52</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Hot Pizza</vt:lpstr>
      <vt:lpstr>Alba Matter</vt:lpstr>
      <vt:lpstr>Carinthia Demo</vt:lpstr>
      <vt:lpstr>BlackChancery</vt:lpstr>
      <vt:lpstr>Comic Sans MS</vt:lpstr>
      <vt:lpstr>US-Bats</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Horace Greeley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Revolution</dc:title>
  <dc:creator>Susan M. Pojer</dc:creator>
  <cp:lastModifiedBy>Baker</cp:lastModifiedBy>
  <cp:revision>27</cp:revision>
  <dcterms:created xsi:type="dcterms:W3CDTF">2005-06-22T02:32:14Z</dcterms:created>
  <dcterms:modified xsi:type="dcterms:W3CDTF">2014-09-14T23:18:40Z</dcterms:modified>
</cp:coreProperties>
</file>