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2B0E22-2A8E-4AC0-B3BB-5B41F88B485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236834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B0E22-2A8E-4AC0-B3BB-5B41F88B485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126913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B0E22-2A8E-4AC0-B3BB-5B41F88B485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349791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2B0E22-2A8E-4AC0-B3BB-5B41F88B485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349071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2B0E22-2A8E-4AC0-B3BB-5B41F88B485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2134851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2B0E22-2A8E-4AC0-B3BB-5B41F88B485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208509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0E22-2A8E-4AC0-B3BB-5B41F88B4855}"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330926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2B0E22-2A8E-4AC0-B3BB-5B41F88B4855}"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120947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B0E22-2A8E-4AC0-B3BB-5B41F88B4855}"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266239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B0E22-2A8E-4AC0-B3BB-5B41F88B485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228538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B0E22-2A8E-4AC0-B3BB-5B41F88B485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4A2F4-7E02-4307-88D6-CC69F00CED92}" type="slidenum">
              <a:rPr lang="en-US" smtClean="0"/>
              <a:t>‹#›</a:t>
            </a:fld>
            <a:endParaRPr lang="en-US"/>
          </a:p>
        </p:txBody>
      </p:sp>
    </p:spTree>
    <p:extLst>
      <p:ext uri="{BB962C8B-B14F-4D97-AF65-F5344CB8AC3E}">
        <p14:creationId xmlns:p14="http://schemas.microsoft.com/office/powerpoint/2010/main" val="36943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B0E22-2A8E-4AC0-B3BB-5B41F88B4855}" type="datetimeFigureOut">
              <a:rPr lang="en-US" smtClean="0"/>
              <a:t>4/27/2015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4A2F4-7E02-4307-88D6-CC69F00CED92}" type="slidenum">
              <a:rPr lang="en-US" smtClean="0"/>
              <a:t>‹#›</a:t>
            </a:fld>
            <a:endParaRPr lang="en-US"/>
          </a:p>
        </p:txBody>
      </p:sp>
    </p:spTree>
    <p:extLst>
      <p:ext uri="{BB962C8B-B14F-4D97-AF65-F5344CB8AC3E}">
        <p14:creationId xmlns:p14="http://schemas.microsoft.com/office/powerpoint/2010/main" val="332096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cashionsclan.blogspot.com/2009/11/african-american-civil-rights-114.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lstStyle/>
          <a:p>
            <a:r>
              <a:rPr lang="en-US" sz="3200" dirty="0"/>
              <a:t>The Gilded Age: 1865-1900"Gilded" means something that looks good on the surface, but the appearance is deceptive (usually gritty underneath). Mark Twain coined the phrase, "The Gilded Age." </a:t>
            </a:r>
          </a:p>
          <a:p>
            <a:r>
              <a:rPr lang="en-US" sz="3200" dirty="0"/>
              <a:t> </a:t>
            </a:r>
          </a:p>
          <a:p>
            <a:r>
              <a:rPr lang="en-US" sz="3200" u="sng" dirty="0"/>
              <a:t>The Gilded Age in America: Successes</a:t>
            </a:r>
            <a:r>
              <a:rPr lang="en-US" sz="3200" dirty="0"/>
              <a:t>: </a:t>
            </a:r>
          </a:p>
          <a:p>
            <a:r>
              <a:rPr lang="en-US" sz="3200" dirty="0"/>
              <a:t>1. Displays of wealth and excess among upper class</a:t>
            </a:r>
          </a:p>
          <a:p>
            <a:r>
              <a:rPr lang="en-US" sz="3200" dirty="0"/>
              <a:t>2.  2nd industrial revolution</a:t>
            </a:r>
          </a:p>
          <a:p>
            <a:r>
              <a:rPr lang="en-US" sz="3200" dirty="0"/>
              <a:t>3. Labor union movements</a:t>
            </a:r>
          </a:p>
          <a:p>
            <a:endParaRPr lang="en-US" dirty="0"/>
          </a:p>
        </p:txBody>
      </p:sp>
    </p:spTree>
    <p:extLst>
      <p:ext uri="{BB962C8B-B14F-4D97-AF65-F5344CB8AC3E}">
        <p14:creationId xmlns:p14="http://schemas.microsoft.com/office/powerpoint/2010/main" val="57854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lstStyle/>
          <a:p>
            <a:r>
              <a:rPr lang="en-US" sz="3200" b="1" u="sng" dirty="0"/>
              <a:t>But underneath, there were problems</a:t>
            </a:r>
            <a:r>
              <a:rPr lang="en-US" sz="3200" b="1" dirty="0"/>
              <a:t>: </a:t>
            </a:r>
          </a:p>
          <a:p>
            <a:r>
              <a:rPr lang="en-US" sz="3200" b="1" dirty="0"/>
              <a:t>1. xenophobia (nativism)</a:t>
            </a:r>
          </a:p>
          <a:p>
            <a:r>
              <a:rPr lang="en-US" sz="3200" b="1" dirty="0"/>
              <a:t>2. Indians killed and moved to reservations and ex-slaves heavily discriminated. </a:t>
            </a:r>
          </a:p>
          <a:p>
            <a:r>
              <a:rPr lang="en-US" sz="3200" b="1" dirty="0"/>
              <a:t> </a:t>
            </a:r>
          </a:p>
          <a:p>
            <a:r>
              <a:rPr lang="en-US" sz="3200" b="1" dirty="0"/>
              <a:t>Inventions: Edison's light bulb, telephone (1876), early motorcar thing, steel industry, barbed wire (Joseph Glidden).</a:t>
            </a:r>
            <a:r>
              <a:rPr lang="en-US" dirty="0"/>
              <a:t/>
            </a:r>
            <a:br>
              <a:rPr lang="en-US" dirty="0"/>
            </a:br>
            <a:endParaRPr lang="en-US" dirty="0"/>
          </a:p>
        </p:txBody>
      </p:sp>
    </p:spTree>
    <p:extLst>
      <p:ext uri="{BB962C8B-B14F-4D97-AF65-F5344CB8AC3E}">
        <p14:creationId xmlns:p14="http://schemas.microsoft.com/office/powerpoint/2010/main" val="324347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sz="3200" dirty="0"/>
              <a:t>Political: Corruption</a:t>
            </a:r>
            <a:br>
              <a:rPr lang="en-US" sz="3200" dirty="0"/>
            </a:br>
            <a:endParaRPr lang="en-US" sz="3200" dirty="0"/>
          </a:p>
          <a:p>
            <a:r>
              <a:rPr lang="en-US" sz="3200" dirty="0"/>
              <a:t>1. The Congress of the Gilded Age was known for being inefficient. </a:t>
            </a:r>
          </a:p>
          <a:p>
            <a:r>
              <a:rPr lang="en-US" sz="3200" dirty="0"/>
              <a:t>2. Too many members were drunk or otherwise preoccupied with extra-governmental affairs. </a:t>
            </a:r>
          </a:p>
          <a:p>
            <a:r>
              <a:rPr lang="en-US" sz="3200" dirty="0"/>
              <a:t>3. The Senate, whose seats were often auctioned off to the highest bidder, was known as a “rich man's club,” where political favors were traded like horses</a:t>
            </a:r>
          </a:p>
          <a:p>
            <a:r>
              <a:rPr lang="en-US" sz="3200" dirty="0"/>
              <a:t>4. The needs of the people of the working classes lay far below the vision of those exalted legislators.</a:t>
            </a:r>
          </a:p>
          <a:p>
            <a:r>
              <a:rPr lang="en-US" sz="3200" dirty="0"/>
              <a:t/>
            </a:r>
            <a:br>
              <a:rPr lang="en-US" sz="3200" dirty="0"/>
            </a:br>
            <a:endParaRPr lang="en-US" sz="3200" dirty="0"/>
          </a:p>
        </p:txBody>
      </p:sp>
    </p:spTree>
    <p:extLst>
      <p:ext uri="{BB962C8B-B14F-4D97-AF65-F5344CB8AC3E}">
        <p14:creationId xmlns:p14="http://schemas.microsoft.com/office/powerpoint/2010/main" val="14692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sz="3200" u="sng" dirty="0"/>
              <a:t>American Politics 1875-1900</a:t>
            </a:r>
            <a:endParaRPr lang="en-US" sz="3200" dirty="0"/>
          </a:p>
          <a:p>
            <a:r>
              <a:rPr lang="en-US" sz="3200" dirty="0"/>
              <a:t>1. The dominant fact concerning the American political parties between 1875 and 1900 was that the parties were quite evenly divided. </a:t>
            </a:r>
          </a:p>
          <a:p>
            <a:r>
              <a:rPr lang="en-US" sz="3200" dirty="0"/>
              <a:t>2. Political corruption seemed to be the norm, and practices that today would be viewed as scandalous were accepted as a matter of routine. </a:t>
            </a:r>
          </a:p>
          <a:p>
            <a:r>
              <a:rPr lang="en-US" sz="3200" dirty="0"/>
              <a:t>3. Businessmen bribed public officials at the local, state and national level, and political machines turned elections into exercises in fraud and manipulation. </a:t>
            </a:r>
          </a:p>
          <a:p>
            <a:endParaRPr lang="en-US" sz="3200" dirty="0"/>
          </a:p>
        </p:txBody>
      </p:sp>
    </p:spTree>
    <p:extLst>
      <p:ext uri="{BB962C8B-B14F-4D97-AF65-F5344CB8AC3E}">
        <p14:creationId xmlns:p14="http://schemas.microsoft.com/office/powerpoint/2010/main" val="138404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sz="3200" dirty="0" smtClean="0"/>
              <a:t>4</a:t>
            </a:r>
            <a:r>
              <a:rPr lang="en-US" sz="3200" dirty="0"/>
              <a:t>. Because of the narrow division between Republicans and Democrats, both parties were hesitant to take strong stands on any issue for fear of alienating blocs of voters. The result was that little got done.</a:t>
            </a:r>
          </a:p>
          <a:p>
            <a:r>
              <a:rPr lang="en-US" sz="3200" dirty="0"/>
              <a:t>5. During this period very little serious legislation was passed. All the same, there was wide voter participation, about an 80% turnout. Yet unprecedented dilemmas being created by industrialization, urbanization, and the huge influx of immigrants were met with passivity and confusion.</a:t>
            </a:r>
          </a:p>
          <a:p>
            <a:r>
              <a:rPr lang="en-US" sz="3200" dirty="0"/>
              <a:t>6. Presidents had little power and didn't do much. "Lilliputians" - Grant, Hayes, Garfield, Arthur, Cleveland, Harrison, Cleveland, McKinley.</a:t>
            </a:r>
          </a:p>
          <a:p>
            <a:endParaRPr lang="en-US" sz="3200" dirty="0"/>
          </a:p>
        </p:txBody>
      </p:sp>
    </p:spTree>
    <p:extLst>
      <p:ext uri="{BB962C8B-B14F-4D97-AF65-F5344CB8AC3E}">
        <p14:creationId xmlns:p14="http://schemas.microsoft.com/office/powerpoint/2010/main" val="3879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sz="3200" dirty="0"/>
              <a:t>During the Gilded Age, the US was isolated and indifferent to the outside world. </a:t>
            </a:r>
          </a:p>
          <a:p>
            <a:pPr lvl="0"/>
            <a:r>
              <a:rPr lang="en-US" sz="3200" dirty="0"/>
              <a:t>In 1900, with McKinley and TR, foreign policy changed, America became imperialistic, "the age of empire." </a:t>
            </a:r>
          </a:p>
          <a:p>
            <a:pPr lvl="0"/>
            <a:r>
              <a:rPr lang="en-US" sz="3200" dirty="0"/>
              <a:t>The 1900 Democratic platform </a:t>
            </a:r>
            <a:r>
              <a:rPr lang="en-US" sz="3200" dirty="0" err="1"/>
              <a:t>clinged</a:t>
            </a:r>
            <a:r>
              <a:rPr lang="en-US" sz="3200" dirty="0"/>
              <a:t> to the past, "We assert that no nation can long endure half republic and half empire, and we warn the American people that imperialism abroad will lead </a:t>
            </a:r>
            <a:r>
              <a:rPr lang="en-US" sz="3200" dirty="0" err="1"/>
              <a:t>quickkly</a:t>
            </a:r>
            <a:r>
              <a:rPr lang="en-US" sz="3200" dirty="0"/>
              <a:t> and inevitably to despotism at home." </a:t>
            </a:r>
          </a:p>
          <a:p>
            <a:pPr lvl="0"/>
            <a:r>
              <a:rPr lang="en-US" sz="3200" dirty="0"/>
              <a:t>Also, TR brought something America hadn't seen in a while - strong leadership by the president. The federal government actually started doing stuff!!</a:t>
            </a:r>
          </a:p>
          <a:p>
            <a:endParaRPr lang="en-US" sz="3200" dirty="0"/>
          </a:p>
        </p:txBody>
      </p:sp>
    </p:spTree>
    <p:extLst>
      <p:ext uri="{BB962C8B-B14F-4D97-AF65-F5344CB8AC3E}">
        <p14:creationId xmlns:p14="http://schemas.microsoft.com/office/powerpoint/2010/main" val="173619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sz="3200" dirty="0" smtClean="0"/>
              <a:t>Economic:</a:t>
            </a:r>
          </a:p>
          <a:p>
            <a:r>
              <a:rPr lang="en-US" sz="3200" dirty="0" smtClean="0"/>
              <a:t>•	Robber Barons/Captains of Industry</a:t>
            </a:r>
          </a:p>
          <a:p>
            <a:r>
              <a:rPr lang="en-US" sz="3200" dirty="0" smtClean="0"/>
              <a:t>•	Populist Movement</a:t>
            </a:r>
          </a:p>
          <a:p>
            <a:r>
              <a:rPr lang="en-US" sz="3200" dirty="0" smtClean="0"/>
              <a:t>•	Labor Unions</a:t>
            </a:r>
          </a:p>
          <a:p>
            <a:r>
              <a:rPr lang="en-US" sz="3200" dirty="0" smtClean="0"/>
              <a:t>•	During the Gilded Age, there were all those trusts, Senate was "millionaire's club." After Gilded Age, TR and Taft did a bunch of anti-trust lawsuits. More government regulation of the economy, raised tariff.</a:t>
            </a:r>
          </a:p>
          <a:p>
            <a:endParaRPr lang="en-US" sz="3200" dirty="0"/>
          </a:p>
        </p:txBody>
      </p:sp>
    </p:spTree>
    <p:extLst>
      <p:ext uri="{BB962C8B-B14F-4D97-AF65-F5344CB8AC3E}">
        <p14:creationId xmlns:p14="http://schemas.microsoft.com/office/powerpoint/2010/main" val="178834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2134"/>
            <a:ext cx="9144000" cy="764495"/>
          </a:xfrm>
        </p:spPr>
        <p:txBody>
          <a:bodyPr>
            <a:normAutofit fontScale="90000"/>
          </a:bodyPr>
          <a:lstStyle/>
          <a:p>
            <a:r>
              <a:rPr lang="en-US" b="1" u="sng" dirty="0" smtClean="0"/>
              <a:t>Gilded Age </a:t>
            </a:r>
            <a:endParaRPr lang="en-US" b="1" u="sng" dirty="0"/>
          </a:p>
        </p:txBody>
      </p:sp>
      <p:sp>
        <p:nvSpPr>
          <p:cNvPr id="3" name="Subtitle 2"/>
          <p:cNvSpPr>
            <a:spLocks noGrp="1"/>
          </p:cNvSpPr>
          <p:nvPr>
            <p:ph type="subTitle" idx="1"/>
          </p:nvPr>
        </p:nvSpPr>
        <p:spPr>
          <a:xfrm>
            <a:off x="348343" y="1146629"/>
            <a:ext cx="11509828" cy="5326742"/>
          </a:xfrm>
        </p:spPr>
        <p:txBody>
          <a:bodyPr>
            <a:noAutofit/>
          </a:bodyPr>
          <a:lstStyle/>
          <a:p>
            <a:r>
              <a:rPr lang="en-US" u="sng" dirty="0"/>
              <a:t>Social</a:t>
            </a:r>
            <a:r>
              <a:rPr lang="en-US" dirty="0"/>
              <a:t>:</a:t>
            </a:r>
          </a:p>
          <a:p>
            <a:pPr lvl="0"/>
            <a:r>
              <a:rPr lang="en-US" dirty="0">
                <a:hlinkClick r:id="rId2"/>
              </a:rPr>
              <a:t>Black Civil Rights</a:t>
            </a:r>
            <a:endParaRPr lang="en-US" dirty="0"/>
          </a:p>
          <a:p>
            <a:pPr lvl="0"/>
            <a:r>
              <a:rPr lang="en-US" dirty="0"/>
              <a:t>Nativist reactions to immigration, Darwin's evolution theory introduces a new plague to society, schools and colleges founded, prohibition movement, literature (Mark Twain and such), women. </a:t>
            </a:r>
          </a:p>
          <a:p>
            <a:pPr lvl="0"/>
            <a:r>
              <a:rPr lang="en-US" u="sng" dirty="0"/>
              <a:t>Dawes Severalty Act 1887</a:t>
            </a:r>
            <a:r>
              <a:rPr lang="en-US" dirty="0"/>
              <a:t> - forced Indians to assimilate! Dissolved tribes, set up individual families w/ 160 acres, said they could become citizens if they behaved themselves.</a:t>
            </a:r>
          </a:p>
          <a:p>
            <a:pPr lvl="0"/>
            <a:r>
              <a:rPr lang="en-US" dirty="0"/>
              <a:t>People settled West, the frontier faded =&gt;"The Significance of the Frontier in American History" - Frederick Jackson Turner. (This would lead to imperialism).</a:t>
            </a:r>
          </a:p>
          <a:p>
            <a:pPr lvl="0"/>
            <a:r>
              <a:rPr lang="en-US" dirty="0"/>
              <a:t>Social </a:t>
            </a:r>
            <a:r>
              <a:rPr lang="en-US" b="1" dirty="0"/>
              <a:t>change</a:t>
            </a:r>
            <a:r>
              <a:rPr lang="en-US" dirty="0"/>
              <a:t>: Progressive movement - muckraking - against the corruption in government and social evils. Conservation movement, Meat Inspection Act, settled coal strike (took side of workers and not business).</a:t>
            </a:r>
          </a:p>
          <a:p>
            <a:endParaRPr lang="en-US" dirty="0"/>
          </a:p>
        </p:txBody>
      </p:sp>
    </p:spTree>
    <p:extLst>
      <p:ext uri="{BB962C8B-B14F-4D97-AF65-F5344CB8AC3E}">
        <p14:creationId xmlns:p14="http://schemas.microsoft.com/office/powerpoint/2010/main" val="98039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526</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Gilded Age </vt:lpstr>
      <vt:lpstr>Gilded Age </vt:lpstr>
      <vt:lpstr>Gilded Age </vt:lpstr>
      <vt:lpstr>Gilded Age </vt:lpstr>
      <vt:lpstr>Gilded Age </vt:lpstr>
      <vt:lpstr>Gilded Age </vt:lpstr>
      <vt:lpstr>Gilded Age </vt:lpstr>
      <vt:lpstr>Gilded Age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Gilded Age</dc:title>
  <dc:creator>Baker, Sean</dc:creator>
  <cp:lastModifiedBy>Baker, Sean</cp:lastModifiedBy>
  <cp:revision>2</cp:revision>
  <dcterms:created xsi:type="dcterms:W3CDTF">2015-04-27T12:33:55Z</dcterms:created>
  <dcterms:modified xsi:type="dcterms:W3CDTF">2015-04-27T12:36:36Z</dcterms:modified>
</cp:coreProperties>
</file>