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5"/>
  </p:notesMasterIdLst>
  <p:handoutMasterIdLst>
    <p:handoutMasterId r:id="rId46"/>
  </p:handoutMasterIdLst>
  <p:sldIdLst>
    <p:sldId id="438" r:id="rId2"/>
    <p:sldId id="435" r:id="rId3"/>
    <p:sldId id="441" r:id="rId4"/>
    <p:sldId id="442" r:id="rId5"/>
    <p:sldId id="443" r:id="rId6"/>
    <p:sldId id="405" r:id="rId7"/>
    <p:sldId id="406" r:id="rId8"/>
    <p:sldId id="445" r:id="rId9"/>
    <p:sldId id="446" r:id="rId10"/>
    <p:sldId id="402" r:id="rId11"/>
    <p:sldId id="414" r:id="rId12"/>
    <p:sldId id="415" r:id="rId13"/>
    <p:sldId id="447" r:id="rId14"/>
    <p:sldId id="400" r:id="rId15"/>
    <p:sldId id="440" r:id="rId16"/>
    <p:sldId id="411" r:id="rId17"/>
    <p:sldId id="448" r:id="rId18"/>
    <p:sldId id="449" r:id="rId19"/>
    <p:sldId id="450" r:id="rId20"/>
    <p:sldId id="396" r:id="rId21"/>
    <p:sldId id="451" r:id="rId22"/>
    <p:sldId id="452" r:id="rId23"/>
    <p:sldId id="455" r:id="rId24"/>
    <p:sldId id="456" r:id="rId25"/>
    <p:sldId id="454" r:id="rId26"/>
    <p:sldId id="444" r:id="rId27"/>
    <p:sldId id="458" r:id="rId28"/>
    <p:sldId id="453" r:id="rId29"/>
    <p:sldId id="476" r:id="rId30"/>
    <p:sldId id="474" r:id="rId31"/>
    <p:sldId id="473" r:id="rId32"/>
    <p:sldId id="436" r:id="rId33"/>
    <p:sldId id="478" r:id="rId34"/>
    <p:sldId id="492" r:id="rId35"/>
    <p:sldId id="493" r:id="rId36"/>
    <p:sldId id="479" r:id="rId37"/>
    <p:sldId id="483" r:id="rId38"/>
    <p:sldId id="485" r:id="rId39"/>
    <p:sldId id="484" r:id="rId40"/>
    <p:sldId id="480" r:id="rId41"/>
    <p:sldId id="477" r:id="rId42"/>
    <p:sldId id="489" r:id="rId43"/>
    <p:sldId id="49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99"/>
    <a:srgbClr val="FFFFCC"/>
    <a:srgbClr val="FFCCFF"/>
    <a:srgbClr val="FFCC99"/>
    <a:srgbClr val="99FF99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85370" autoAdjust="0"/>
  </p:normalViewPr>
  <p:slideViewPr>
    <p:cSldViewPr>
      <p:cViewPr varScale="1">
        <p:scale>
          <a:sx n="92" d="100"/>
          <a:sy n="92" d="100"/>
        </p:scale>
        <p:origin x="12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08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586838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9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By 1876, only SC, FL, &amp; LA were controlled by Republicans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758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39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957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074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23 w 1000"/>
                  <a:gd name="T5" fmla="*/ 2147483647 h 720"/>
                  <a:gd name="T6" fmla="*/ 2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76 h 272"/>
                  <a:gd name="T4" fmla="*/ 240 w 624"/>
                  <a:gd name="T5" fmla="*/ 2362 h 272"/>
                  <a:gd name="T6" fmla="*/ 624 w 624"/>
                  <a:gd name="T7" fmla="*/ 26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34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4 h 362"/>
                  <a:gd name="T4" fmla="*/ 248 w 632"/>
                  <a:gd name="T5" fmla="*/ 104 h 362"/>
                  <a:gd name="T6" fmla="*/ 632 w 632"/>
                  <a:gd name="T7" fmla="*/ 104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035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037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1045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1047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38 h 385"/>
                <a:gd name="T2" fmla="*/ 5762 w 5762"/>
                <a:gd name="T3" fmla="*/ 32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3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048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3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105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166813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05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105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AA769E9-39A0-4039-9F9E-5F98E160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0"/>
            <a:ext cx="20764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60769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1027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1028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23 w 1000"/>
                  <a:gd name="T5" fmla="*/ 2147483647 h 720"/>
                  <a:gd name="T6" fmla="*/ 2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1029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1031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76 h 272"/>
                  <a:gd name="T4" fmla="*/ 240 w 624"/>
                  <a:gd name="T5" fmla="*/ 2362 h 272"/>
                  <a:gd name="T6" fmla="*/ 624 w 624"/>
                  <a:gd name="T7" fmla="*/ 26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34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4 h 362"/>
                  <a:gd name="T4" fmla="*/ 248 w 632"/>
                  <a:gd name="T5" fmla="*/ 104 h 362"/>
                  <a:gd name="T6" fmla="*/ 632 w 632"/>
                  <a:gd name="T7" fmla="*/ 104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035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37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8 h 317"/>
                  <a:gd name="T4" fmla="*/ 624 w 624"/>
                  <a:gd name="T5" fmla="*/ 1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039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041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28 h 317"/>
                  <a:gd name="T4" fmla="*/ 624 w 624"/>
                  <a:gd name="T5" fmla="*/ 26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85 h 317"/>
                  <a:gd name="T4" fmla="*/ 624 w 624"/>
                  <a:gd name="T5" fmla="*/ 26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043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 h 370"/>
                  <a:gd name="T2" fmla="*/ 0 w 624"/>
                  <a:gd name="T3" fmla="*/ 16 h 370"/>
                  <a:gd name="T4" fmla="*/ 624 w 624"/>
                  <a:gd name="T5" fmla="*/ 16 h 370"/>
                  <a:gd name="T6" fmla="*/ 624 w 624"/>
                  <a:gd name="T7" fmla="*/ 3 h 370"/>
                  <a:gd name="T8" fmla="*/ 384 w 624"/>
                  <a:gd name="T9" fmla="*/ 1 h 370"/>
                  <a:gd name="T10" fmla="*/ 0 w 624"/>
                  <a:gd name="T11" fmla="*/ 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045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17 h 272"/>
                  <a:gd name="T4" fmla="*/ 240 w 624"/>
                  <a:gd name="T5" fmla="*/ 2313 h 272"/>
                  <a:gd name="T6" fmla="*/ 624 w 624"/>
                  <a:gd name="T7" fmla="*/ 2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5 h 362"/>
                  <a:gd name="T2" fmla="*/ 8 w 632"/>
                  <a:gd name="T3" fmla="*/ 107 h 362"/>
                  <a:gd name="T4" fmla="*/ 248 w 632"/>
                  <a:gd name="T5" fmla="*/ 107 h 362"/>
                  <a:gd name="T6" fmla="*/ 632 w 632"/>
                  <a:gd name="T7" fmla="*/ 107 h 362"/>
                  <a:gd name="T8" fmla="*/ 632 w 632"/>
                  <a:gd name="T9" fmla="*/ 15 h 362"/>
                  <a:gd name="T10" fmla="*/ 104 w 632"/>
                  <a:gd name="T11" fmla="*/ 15 h 362"/>
                  <a:gd name="T12" fmla="*/ 8 w 632"/>
                  <a:gd name="T13" fmla="*/ 1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1047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38 h 385"/>
                <a:gd name="T2" fmla="*/ 575 w 5762"/>
                <a:gd name="T3" fmla="*/ 322 h 385"/>
                <a:gd name="T4" fmla="*/ 575 w 5762"/>
                <a:gd name="T5" fmla="*/ 4 h 385"/>
                <a:gd name="T6" fmla="*/ 0 w 5762"/>
                <a:gd name="T7" fmla="*/ 0 h 385"/>
                <a:gd name="T8" fmla="*/ 0 w 5762"/>
                <a:gd name="T9" fmla="*/ 33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1048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5 w 5761"/>
                <a:gd name="T3" fmla="*/ 0 h 189"/>
                <a:gd name="T4" fmla="*/ 575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104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92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://www.history.com/videos/the-failure-of-reconstruc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What were the various plans to bring Southern states back into the Union and </a:t>
            </a:r>
            <a:b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protect newly-emancipated slaves?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838200" y="100013"/>
            <a:ext cx="7391400" cy="890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1865, Congress created the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Freedman’s Bureau to help former slaves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" y="1143000"/>
            <a:ext cx="4495800" cy="12747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Bureau provided emergency food, housing, and medical supplies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724400" y="1143000"/>
            <a:ext cx="4343400" cy="12747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Promised former slaves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“40 acres and a mule”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but never delivered </a:t>
            </a:r>
          </a:p>
        </p:txBody>
      </p:sp>
      <p:pic>
        <p:nvPicPr>
          <p:cNvPr id="16389" name="Picture 5" descr="http://images.nypl.org/index.php?id=812605&amp;t=w"/>
          <p:cNvPicPr>
            <a:picLocks noChangeAspect="1" noChangeArrowheads="1"/>
          </p:cNvPicPr>
          <p:nvPr/>
        </p:nvPicPr>
        <p:blipFill>
          <a:blip r:embed="rId3" cstate="print"/>
          <a:srcRect t="7565" b="7361"/>
          <a:stretch>
            <a:fillRect/>
          </a:stretch>
        </p:blipFill>
        <p:spPr bwMode="auto">
          <a:xfrm>
            <a:off x="685800" y="2509838"/>
            <a:ext cx="73914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" y="2514600"/>
            <a:ext cx="2743200" cy="12747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Agents went supervised labor contracts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3886200"/>
            <a:ext cx="2743200" cy="28606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Its most important legacy of the Freedman’s Bureau was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creation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of new schools</a:t>
            </a:r>
          </a:p>
        </p:txBody>
      </p:sp>
      <p:pic>
        <p:nvPicPr>
          <p:cNvPr id="16391" name="Picture 7" descr="http://s1.hubimg.com/u/6833772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0" y="2586038"/>
            <a:ext cx="616267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http://www.latinamericanstudies.org/slavery/freedman-school.jpg"/>
          <p:cNvPicPr>
            <a:picLocks noChangeAspect="1" noChangeArrowheads="1"/>
          </p:cNvPicPr>
          <p:nvPr/>
        </p:nvPicPr>
        <p:blipFill>
          <a:blip r:embed="rId5" cstate="print"/>
          <a:srcRect t="5719"/>
          <a:stretch>
            <a:fillRect/>
          </a:stretch>
        </p:blipFill>
        <p:spPr bwMode="auto">
          <a:xfrm>
            <a:off x="2921000" y="2509838"/>
            <a:ext cx="616267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13" name="Picture 9" descr="Photo of FREEDMAN'S SCHOOL 1866. &#10;'Zion School for Colored Children', a Freedman's School at Charleston, South Carolina: engraving, 1866."/>
          <p:cNvPicPr>
            <a:picLocks noChangeAspect="1" noChangeArrowheads="1"/>
          </p:cNvPicPr>
          <p:nvPr/>
        </p:nvPicPr>
        <p:blipFill>
          <a:blip r:embed="rId2" cstate="print"/>
          <a:srcRect b="16162"/>
          <a:stretch>
            <a:fillRect/>
          </a:stretch>
        </p:blipFill>
        <p:spPr bwMode="auto">
          <a:xfrm>
            <a:off x="104775" y="3643313"/>
            <a:ext cx="4495800" cy="29860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315" name="Picture 10" descr="Photo of FREEDMEN'S SCHOOL, 1866. &#10;'Primary school for Freedmen, in charge of Mrs. Green, at Vicksburg, Mississippi.' Wood engraving, American, 1866."/>
          <p:cNvPicPr>
            <a:picLocks noChangeAspect="1" noChangeArrowheads="1"/>
          </p:cNvPicPr>
          <p:nvPr/>
        </p:nvPicPr>
        <p:blipFill>
          <a:blip r:embed="rId3" cstate="print"/>
          <a:srcRect t="8290" b="12473"/>
          <a:stretch>
            <a:fillRect/>
          </a:stretch>
        </p:blipFill>
        <p:spPr bwMode="auto">
          <a:xfrm>
            <a:off x="125413" y="249238"/>
            <a:ext cx="4495800" cy="3255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54315" name="Picture 11"/>
          <p:cNvPicPr>
            <a:picLocks noChangeAspect="1" noChangeArrowheads="1"/>
          </p:cNvPicPr>
          <p:nvPr/>
        </p:nvPicPr>
        <p:blipFill>
          <a:blip r:embed="rId4" cstate="print"/>
          <a:srcRect l="31223" t="12502" r="26149" b="6252"/>
          <a:stretch>
            <a:fillRect/>
          </a:stretch>
        </p:blipFill>
        <p:spPr bwMode="auto">
          <a:xfrm>
            <a:off x="4724400" y="322263"/>
            <a:ext cx="4306888" cy="6154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4013" y="3856038"/>
            <a:ext cx="4038600" cy="16668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Former abolitionists and profiteers moved South were called “carpetbaggers”</a:t>
            </a:r>
          </a:p>
        </p:txBody>
      </p:sp>
      <p:pic>
        <p:nvPicPr>
          <p:cNvPr id="13320" name="Picture 8" descr="http://www.tomrizzo.com/blog/wp-content/uploads/2012/03/carpetbag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388" y="990600"/>
            <a:ext cx="42799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h16_0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1389" t="34996" r="1389" b="854"/>
          <a:stretch>
            <a:fillRect/>
          </a:stretch>
        </p:blipFill>
        <p:spPr bwMode="auto">
          <a:xfrm>
            <a:off x="0" y="609600"/>
            <a:ext cx="7696200" cy="60198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Freedmen’s Bureaus and Black Colleges in the South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5410200" y="4419600"/>
            <a:ext cx="3657600" cy="2362200"/>
          </a:xfrm>
          <a:prstGeom prst="wedgeRectCallout">
            <a:avLst>
              <a:gd name="adj1" fmla="val 19713"/>
              <a:gd name="adj2" fmla="val -15116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emphasis on education led to the creation of black universities, such as Morehouse College in Atlanta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Reconstruction: 1865-1877</a:t>
            </a:r>
          </a:p>
        </p:txBody>
      </p:sp>
      <p:pic>
        <p:nvPicPr>
          <p:cNvPr id="15363" name="Picture 4" descr="Timeline_Ch18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Timeline_Ch18"/>
          <p:cNvPicPr>
            <a:picLocks noChangeAspect="1" noChangeArrowheads="1"/>
          </p:cNvPicPr>
          <p:nvPr/>
        </p:nvPicPr>
        <p:blipFill>
          <a:blip r:embed="rId2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Timeline_Ch18"/>
          <p:cNvPicPr>
            <a:picLocks noChangeAspect="1" noChangeArrowheads="1"/>
          </p:cNvPicPr>
          <p:nvPr/>
        </p:nvPicPr>
        <p:blipFill>
          <a:blip r:embed="rId2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House of Representatives"/>
          <p:cNvPicPr>
            <a:picLocks noChangeAspect="1" noChangeArrowheads="1"/>
          </p:cNvPicPr>
          <p:nvPr/>
        </p:nvPicPr>
        <p:blipFill>
          <a:blip r:embed="rId3" cstate="print"/>
          <a:srcRect l="16615" t="24680" r="16615" b="10991"/>
          <a:stretch>
            <a:fillRect/>
          </a:stretch>
        </p:blipFill>
        <p:spPr bwMode="auto">
          <a:xfrm>
            <a:off x="5640388" y="4191000"/>
            <a:ext cx="34623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Photo of Andrew Johnson"/>
          <p:cNvPicPr>
            <a:picLocks noChangeAspect="1" noChangeArrowheads="1"/>
          </p:cNvPicPr>
          <p:nvPr/>
        </p:nvPicPr>
        <p:blipFill>
          <a:blip r:embed="rId4" cstate="print"/>
          <a:srcRect r="11581"/>
          <a:stretch>
            <a:fillRect/>
          </a:stretch>
        </p:blipFill>
        <p:spPr bwMode="auto">
          <a:xfrm>
            <a:off x="5640388" y="1905000"/>
            <a:ext cx="34623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5"/>
          <p:cNvSpPr>
            <a:spLocks noChangeArrowheads="1"/>
          </p:cNvSpPr>
          <p:nvPr/>
        </p:nvSpPr>
        <p:spPr bwMode="auto">
          <a:xfrm>
            <a:off x="152400" y="2667000"/>
            <a:ext cx="5334000" cy="2009775"/>
          </a:xfrm>
          <a:prstGeom prst="wedgeRectCallout">
            <a:avLst>
              <a:gd name="adj1" fmla="val 19713"/>
              <a:gd name="adj2" fmla="val -15116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Even with the Freedman’s Bureau, Radical Republicans feared that Johnson’s lenient Reconstruction Plan would violate blacks’ civil rights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52400" y="4800600"/>
            <a:ext cx="5334000" cy="1981200"/>
          </a:xfrm>
          <a:prstGeom prst="wedgeRectCallout">
            <a:avLst>
              <a:gd name="adj1" fmla="val 19713"/>
              <a:gd name="adj2" fmla="val -15116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Congress drafted the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14</a:t>
            </a:r>
            <a:r>
              <a:rPr lang="en-US" sz="32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 Amendment that included former slaves as citizens and guaranteed all citizens equal protection under the law</a:t>
            </a:r>
          </a:p>
        </p:txBody>
      </p:sp>
      <p:sp>
        <p:nvSpPr>
          <p:cNvPr id="15370" name="AutoShape 5"/>
          <p:cNvSpPr>
            <a:spLocks/>
          </p:cNvSpPr>
          <p:nvPr/>
        </p:nvSpPr>
        <p:spPr bwMode="auto">
          <a:xfrm rot="-5400000">
            <a:off x="1600200" y="1981200"/>
            <a:ext cx="3810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hnsonKickingFreedmensBureau-Harpers-4-14-1866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8354" t="5061" r="9114" b="13803"/>
          <a:stretch>
            <a:fillRect/>
          </a:stretch>
        </p:blipFill>
        <p:spPr bwMode="auto">
          <a:xfrm>
            <a:off x="5316538" y="457200"/>
            <a:ext cx="3751262" cy="6091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6200" y="142875"/>
            <a:ext cx="5105400" cy="166846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President Johnson thought that these new protections would anger Southerners and slow down Reconstruction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933575"/>
            <a:ext cx="5105400" cy="1677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Johnson opposed the Freedman’s Bureau and </a:t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cs typeface="Calibri" pitchFamily="34" charset="0"/>
              </a:rPr>
              <a:t>tried to convince states not to ratify the 14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Amendment</a:t>
            </a:r>
          </a:p>
        </p:txBody>
      </p:sp>
      <p:pic>
        <p:nvPicPr>
          <p:cNvPr id="46082" name="Picture 2" descr="http://upload.wikimedia.org/wikipedia/commons/3/33/Freedman%27s_bureau.jpg"/>
          <p:cNvPicPr>
            <a:picLocks noChangeAspect="1" noChangeArrowheads="1"/>
          </p:cNvPicPr>
          <p:nvPr/>
        </p:nvPicPr>
        <p:blipFill>
          <a:blip r:embed="rId3" cstate="print"/>
          <a:srcRect b="7242"/>
          <a:stretch>
            <a:fillRect/>
          </a:stretch>
        </p:blipFill>
        <p:spPr bwMode="auto">
          <a:xfrm>
            <a:off x="152400" y="3733800"/>
            <a:ext cx="4876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ouse of Representatives"/>
          <p:cNvPicPr>
            <a:picLocks noChangeAspect="1" noChangeArrowheads="1"/>
          </p:cNvPicPr>
          <p:nvPr/>
        </p:nvPicPr>
        <p:blipFill>
          <a:blip r:embed="rId4" cstate="print"/>
          <a:srcRect l="16615" t="27734" r="16615" b="10991"/>
          <a:stretch>
            <a:fillRect/>
          </a:stretch>
        </p:blipFill>
        <p:spPr bwMode="auto">
          <a:xfrm>
            <a:off x="495300" y="3754438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53000" y="4337050"/>
            <a:ext cx="4038600" cy="24653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1867, moderate and radical Republicans realized that they needed to take control of Reconstruction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the president 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 l="15146" t="11429" r="44339" b="1730"/>
          <a:stretch>
            <a:fillRect/>
          </a:stretch>
        </p:blipFill>
        <p:spPr bwMode="auto">
          <a:xfrm>
            <a:off x="5334000" y="57150"/>
            <a:ext cx="3494088" cy="421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Reconstruction: 1865-1877</a:t>
            </a:r>
          </a:p>
        </p:txBody>
      </p:sp>
      <p:pic>
        <p:nvPicPr>
          <p:cNvPr id="17411" name="Picture 4" descr="Timeline_Ch18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Timeline_Ch18"/>
          <p:cNvPicPr>
            <a:picLocks noChangeAspect="1" noChangeArrowheads="1"/>
          </p:cNvPicPr>
          <p:nvPr/>
        </p:nvPicPr>
        <p:blipFill>
          <a:blip r:embed="rId2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Timeline_Ch18"/>
          <p:cNvPicPr>
            <a:picLocks noChangeAspect="1" noChangeArrowheads="1"/>
          </p:cNvPicPr>
          <p:nvPr/>
        </p:nvPicPr>
        <p:blipFill>
          <a:blip r:embed="rId2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http://w4.nkcsd.k12.mo.us/~kcofer/k2_bran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4724400"/>
            <a:ext cx="5181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775" y="2916238"/>
            <a:ext cx="5180013" cy="166846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Radical Republicans in Congress created their own plan called </a:t>
            </a:r>
            <a:r>
              <a:rPr lang="en-US" sz="320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Congressional Reconstruction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(1867-1877)</a:t>
            </a:r>
          </a:p>
        </p:txBody>
      </p:sp>
      <p:sp>
        <p:nvSpPr>
          <p:cNvPr id="17416" name="AutoShape 5"/>
          <p:cNvSpPr>
            <a:spLocks/>
          </p:cNvSpPr>
          <p:nvPr/>
        </p:nvSpPr>
        <p:spPr bwMode="auto">
          <a:xfrm rot="-5400000">
            <a:off x="5257800" y="-533400"/>
            <a:ext cx="457200" cy="6248400"/>
          </a:xfrm>
          <a:prstGeom prst="leftBrace">
            <a:avLst>
              <a:gd name="adj1" fmla="val 113889"/>
              <a:gd name="adj2" fmla="val 50000"/>
            </a:avLst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10200" y="3101975"/>
            <a:ext cx="3598863" cy="32543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Congressional Reconstruction was strict, protected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rights of former slaves, and kept Confederate leaders from regaining power in the South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00" y="76200"/>
            <a:ext cx="8216900" cy="496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100" dirty="0">
                <a:latin typeface="Calibri" pitchFamily="34" charset="0"/>
                <a:cs typeface="Calibri" pitchFamily="34" charset="0"/>
              </a:rPr>
              <a:t>Congress passed the Reconstruction Act of 1867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 cstate="print"/>
          <a:srcRect l="6920" t="17500" r="10152" b="16731"/>
          <a:stretch>
            <a:fillRect/>
          </a:stretch>
        </p:blipFill>
        <p:spPr bwMode="auto">
          <a:xfrm>
            <a:off x="12700" y="2776538"/>
            <a:ext cx="9131300" cy="407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" y="685800"/>
            <a:ext cx="5181600" cy="1236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The South was divided into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5 military zones with US troops to enforce Reconstruction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0" y="682625"/>
            <a:ext cx="3733800" cy="162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Ex-Confederate states were required to give black men the right to vote at the state level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2039938"/>
            <a:ext cx="5181600" cy="12461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To be readmitted, states had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to ratify the 14</a:t>
            </a:r>
            <a:r>
              <a:rPr lang="en-US" sz="31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 Amendment protecting black citizenship</a:t>
            </a:r>
          </a:p>
        </p:txBody>
      </p:sp>
      <p:pic>
        <p:nvPicPr>
          <p:cNvPr id="45059" name="Picture 3" descr="http://14thamendment.harpweek.com/images/14AHomePage/Recon-MainContntIllus.gif"/>
          <p:cNvPicPr>
            <a:picLocks noChangeAspect="1" noChangeArrowheads="1"/>
          </p:cNvPicPr>
          <p:nvPr/>
        </p:nvPicPr>
        <p:blipFill>
          <a:blip r:embed="rId3" cstate="print"/>
          <a:srcRect t="2077" b="9616"/>
          <a:stretch>
            <a:fillRect/>
          </a:stretch>
        </p:blipFill>
        <p:spPr bwMode="auto">
          <a:xfrm>
            <a:off x="5595938" y="2405063"/>
            <a:ext cx="3548062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Reconstruction: 1865-1877</a:t>
            </a:r>
          </a:p>
        </p:txBody>
      </p:sp>
      <p:pic>
        <p:nvPicPr>
          <p:cNvPr id="19459" name="Picture 4" descr="Timeline_Ch18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Timeline_Ch18"/>
          <p:cNvPicPr>
            <a:picLocks noChangeAspect="1" noChangeArrowheads="1"/>
          </p:cNvPicPr>
          <p:nvPr/>
        </p:nvPicPr>
        <p:blipFill>
          <a:blip r:embed="rId2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Timeline_Ch18"/>
          <p:cNvPicPr>
            <a:picLocks noChangeAspect="1" noChangeArrowheads="1"/>
          </p:cNvPicPr>
          <p:nvPr/>
        </p:nvPicPr>
        <p:blipFill>
          <a:blip r:embed="rId2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5"/>
          <p:cNvSpPr>
            <a:spLocks/>
          </p:cNvSpPr>
          <p:nvPr/>
        </p:nvSpPr>
        <p:spPr bwMode="auto">
          <a:xfrm rot="-5400000">
            <a:off x="5257800" y="-533400"/>
            <a:ext cx="457200" cy="6248400"/>
          </a:xfrm>
          <a:prstGeom prst="leftBrace">
            <a:avLst>
              <a:gd name="adj1" fmla="val 113889"/>
              <a:gd name="adj2" fmla="val 50000"/>
            </a:avLst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63" name="Picture 2" descr="http://images4.wikia.nocookie.net/__cb20090305041406/president/images/3/38/Andrew_Johns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743200"/>
            <a:ext cx="3133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3352800" y="2930525"/>
            <a:ext cx="5638800" cy="20621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President Johnson obstructed Congressional Reconstruction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firing military generals appointed by Congress to oversee Southern military zones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2800" y="5103813"/>
            <a:ext cx="5638800" cy="1677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He violated a new law called the Tenure of Office Act when he tried to fire his Secretary of War who supported Congress’ 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fineartamerica.com/images-medium-large/johnson-impeachment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62025"/>
            <a:ext cx="85725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" y="76200"/>
            <a:ext cx="41148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Radical Republicans used this as an opportunity to impeach the president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267200" y="76200"/>
            <a:ext cx="4800600" cy="12096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The House of Representatives voted 126-47 to charge Johnson with a crime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1371600"/>
            <a:ext cx="7010400" cy="8302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After an 11 week trial, the Senate fell 1 vote short of removing the president from office</a:t>
            </a:r>
            <a:endParaRPr lang="en-US" sz="300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191000" y="2362200"/>
            <a:ext cx="4838700" cy="1147763"/>
          </a:xfrm>
          <a:prstGeom prst="wedgeRectCallout">
            <a:avLst>
              <a:gd name="adj1" fmla="val -51745"/>
              <a:gd name="adj2" fmla="val 196417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Johnson successfully argued </a:t>
            </a:r>
            <a:b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that he had not committed a </a:t>
            </a:r>
            <a:b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“high crime or misdemeanor” </a:t>
            </a:r>
            <a:b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sz="3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Photo of A. JOHNSON: IMPEACHMENT. &#10;Ticket of Admission to the U.S. Senate galleries for the impeachment trial of President Andrew Johnson in 1868."/>
          <p:cNvPicPr>
            <a:picLocks noChangeAspect="1" noChangeArrowheads="1"/>
          </p:cNvPicPr>
          <p:nvPr/>
        </p:nvPicPr>
        <p:blipFill>
          <a:blip r:embed="rId3" cstate="print"/>
          <a:srcRect b="17714"/>
          <a:stretch>
            <a:fillRect/>
          </a:stretch>
        </p:blipFill>
        <p:spPr bwMode="auto">
          <a:xfrm>
            <a:off x="90488" y="2355850"/>
            <a:ext cx="3910012" cy="2252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868_Electoral_Map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2438"/>
          <a:stretch>
            <a:fillRect/>
          </a:stretch>
        </p:blipFill>
        <p:spPr bwMode="auto">
          <a:xfrm>
            <a:off x="542925" y="2370138"/>
            <a:ext cx="8143875" cy="44878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76200" y="76200"/>
            <a:ext cx="6934200" cy="8794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In 1868, Civil War hero Ulysses Grant won the presidency as a Republican candidate</a:t>
            </a:r>
          </a:p>
        </p:txBody>
      </p:sp>
      <p:pic>
        <p:nvPicPr>
          <p:cNvPr id="21508" name="Picture 2" descr="http://1.bp.blogspot.com/-4ztomuIsICs/TrciQSJJ97I/AAAAAAAAAd4/6AZzlej6jGo/s1600/Ulysses_Grant.jpg"/>
          <p:cNvPicPr>
            <a:picLocks noChangeAspect="1" noChangeArrowheads="1"/>
          </p:cNvPicPr>
          <p:nvPr/>
        </p:nvPicPr>
        <p:blipFill>
          <a:blip r:embed="rId3" cstate="print"/>
          <a:srcRect t="8191"/>
          <a:stretch>
            <a:fillRect/>
          </a:stretch>
        </p:blipFill>
        <p:spPr bwMode="auto">
          <a:xfrm>
            <a:off x="7086600" y="158750"/>
            <a:ext cx="19891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500" y="1066800"/>
            <a:ext cx="6934200" cy="8651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President Grant (1869-1877) worked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with Congress to enforce Reconstruction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6920" t="17500" r="10152" b="16731"/>
          <a:stretch>
            <a:fillRect/>
          </a:stretch>
        </p:blipFill>
        <p:spPr bwMode="auto">
          <a:xfrm>
            <a:off x="12700" y="2776538"/>
            <a:ext cx="9131300" cy="407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50" y="2016125"/>
            <a:ext cx="6940550" cy="865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100" dirty="0">
                <a:latin typeface="Calibri" pitchFamily="34" charset="0"/>
                <a:cs typeface="Calibri" pitchFamily="34" charset="0"/>
              </a:rPr>
              <a:t>By 1870, all the ex-Confederate states were readmitted to the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nfederate States Map"/>
          <p:cNvPicPr>
            <a:picLocks noChangeAspect="1" noChangeArrowheads="1"/>
          </p:cNvPicPr>
          <p:nvPr/>
        </p:nvPicPr>
        <p:blipFill>
          <a:blip r:embed="rId3" cstate="print"/>
          <a:srcRect t="5664"/>
          <a:stretch>
            <a:fillRect/>
          </a:stretch>
        </p:blipFill>
        <p:spPr bwMode="auto">
          <a:xfrm>
            <a:off x="1295400" y="1984375"/>
            <a:ext cx="6553200" cy="4657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62000" y="76200"/>
            <a:ext cx="7620000" cy="12747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Reconstruction is the era from 1865 to 1877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when the U.S. government attempted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to rebuild the nation after the Civil War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447800"/>
            <a:ext cx="8686800" cy="890588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i="1" u="sng">
                <a:latin typeface="Calibri" pitchFamily="34" charset="0"/>
                <a:ea typeface="Calibri" pitchFamily="34" charset="0"/>
                <a:cs typeface="Calibri" pitchFamily="34" charset="0"/>
              </a:rPr>
              <a:t>Quick Class Discussion</a:t>
            </a:r>
            <a:r>
              <a:rPr lang="en-US" sz="3200" i="1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What were the three goals  of the federal government during Reconstruction?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447800"/>
            <a:ext cx="4114800" cy="2071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During Reconstruction, the government had to readmit the seceded Southern states back into the Union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1447800"/>
            <a:ext cx="2392363" cy="2062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End slavery and protect newly emancipated slaves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81800" y="1447800"/>
            <a:ext cx="2209800" cy="206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Rebuilt the South after more than four years of fighting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667125"/>
            <a:ext cx="3352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Reconstruction Video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imeline_Ch18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Timeline_Ch18"/>
          <p:cNvPicPr>
            <a:picLocks noChangeAspect="1" noChangeArrowheads="1"/>
          </p:cNvPicPr>
          <p:nvPr/>
        </p:nvPicPr>
        <p:blipFill>
          <a:blip r:embed="rId3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Timeline_Ch18"/>
          <p:cNvPicPr>
            <a:picLocks noChangeAspect="1" noChangeArrowheads="1"/>
          </p:cNvPicPr>
          <p:nvPr/>
        </p:nvPicPr>
        <p:blipFill>
          <a:blip r:embed="rId3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7"/>
          <p:cNvSpPr>
            <a:spLocks/>
          </p:cNvSpPr>
          <p:nvPr/>
        </p:nvSpPr>
        <p:spPr bwMode="auto">
          <a:xfrm rot="-5400000">
            <a:off x="5257800" y="-457200"/>
            <a:ext cx="457200" cy="6096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28600" y="2895600"/>
            <a:ext cx="8763000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During Congressional Reconstruction,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African Americans experienced unprecedented rights </a:t>
            </a:r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228600" y="3970338"/>
            <a:ext cx="3962400" cy="12842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The 15</a:t>
            </a:r>
            <a:r>
              <a:rPr lang="en-US" sz="31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 Amendment gave black men the right to vote in 1870</a:t>
            </a:r>
          </a:p>
        </p:txBody>
      </p:sp>
      <p:pic>
        <p:nvPicPr>
          <p:cNvPr id="9" name="Picture 7" descr="Photo of RICHMOND: VOTING, 1871. &#10;Freedmen voting in Richmond, Virginia, in 1871: wood engraving from a contemporary American newspaper."/>
          <p:cNvPicPr>
            <a:picLocks noChangeAspect="1" noChangeArrowheads="1"/>
          </p:cNvPicPr>
          <p:nvPr/>
        </p:nvPicPr>
        <p:blipFill>
          <a:blip r:embed="rId4" cstate="print"/>
          <a:srcRect t="3546" b="28127"/>
          <a:stretch>
            <a:fillRect/>
          </a:stretch>
        </p:blipFill>
        <p:spPr bwMode="auto">
          <a:xfrm>
            <a:off x="4419600" y="3886200"/>
            <a:ext cx="4483100" cy="291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392738"/>
            <a:ext cx="3962400" cy="12366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The 1</a:t>
            </a:r>
            <a:r>
              <a:rPr lang="en-US" sz="31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st</a:t>
            </a: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 black politicians were elected to state and national offices </a:t>
            </a:r>
          </a:p>
        </p:txBody>
      </p:sp>
      <p:pic>
        <p:nvPicPr>
          <p:cNvPr id="11" name="Picture 9" descr="1872 lithography=1st black members of Congress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l="2045" t="719" r="1805" b="5908"/>
          <a:stretch>
            <a:fillRect/>
          </a:stretch>
        </p:blipFill>
        <p:spPr bwMode="auto">
          <a:xfrm>
            <a:off x="4419600" y="3883025"/>
            <a:ext cx="4572000" cy="2919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imeline_Ch18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Timeline_Ch18"/>
          <p:cNvPicPr>
            <a:picLocks noChangeAspect="1" noChangeArrowheads="1"/>
          </p:cNvPicPr>
          <p:nvPr/>
        </p:nvPicPr>
        <p:blipFill>
          <a:blip r:embed="rId3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Timeline_Ch18"/>
          <p:cNvPicPr>
            <a:picLocks noChangeAspect="1" noChangeArrowheads="1"/>
          </p:cNvPicPr>
          <p:nvPr/>
        </p:nvPicPr>
        <p:blipFill>
          <a:blip r:embed="rId3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7"/>
          <p:cNvSpPr>
            <a:spLocks/>
          </p:cNvSpPr>
          <p:nvPr/>
        </p:nvSpPr>
        <p:spPr bwMode="auto">
          <a:xfrm rot="-5400000">
            <a:off x="5257800" y="-457200"/>
            <a:ext cx="457200" cy="6096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228600" y="2895600"/>
            <a:ext cx="8763000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During Congressional Reconstruction,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African Americans experienced unprecedented rights 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876800" y="3859213"/>
            <a:ext cx="4114800" cy="8651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Literacy and education increased among blacks </a:t>
            </a: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4876800" y="4781550"/>
            <a:ext cx="4114800" cy="20002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Black families were reunited, marriages were legally recognized, and black workers could make their own money</a:t>
            </a:r>
          </a:p>
        </p:txBody>
      </p:sp>
      <p:pic>
        <p:nvPicPr>
          <p:cNvPr id="23561" name="Picture 2" descr="http://upload.wikimedia.org/wikipedia/commons/thumb/c/cf/15th-amendment-celebration-1870.jpg/943px-15th-amendment-celebration-1870.jpg"/>
          <p:cNvPicPr>
            <a:picLocks noChangeAspect="1" noChangeArrowheads="1"/>
          </p:cNvPicPr>
          <p:nvPr/>
        </p:nvPicPr>
        <p:blipFill>
          <a:blip r:embed="rId4" cstate="print"/>
          <a:srcRect l="26418" t="68970" r="52928" b="13541"/>
          <a:stretch>
            <a:fillRect/>
          </a:stretch>
        </p:blipFill>
        <p:spPr bwMode="auto">
          <a:xfrm>
            <a:off x="323850" y="3902075"/>
            <a:ext cx="44005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granger.com/pr/1038195070/Granger_0066592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77800"/>
            <a:ext cx="4656137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53000" y="177800"/>
            <a:ext cx="4038600" cy="1284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Reconstruction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brought economic changes to the South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1662113"/>
            <a:ext cx="4038600" cy="2071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After the Civil War, the Southern economy became more diverse with new iron, steel, and textile mills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0" y="5345113"/>
            <a:ext cx="4071938" cy="12842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government built railroads and helped repair the South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953000" y="3897313"/>
            <a:ext cx="4038600" cy="12842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new industrial economy required hired workers </a:t>
            </a:r>
          </a:p>
        </p:txBody>
      </p:sp>
      <p:pic>
        <p:nvPicPr>
          <p:cNvPr id="11" name="Picture 2" descr="http://2.bp.blogspot.com/-8m876PjcOMI/TmfTGQSrjvI/AAAAAAAAtrc/c0j8jR0DIC8/s640/Lady%2BLiberty%2Band%2BLabor%2B-%2BFrom%2BDarkness%2Bto%2BLight%2B-%2BDedicated%2Bto%2Bthe%2B1895%2BAtlanta%2BExpo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50"/>
            <a:ext cx="44005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2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Based upon the image below, </a:t>
            </a:r>
            <a:br>
              <a:rPr lang="en-US" sz="32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were the major failures of Reconstruction? 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-152400" y="6386513"/>
            <a:ext cx="9372600" cy="496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Of course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he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wants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to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vote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the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Democratic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ticket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pic>
        <p:nvPicPr>
          <p:cNvPr id="25604" name="Picture 6" descr="Photo of SOUTH: FORCED VOTE, 1876. &#10;Southern Democrats forcing black voters to vote the Democratic ticket: cartoon published in an American newspaper just before the presidential election of 1876."/>
          <p:cNvPicPr>
            <a:picLocks noChangeAspect="1" noChangeArrowheads="1"/>
          </p:cNvPicPr>
          <p:nvPr/>
        </p:nvPicPr>
        <p:blipFill>
          <a:blip r:embed="rId2" cstate="print"/>
          <a:srcRect t="4407" b="28406"/>
          <a:stretch>
            <a:fillRect/>
          </a:stretch>
        </p:blipFill>
        <p:spPr bwMode="auto">
          <a:xfrm>
            <a:off x="0" y="1066800"/>
            <a:ext cx="9151938" cy="502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imeline_Ch18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Timeline_Ch18"/>
          <p:cNvPicPr>
            <a:picLocks noChangeAspect="1" noChangeArrowheads="1"/>
          </p:cNvPicPr>
          <p:nvPr/>
        </p:nvPicPr>
        <p:blipFill>
          <a:blip r:embed="rId3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Timeline_Ch18"/>
          <p:cNvPicPr>
            <a:picLocks noChangeAspect="1" noChangeArrowheads="1"/>
          </p:cNvPicPr>
          <p:nvPr/>
        </p:nvPicPr>
        <p:blipFill>
          <a:blip r:embed="rId3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7"/>
          <p:cNvSpPr>
            <a:spLocks/>
          </p:cNvSpPr>
          <p:nvPr/>
        </p:nvSpPr>
        <p:spPr bwMode="auto">
          <a:xfrm rot="-5400000">
            <a:off x="5257800" y="-457200"/>
            <a:ext cx="457200" cy="6096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5"/>
          <p:cNvSpPr>
            <a:spLocks/>
          </p:cNvSpPr>
          <p:nvPr/>
        </p:nvSpPr>
        <p:spPr bwMode="auto">
          <a:xfrm rot="-5400000">
            <a:off x="1562100" y="2019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Confederate States Map"/>
          <p:cNvPicPr>
            <a:picLocks noChangeAspect="1" noChangeArrowheads="1"/>
          </p:cNvPicPr>
          <p:nvPr/>
        </p:nvPicPr>
        <p:blipFill>
          <a:blip r:embed="rId4" cstate="print"/>
          <a:srcRect t="5664"/>
          <a:stretch>
            <a:fillRect/>
          </a:stretch>
        </p:blipFill>
        <p:spPr bwMode="auto">
          <a:xfrm>
            <a:off x="3581400" y="2895600"/>
            <a:ext cx="5410200" cy="3844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76200" y="2979738"/>
            <a:ext cx="4495800" cy="16684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During Reconstruction,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all eleven Southern states were re-admitted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into the Union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4800600"/>
            <a:ext cx="4495800" cy="19637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13</a:t>
            </a:r>
            <a:r>
              <a:rPr lang="en-US" sz="32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, 14</a:t>
            </a:r>
            <a:r>
              <a:rPr lang="en-US" sz="32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, and 15</a:t>
            </a:r>
            <a:r>
              <a:rPr lang="en-US" sz="32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 Amendments guaranteed rights and equality for blacks in the South </a:t>
            </a:r>
          </a:p>
        </p:txBody>
      </p:sp>
      <p:pic>
        <p:nvPicPr>
          <p:cNvPr id="39938" name="Picture 2" descr="http://imgc.allpostersimages.com/images/P-473-488-90/29/2943/VXKRD00Z/posters/alfred-rudolf-waud-the-first-vote-for-black-voters-in-the-south-during-state-elections-of-1867.jpg"/>
          <p:cNvPicPr>
            <a:picLocks noChangeAspect="1" noChangeArrowheads="1"/>
          </p:cNvPicPr>
          <p:nvPr/>
        </p:nvPicPr>
        <p:blipFill>
          <a:blip r:embed="rId5" cstate="print"/>
          <a:srcRect l="6212" t="17773" r="6816" b="18033"/>
          <a:stretch>
            <a:fillRect/>
          </a:stretch>
        </p:blipFill>
        <p:spPr bwMode="auto">
          <a:xfrm>
            <a:off x="4968875" y="2982913"/>
            <a:ext cx="3794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88900" y="125413"/>
            <a:ext cx="8915400" cy="8651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But, Reconstruction was difficult to maintain as Democrats slowly took back control of Southern states</a:t>
            </a:r>
          </a:p>
        </p:txBody>
      </p:sp>
      <p:pic>
        <p:nvPicPr>
          <p:cNvPr id="27651" name="Picture 2" descr="http://questconnections.org/wp-content/uploads/2011/02/Pro-African-American-franchise-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143000"/>
            <a:ext cx="83693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4448175"/>
            <a:ext cx="7239000" cy="210502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Listen to the song “Good Ole Rebel” and write down 3 words or phrases that describe Southern white attitudes towards 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28600" y="76200"/>
            <a:ext cx="8686800" cy="8905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Southern governments resisted Reconstruction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by passing more discriminatory black codes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 l="31789" t="6265" r="32965" b="2499"/>
          <a:stretch>
            <a:fillRect/>
          </a:stretch>
        </p:blipFill>
        <p:spPr bwMode="auto">
          <a:xfrm>
            <a:off x="5222875" y="1143000"/>
            <a:ext cx="3844925" cy="559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4800600" cy="2071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Black codes restricted </a:t>
            </a:r>
            <a:br>
              <a:rPr lang="en-US" sz="3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blacks from serving on juries, testifying against whites in court, marrying whites, or owning land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5189538"/>
            <a:ext cx="4800600" cy="16684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Black men could be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forced into slavery as punishment for a crime or for not paying back debts</a:t>
            </a:r>
            <a:endParaRPr lang="en-US" sz="3100">
              <a:solidFill>
                <a:srgbClr val="000000"/>
              </a:solidFill>
            </a:endParaRPr>
          </a:p>
        </p:txBody>
      </p:sp>
      <p:pic>
        <p:nvPicPr>
          <p:cNvPr id="28682" name="Picture 10" descr="http://www.ciw-online.org/images/convict_lease.jpg"/>
          <p:cNvPicPr>
            <a:picLocks noChangeAspect="1" noChangeArrowheads="1"/>
          </p:cNvPicPr>
          <p:nvPr/>
        </p:nvPicPr>
        <p:blipFill>
          <a:blip r:embed="rId3" cstate="print"/>
          <a:srcRect l="22054"/>
          <a:stretch>
            <a:fillRect/>
          </a:stretch>
        </p:blipFill>
        <p:spPr bwMode="auto">
          <a:xfrm>
            <a:off x="5222875" y="1204913"/>
            <a:ext cx="3824288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228600" y="3352800"/>
            <a:ext cx="4800600" cy="16779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These laws often restricted black workers from gaining skilled jobs or competing against white workers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10779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Supreme Court ruled against civil rights laws designed to protect African-Americans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 l="6282" t="17752" r="3094" b="33379"/>
          <a:stretch>
            <a:fillRect/>
          </a:stretch>
        </p:blipFill>
        <p:spPr bwMode="auto">
          <a:xfrm>
            <a:off x="3175" y="1524000"/>
            <a:ext cx="91440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7696200" cy="890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Southerners used  violence and intimidation to keep blacks inferior to whites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52400" y="1295400"/>
            <a:ext cx="5334000" cy="20621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Ku Klux Klan was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first formed during Reconstruction to attack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blacks who tried to vote or challenge white supremacy </a:t>
            </a:r>
            <a:endParaRPr lang="en-US" sz="3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ah3_p123"/>
          <p:cNvPicPr>
            <a:picLocks noChangeAspect="1" noChangeArrowheads="1"/>
          </p:cNvPicPr>
          <p:nvPr/>
        </p:nvPicPr>
        <p:blipFill>
          <a:blip r:embed="rId2" cstate="print"/>
          <a:srcRect l="3192" t="5551" b="3365"/>
          <a:stretch>
            <a:fillRect/>
          </a:stretch>
        </p:blipFill>
        <p:spPr bwMode="auto">
          <a:xfrm>
            <a:off x="0" y="3505200"/>
            <a:ext cx="3200400" cy="3222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8918" name="Picture 6" descr="Three Ku Klux Klan members arrested in Tishomingo County, Mississippi, September 1871, for the attempted murder of an entire famil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3987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KKK-1868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r="6303"/>
          <a:stretch>
            <a:fillRect/>
          </a:stretch>
        </p:blipFill>
        <p:spPr bwMode="auto">
          <a:xfrm>
            <a:off x="5715000" y="1371600"/>
            <a:ext cx="3397250" cy="518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4038" y="1295400"/>
            <a:ext cx="3478212" cy="8794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Lynching became more common</a:t>
            </a:r>
            <a:endParaRPr lang="en-US" sz="3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6" name="Picture 5" descr="lynching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l="4883" t="1472" r="2339" b="24908"/>
          <a:stretch>
            <a:fillRect/>
          </a:stretch>
        </p:blipFill>
        <p:spPr bwMode="auto">
          <a:xfrm>
            <a:off x="5638800" y="2312988"/>
            <a:ext cx="3397250" cy="4468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0" name="Picture 8" descr="http://exequy.files.wordpress.com/2011/01/lynching.jpg?w=870"/>
          <p:cNvPicPr>
            <a:picLocks noChangeAspect="1" noChangeArrowheads="1"/>
          </p:cNvPicPr>
          <p:nvPr/>
        </p:nvPicPr>
        <p:blipFill>
          <a:blip r:embed="rId6" cstate="print"/>
          <a:srcRect t="7841" b="13274"/>
          <a:stretch>
            <a:fillRect/>
          </a:stretch>
        </p:blipFill>
        <p:spPr bwMode="auto">
          <a:xfrm>
            <a:off x="76200" y="3502025"/>
            <a:ext cx="5410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003300" y="125413"/>
            <a:ext cx="7302500" cy="8874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Southerners supported the return of the Democratic Party to state governments</a:t>
            </a:r>
            <a:endParaRPr lang="en-US" sz="31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1747" name="Picture 2" descr="http://questconnections.org/wp-content/uploads/2011/02/Pro-African-American-franchise-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93825"/>
            <a:ext cx="7924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54113"/>
            <a:ext cx="3505200" cy="12842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Black codes and the KKK successfully limited black voting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1143000"/>
            <a:ext cx="5105400" cy="12842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Federal troops in Southern  military districts had  difficulty protecting blacks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239713"/>
            <a:ext cx="7924800" cy="12842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As the Civil War was ending, President Lincoln promised a Reconstruction Plan for the Union with </a:t>
            </a:r>
            <a:r>
              <a:rPr lang="en-US" sz="3200" i="1"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  <a:r>
              <a:rPr kumimoji="1" lang="en-US" sz="3200" i="1">
                <a:latin typeface="Calibri" pitchFamily="34" charset="0"/>
                <a:ea typeface="Calibri" pitchFamily="34" charset="0"/>
                <a:cs typeface="Calibri" pitchFamily="34" charset="0"/>
              </a:rPr>
              <a:t>malice towards none and charity for all”</a:t>
            </a:r>
          </a:p>
        </p:txBody>
      </p:sp>
      <p:pic>
        <p:nvPicPr>
          <p:cNvPr id="8" name="Picture 9" descr="http://w4.nkcsd.k12.mo.us/~kcofer/k2_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667250"/>
            <a:ext cx="4800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67200" y="1746250"/>
            <a:ext cx="4800600" cy="12731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But, the Constitution gave no guidelines on how to readmit states to the Union </a:t>
            </a:r>
            <a:endParaRPr kumimoji="1" lang="en-US" sz="3200" i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67200" y="3143250"/>
            <a:ext cx="4800600" cy="12731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President and Congress disagreed over how to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treat the Southern states</a:t>
            </a:r>
            <a:endParaRPr kumimoji="1" lang="en-US" sz="3200" i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6" name="Picture 2" descr="http://keyboardmilitia.com/wp-content/uploads/2010/08/Abraham_Lincoln.jpg"/>
          <p:cNvPicPr>
            <a:picLocks noChangeAspect="1" noChangeArrowheads="1"/>
          </p:cNvPicPr>
          <p:nvPr/>
        </p:nvPicPr>
        <p:blipFill>
          <a:blip r:embed="rId3" cstate="print"/>
          <a:srcRect r="9435"/>
          <a:stretch>
            <a:fillRect/>
          </a:stretch>
        </p:blipFill>
        <p:spPr bwMode="auto">
          <a:xfrm>
            <a:off x="76200" y="1676400"/>
            <a:ext cx="40386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0" y="6096000"/>
            <a:ext cx="4114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Abraham Lincoln’s </a:t>
            </a:r>
            <a:b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Second Inaugural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4" descr="21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5525"/>
            <a:ext cx="9144000" cy="5832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2514600" y="5943600"/>
            <a:ext cx="4191000" cy="6858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4138" name="Picture 10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447800"/>
            <a:ext cx="76200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1" name="Picture 13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65338"/>
            <a:ext cx="762000" cy="677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2" name="Picture 14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981200"/>
            <a:ext cx="76200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3" name="Picture 15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84538"/>
            <a:ext cx="762000" cy="677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4" name="Picture 16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36938"/>
            <a:ext cx="762000" cy="677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5" name="Picture 17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14600"/>
            <a:ext cx="76200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6" name="Picture 18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76200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7" name="Picture 19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903538"/>
            <a:ext cx="762000" cy="677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8" name="Picture 20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00400"/>
            <a:ext cx="76200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49" name="Picture 21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41738"/>
            <a:ext cx="762000" cy="677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50" name="Picture 22" descr="Democrat+Don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98938"/>
            <a:ext cx="762000" cy="677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58" name="Picture 18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416300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18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888" y="3759200"/>
            <a:ext cx="798512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Picture 18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30563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Picture 19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06663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" name="Picture 20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065338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21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988" y="2900363"/>
            <a:ext cx="798512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" name="Picture 22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288" y="3295650"/>
            <a:ext cx="798512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23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4191000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" name="Picture 24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4338" y="2897188"/>
            <a:ext cx="798512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" name="Picture 25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981200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" name="Picture 26" descr="http://elifesize.com/mm5/graphics/00000001/920%20Republican%20Elep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0300" y="1447800"/>
            <a:ext cx="798513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95" name="Rectangle 2"/>
          <p:cNvSpPr>
            <a:spLocks noChangeArrowheads="1"/>
          </p:cNvSpPr>
          <p:nvPr/>
        </p:nvSpPr>
        <p:spPr bwMode="auto">
          <a:xfrm>
            <a:off x="152400" y="66675"/>
            <a:ext cx="8763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One-by-one, Southern state governments shifted from Republican control to the Democratic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52600" y="239713"/>
            <a:ext cx="6019800" cy="9794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These “Redeemer Democrats” hoped to restore the “Old South”</a:t>
            </a:r>
          </a:p>
        </p:txBody>
      </p:sp>
      <p:pic>
        <p:nvPicPr>
          <p:cNvPr id="33795" name="Picture 6" descr="http://thepolitikalblog.files.wordpress.com/2011/03/south-carolina-house-of-representatives-reconstructi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16063"/>
            <a:ext cx="84582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3.bp.blogspot.com/-ckT5-CzlbbE/TlWrdDkabII/AAAAAAAADng/ix3XjTS6Al4/s1600/picking_cotton.jpg"/>
          <p:cNvPicPr>
            <a:picLocks noChangeAspect="1" noChangeArrowheads="1"/>
          </p:cNvPicPr>
          <p:nvPr/>
        </p:nvPicPr>
        <p:blipFill>
          <a:blip r:embed="rId3" cstate="print"/>
          <a:srcRect t="10475" b="28197"/>
          <a:stretch>
            <a:fillRect/>
          </a:stretch>
        </p:blipFill>
        <p:spPr bwMode="auto">
          <a:xfrm>
            <a:off x="180975" y="2667000"/>
            <a:ext cx="877093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0975" y="180975"/>
            <a:ext cx="8770938" cy="979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The Civil War ended slavery, but African-Americans had little job training or money for farm land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80975" y="1382713"/>
            <a:ext cx="8770938" cy="9794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With few other options, most ex-slaves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returned to the plantation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550" y="111125"/>
            <a:ext cx="8578850" cy="879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After the Civil War, slavery was replaced by sharecropping, also known as the tenant farming</a:t>
            </a:r>
          </a:p>
        </p:txBody>
      </p:sp>
      <p:pic>
        <p:nvPicPr>
          <p:cNvPr id="35843" name="Picture 2" descr="http://www.mrvanduyne.com/reconstruction/s2s/Sharecropper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143000"/>
            <a:ext cx="8824912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rvanduyne.com/reconstruction/s2s/Sharecropper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143000"/>
            <a:ext cx="8824912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01600"/>
            <a:ext cx="91440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White land owners would rent parcels of their fields to blacks in exchange for ½ to ¼ of the cotton they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rvanduyne.com/reconstruction/s2s/Sharecropper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143000"/>
            <a:ext cx="8824912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82600" y="76200"/>
            <a:ext cx="8280400" cy="13382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But, tenants had no money for tools or seeds so </a:t>
            </a:r>
            <a:b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they gained loans from the land owner in exchange </a:t>
            </a:r>
            <a:b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for more of their cotton (</a:t>
            </a:r>
            <a:r>
              <a:rPr lang="en-US" sz="3000" u="sng">
                <a:latin typeface="Calibri" pitchFamily="34" charset="0"/>
                <a:ea typeface="Calibri" pitchFamily="34" charset="0"/>
                <a:cs typeface="Calibri" pitchFamily="34" charset="0"/>
              </a:rPr>
              <a:t>crop lien system</a:t>
            </a:r>
            <a:r>
              <a:rPr lang="en-US" sz="300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lack-history-former-slaves-8b35851-700"/>
          <p:cNvPicPr>
            <a:picLocks noChangeAspect="1" noChangeArrowheads="1"/>
          </p:cNvPicPr>
          <p:nvPr/>
        </p:nvPicPr>
        <p:blipFill>
          <a:blip r:embed="rId2" cstate="print"/>
          <a:srcRect t="8260" b="9178"/>
          <a:stretch>
            <a:fillRect/>
          </a:stretch>
        </p:blipFill>
        <p:spPr bwMode="auto">
          <a:xfrm>
            <a:off x="3459163" y="3390900"/>
            <a:ext cx="5532437" cy="3411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8915" name="Picture 34" descr="Image:Sharecroppers chopping cotton - 1941.jpg"/>
          <p:cNvPicPr>
            <a:picLocks noChangeAspect="1" noChangeArrowheads="1"/>
          </p:cNvPicPr>
          <p:nvPr/>
        </p:nvPicPr>
        <p:blipFill>
          <a:blip r:embed="rId3" cstate="print"/>
          <a:srcRect t="7140"/>
          <a:stretch>
            <a:fillRect/>
          </a:stretch>
        </p:blipFill>
        <p:spPr bwMode="auto">
          <a:xfrm>
            <a:off x="152400" y="1447800"/>
            <a:ext cx="4794250" cy="2792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8916" name="Text Box 33"/>
          <p:cNvSpPr txBox="1">
            <a:spLocks noChangeArrowheads="1"/>
          </p:cNvSpPr>
          <p:nvPr/>
        </p:nvSpPr>
        <p:spPr bwMode="auto">
          <a:xfrm>
            <a:off x="712788" y="84138"/>
            <a:ext cx="7696200" cy="12842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SzPct val="85000"/>
              <a:buFont typeface="Arial" charset="0"/>
              <a:buNone/>
            </a:pPr>
            <a: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the end of 1865, most freedmen had </a:t>
            </a:r>
            <a:b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returned to work on the same plantations  </a:t>
            </a:r>
            <a:b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 which they were previously enslaved</a:t>
            </a:r>
            <a:endParaRPr lang="en-US" sz="3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4946650" y="2565400"/>
            <a:ext cx="4044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Sharecropping remained in place until the 1940s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imeline_Ch18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Timeline_Ch18"/>
          <p:cNvPicPr>
            <a:picLocks noChangeAspect="1" noChangeArrowheads="1"/>
          </p:cNvPicPr>
          <p:nvPr/>
        </p:nvPicPr>
        <p:blipFill>
          <a:blip r:embed="rId3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Timeline_Ch18"/>
          <p:cNvPicPr>
            <a:picLocks noChangeAspect="1" noChangeArrowheads="1"/>
          </p:cNvPicPr>
          <p:nvPr/>
        </p:nvPicPr>
        <p:blipFill>
          <a:blip r:embed="rId3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152400" y="2971800"/>
            <a:ext cx="3886200" cy="1677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the mid-1870s,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Democratic Party returned to power in most Southern states </a:t>
            </a:r>
          </a:p>
        </p:txBody>
      </p:sp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152400" y="4953000"/>
            <a:ext cx="3886200" cy="12747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only thing protecting blacks were federal troops</a:t>
            </a:r>
          </a:p>
        </p:txBody>
      </p:sp>
      <p:pic>
        <p:nvPicPr>
          <p:cNvPr id="39943" name="Picture 6" descr="Photo of SOUTH: FORCED VOTE, 1876. &#10;Southern Democrats forcing black voters to vote the Democratic ticket: cartoon published in an American newspaper just before the presidential election of 1876."/>
          <p:cNvPicPr>
            <a:picLocks noChangeAspect="1" noChangeArrowheads="1"/>
          </p:cNvPicPr>
          <p:nvPr/>
        </p:nvPicPr>
        <p:blipFill>
          <a:blip r:embed="rId4" cstate="print"/>
          <a:srcRect l="26746" t="4407" r="7851" b="28406"/>
          <a:stretch>
            <a:fillRect/>
          </a:stretch>
        </p:blipFill>
        <p:spPr bwMode="auto">
          <a:xfrm>
            <a:off x="4267200" y="2819400"/>
            <a:ext cx="4572000" cy="3841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39940" name="Picture 4" descr="1876_Electoral_Map"/>
          <p:cNvPicPr>
            <a:picLocks noChangeAspect="1" noChangeArrowheads="1"/>
          </p:cNvPicPr>
          <p:nvPr/>
        </p:nvPicPr>
        <p:blipFill>
          <a:blip r:embed="rId3" cstate="print"/>
          <a:srcRect l="5688"/>
          <a:stretch>
            <a:fillRect/>
          </a:stretch>
        </p:blipFill>
        <p:spPr bwMode="auto">
          <a:xfrm>
            <a:off x="152400" y="1447800"/>
            <a:ext cx="8915400" cy="5081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8905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the 1876 election, neither Democrat Tilden nor Republican Hayes won a majority of electoral vote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228600" y="1217613"/>
            <a:ext cx="8686800" cy="16779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Republicans and Democrats in Congress agreed to the “Compromise of 1877” in which Democrats agreed to vote for Hayes as president if federal troops were removed from the South </a:t>
            </a:r>
          </a:p>
        </p:txBody>
      </p:sp>
      <p:pic>
        <p:nvPicPr>
          <p:cNvPr id="11" name="Picture 4" descr="http://4.bp.blogspot.com/-Vnl98HqKcxU/TmVswUvWfaI/AAAAAAAADpo/aXzdljWQFf8/s1600/Rutherford-B-Hayes-Sworn-Into-Office.jpg"/>
          <p:cNvPicPr>
            <a:picLocks noChangeAspect="1" noChangeArrowheads="1"/>
          </p:cNvPicPr>
          <p:nvPr/>
        </p:nvPicPr>
        <p:blipFill>
          <a:blip r:embed="rId4" cstate="print"/>
          <a:srcRect t="19183"/>
          <a:stretch>
            <a:fillRect/>
          </a:stretch>
        </p:blipFill>
        <p:spPr bwMode="auto">
          <a:xfrm>
            <a:off x="1466850" y="2976563"/>
            <a:ext cx="628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imeline_Ch18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Timeline_Ch18"/>
          <p:cNvPicPr>
            <a:picLocks noChangeAspect="1" noChangeArrowheads="1"/>
          </p:cNvPicPr>
          <p:nvPr/>
        </p:nvPicPr>
        <p:blipFill>
          <a:blip r:embed="rId3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Timeline_Ch18"/>
          <p:cNvPicPr>
            <a:picLocks noChangeAspect="1" noChangeArrowheads="1"/>
          </p:cNvPicPr>
          <p:nvPr/>
        </p:nvPicPr>
        <p:blipFill>
          <a:blip r:embed="rId3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6"/>
          <p:cNvSpPr>
            <a:spLocks noChangeArrowheads="1"/>
          </p:cNvSpPr>
          <p:nvPr/>
        </p:nvSpPr>
        <p:spPr bwMode="auto">
          <a:xfrm>
            <a:off x="6172200" y="3352800"/>
            <a:ext cx="2906713" cy="2438400"/>
          </a:xfrm>
          <a:prstGeom prst="wedgeRectCallout">
            <a:avLst>
              <a:gd name="adj1" fmla="val 18472"/>
              <a:gd name="adj2" fmla="val 1923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When President Hayes removed federal troops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1877, Reconstruction officially ended </a:t>
            </a:r>
          </a:p>
        </p:txBody>
      </p:sp>
      <p:pic>
        <p:nvPicPr>
          <p:cNvPr id="41990" name="Picture 2" descr="http://hd.housedivided.dickinson.edu/files/images/HD_Hayescartoon1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2743200"/>
            <a:ext cx="60626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ttp://w4.nkcsd.k12.mo.us/~kcofer/k2_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08388"/>
            <a:ext cx="8415338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3810000" y="152400"/>
            <a:ext cx="5029200" cy="2743200"/>
          </a:xfrm>
          <a:prstGeom prst="wedgeRectCallout">
            <a:avLst>
              <a:gd name="adj1" fmla="val -30116"/>
              <a:gd name="adj2" fmla="val 12763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Lincoln favored a plan that would quickly re-admit the Confederate states once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10% of the people swore an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oath of loyalty and states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ratified the 13</a:t>
            </a:r>
            <a:r>
              <a:rPr lang="en-US" sz="3100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 Amendment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to abolish slavery in America</a:t>
            </a:r>
            <a:endParaRPr kumimoji="1" lang="en-US" sz="3100" i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8" name="Picture 4" descr="http://www.bartleby.com/124/lincoln.gif"/>
          <p:cNvPicPr>
            <a:picLocks noChangeAspect="1" noChangeArrowheads="1"/>
          </p:cNvPicPr>
          <p:nvPr/>
        </p:nvPicPr>
        <p:blipFill>
          <a:blip r:embed="rId3" cstate="print"/>
          <a:srcRect t="5159"/>
          <a:stretch>
            <a:fillRect/>
          </a:stretch>
        </p:blipFill>
        <p:spPr bwMode="auto">
          <a:xfrm>
            <a:off x="320675" y="0"/>
            <a:ext cx="333692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 cstate="print"/>
          <a:srcRect l="21085" t="10416" r="29721" b="6139"/>
          <a:stretch>
            <a:fillRect/>
          </a:stretch>
        </p:blipFill>
        <p:spPr bwMode="auto">
          <a:xfrm>
            <a:off x="76200" y="976313"/>
            <a:ext cx="6096000" cy="581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0" y="5181600"/>
            <a:ext cx="1143000" cy="1676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4419600" y="6324600"/>
            <a:ext cx="1524000" cy="533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76200" y="96838"/>
            <a:ext cx="5867400" cy="8810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When Reconstruction ended, the Jim Crow era began (1877-1954)</a:t>
            </a: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6096000" y="76200"/>
            <a:ext cx="2971800" cy="32432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Jim Crow laws segregated Southern society and restricted blacks from voting with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poll taxes and literacy tests </a:t>
            </a:r>
          </a:p>
        </p:txBody>
      </p:sp>
      <p:pic>
        <p:nvPicPr>
          <p:cNvPr id="43015" name="Picture 3" descr="segreg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3" y="3814763"/>
            <a:ext cx="38687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r>
              <a:rPr lang="en-US" sz="5400" u="sng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Activity</a:t>
            </a:r>
            <a:r>
              <a:rPr lang="en-US" sz="54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br>
              <a:rPr lang="en-US" sz="54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5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Grading Reconstruction Plans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 l="13104" t="18282" r="55122" b="11328"/>
          <a:stretch>
            <a:fillRect/>
          </a:stretch>
        </p:blipFill>
        <p:spPr bwMode="auto">
          <a:xfrm>
            <a:off x="1538288" y="0"/>
            <a:ext cx="6691312" cy="685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6178" t="23883" r="11127" b="19016"/>
          <a:stretch>
            <a:fillRect/>
          </a:stretch>
        </p:blipFill>
        <p:spPr bwMode="auto">
          <a:xfrm>
            <a:off x="0" y="146050"/>
            <a:ext cx="9144000" cy="655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http://w4.nkcsd.k12.mo.us/~kcofer/k2_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08388"/>
            <a:ext cx="8415338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76200" y="76200"/>
            <a:ext cx="4800600" cy="1524000"/>
          </a:xfrm>
          <a:prstGeom prst="wedgeRectCallout">
            <a:avLst>
              <a:gd name="adj1" fmla="val -12954"/>
              <a:gd name="adj2" fmla="val 268602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“Radical Republicans” in Congress rejected Lincoln’s plan because it was too lenient on ex-Confederates</a:t>
            </a:r>
            <a:endParaRPr kumimoji="1" lang="en-US" sz="3100" i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96975" y="5240338"/>
            <a:ext cx="7185025" cy="1236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When the Civil War ended and Lincoln was assassinated, the government did not have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a Reconstruction Plan in place</a:t>
            </a:r>
          </a:p>
        </p:txBody>
      </p:sp>
      <p:pic>
        <p:nvPicPr>
          <p:cNvPr id="7173" name="Picture 2" descr="House of Representatives"/>
          <p:cNvPicPr>
            <a:picLocks noChangeAspect="1" noChangeArrowheads="1"/>
          </p:cNvPicPr>
          <p:nvPr/>
        </p:nvPicPr>
        <p:blipFill>
          <a:blip r:embed="rId3" cstate="print"/>
          <a:srcRect l="16127" t="23306" r="17102" b="10161"/>
          <a:stretch>
            <a:fillRect/>
          </a:stretch>
        </p:blipFill>
        <p:spPr bwMode="auto">
          <a:xfrm>
            <a:off x="4979988" y="304800"/>
            <a:ext cx="39687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6200" y="1752600"/>
            <a:ext cx="4800600" cy="2286000"/>
          </a:xfrm>
          <a:prstGeom prst="wedgeRectCallout">
            <a:avLst>
              <a:gd name="adj1" fmla="val -7565"/>
              <a:gd name="adj2" fmla="val 37375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They favored a plan that protected blacks, required 50% of state citizens to swear a loyalty oath, and banned ex-Confederate leaders from serving in gov’t</a:t>
            </a:r>
            <a:endParaRPr kumimoji="1" lang="en-US" sz="3100" i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Reconstruction: 1865-1877</a:t>
            </a:r>
          </a:p>
        </p:txBody>
      </p:sp>
      <p:pic>
        <p:nvPicPr>
          <p:cNvPr id="8195" name="Picture 4" descr="Timeline_Ch18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5"/>
          <p:cNvSpPr>
            <a:spLocks/>
          </p:cNvSpPr>
          <p:nvPr/>
        </p:nvSpPr>
        <p:spPr bwMode="auto">
          <a:xfrm rot="-5400000">
            <a:off x="1562100" y="2019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197" name="Picture 6" descr="Timeline_Ch18"/>
          <p:cNvPicPr>
            <a:picLocks noChangeAspect="1" noChangeArrowheads="1"/>
          </p:cNvPicPr>
          <p:nvPr/>
        </p:nvPicPr>
        <p:blipFill>
          <a:blip r:embed="rId2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Timeline_Ch18"/>
          <p:cNvPicPr>
            <a:picLocks noChangeAspect="1" noChangeArrowheads="1"/>
          </p:cNvPicPr>
          <p:nvPr/>
        </p:nvPicPr>
        <p:blipFill>
          <a:blip r:embed="rId2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://w4.nkcsd.k12.mo.us/~kcofer/k2_bran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98988"/>
            <a:ext cx="51816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706438" y="2916238"/>
            <a:ext cx="7904162" cy="12747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After Lincoln was assassinated in 1865,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VP Andrew Johnson created a plan known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n-US" sz="32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Presidential Reconstruction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(1865-1867)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90950" y="4343400"/>
            <a:ext cx="5219700" cy="1677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Johnson’s plan was lenient on Confederate states because he wanted the South to rejoin the United States quickly</a:t>
            </a:r>
          </a:p>
        </p:txBody>
      </p:sp>
      <p:pic>
        <p:nvPicPr>
          <p:cNvPr id="8202" name="Picture 13" descr="Photo of Andrew Johnson"/>
          <p:cNvPicPr>
            <a:picLocks noChangeAspect="1" noChangeArrowheads="1"/>
          </p:cNvPicPr>
          <p:nvPr/>
        </p:nvPicPr>
        <p:blipFill>
          <a:blip r:embed="rId4" cstate="print"/>
          <a:srcRect r="11581"/>
          <a:stretch>
            <a:fillRect/>
          </a:stretch>
        </p:blipFill>
        <p:spPr bwMode="auto">
          <a:xfrm>
            <a:off x="76200" y="44196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Presidential Reconstruction </a:t>
            </a:r>
          </a:p>
        </p:txBody>
      </p:sp>
      <p:pic>
        <p:nvPicPr>
          <p:cNvPr id="9219" name="Picture 4" descr="Timeline_Ch18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Timeline_Ch18"/>
          <p:cNvPicPr>
            <a:picLocks noChangeAspect="1" noChangeArrowheads="1"/>
          </p:cNvPicPr>
          <p:nvPr/>
        </p:nvPicPr>
        <p:blipFill>
          <a:blip r:embed="rId2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Timeline_Ch18"/>
          <p:cNvPicPr>
            <a:picLocks noChangeAspect="1" noChangeArrowheads="1"/>
          </p:cNvPicPr>
          <p:nvPr/>
        </p:nvPicPr>
        <p:blipFill>
          <a:blip r:embed="rId2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7"/>
          <p:cNvSpPr>
            <a:spLocks/>
          </p:cNvSpPr>
          <p:nvPr/>
        </p:nvSpPr>
        <p:spPr bwMode="auto">
          <a:xfrm rot="-5400000">
            <a:off x="1562100" y="2019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895600"/>
            <a:ext cx="5267325" cy="1274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Ex-Confederate states could rejoin the USA once they ratified the 13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Amendment</a:t>
            </a:r>
          </a:p>
        </p:txBody>
      </p:sp>
      <p:pic>
        <p:nvPicPr>
          <p:cNvPr id="9224" name="Picture 10" descr="http://chinadailymail.files.wordpress.com/2012/03/mar-13-andrew-johnson.jpg?w=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2882900"/>
            <a:ext cx="32416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http://freedomweek.files.wordpress.com/2011/02/410_13thamendment_hand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4000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1789" t="3078" r="32965" b="2501"/>
          <a:stretch>
            <a:fillRect/>
          </a:stretch>
        </p:blipFill>
        <p:spPr bwMode="auto">
          <a:xfrm>
            <a:off x="4938713" y="304800"/>
            <a:ext cx="4129087" cy="6218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152400"/>
            <a:ext cx="4724400" cy="1668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Presidential Reconstruction did not require Southern state governments to  protect former slaves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6200" y="1981200"/>
            <a:ext cx="4724400" cy="20716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Southern states passed black codes to keep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African Americans from gaining land, jobs, and protection under the law</a:t>
            </a:r>
          </a:p>
        </p:txBody>
      </p:sp>
      <p:pic>
        <p:nvPicPr>
          <p:cNvPr id="10245" name="Picture 4" descr="http://i.ytimg.com/vi/48typdxi0Nk/0.jpg"/>
          <p:cNvPicPr>
            <a:picLocks noChangeAspect="1" noChangeArrowheads="1"/>
          </p:cNvPicPr>
          <p:nvPr/>
        </p:nvPicPr>
        <p:blipFill>
          <a:blip r:embed="rId3" cstate="print"/>
          <a:srcRect t="13759" b="14223"/>
          <a:stretch>
            <a:fillRect/>
          </a:stretch>
        </p:blipFill>
        <p:spPr bwMode="auto">
          <a:xfrm>
            <a:off x="103188" y="4198938"/>
            <a:ext cx="46974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Reconstruction: 1865-1877</a:t>
            </a:r>
          </a:p>
        </p:txBody>
      </p:sp>
      <p:pic>
        <p:nvPicPr>
          <p:cNvPr id="11267" name="Picture 4" descr="Timeline_Ch18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5"/>
          <p:cNvSpPr>
            <a:spLocks/>
          </p:cNvSpPr>
          <p:nvPr/>
        </p:nvSpPr>
        <p:spPr bwMode="auto">
          <a:xfrm rot="-5400000">
            <a:off x="1562100" y="2019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69" name="Picture 6" descr="Timeline_Ch18"/>
          <p:cNvPicPr>
            <a:picLocks noChangeAspect="1" noChangeArrowheads="1"/>
          </p:cNvPicPr>
          <p:nvPr/>
        </p:nvPicPr>
        <p:blipFill>
          <a:blip r:embed="rId2" cstate="print"/>
          <a:srcRect l="93333" t="57755" b="22993"/>
          <a:stretch>
            <a:fillRect/>
          </a:stretch>
        </p:blipFill>
        <p:spPr bwMode="auto">
          <a:xfrm>
            <a:off x="8534400" y="2057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Timeline_Ch18"/>
          <p:cNvPicPr>
            <a:picLocks noChangeAspect="1" noChangeArrowheads="1"/>
          </p:cNvPicPr>
          <p:nvPr/>
        </p:nvPicPr>
        <p:blipFill>
          <a:blip r:embed="rId2" cstate="print"/>
          <a:srcRect l="7503" t="57755" r="86664" b="22993"/>
          <a:stretch>
            <a:fillRect/>
          </a:stretch>
        </p:blipFill>
        <p:spPr bwMode="auto">
          <a:xfrm>
            <a:off x="685800" y="2057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House of Representatives"/>
          <p:cNvPicPr>
            <a:picLocks noChangeAspect="1" noChangeArrowheads="1"/>
          </p:cNvPicPr>
          <p:nvPr/>
        </p:nvPicPr>
        <p:blipFill>
          <a:blip r:embed="rId3" cstate="print"/>
          <a:srcRect l="16615" t="24680" r="16615" b="10991"/>
          <a:stretch>
            <a:fillRect/>
          </a:stretch>
        </p:blipFill>
        <p:spPr bwMode="auto">
          <a:xfrm>
            <a:off x="76200" y="2971800"/>
            <a:ext cx="5029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5257800" y="3429000"/>
            <a:ext cx="3733800" cy="2763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“Radical Republicans” in Congress led by Thaddeus Stevens opposed Johnson’s Reconstruction plan and pushed for laws to protect blacks</a:t>
            </a: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 rot="10800000">
            <a:off x="1676400" y="5638800"/>
            <a:ext cx="425450" cy="762000"/>
          </a:xfrm>
          <a:prstGeom prst="downArrow">
            <a:avLst>
              <a:gd name="adj1" fmla="val 50000"/>
              <a:gd name="adj2" fmla="val 81335"/>
            </a:avLst>
          </a:prstGeom>
          <a:solidFill>
            <a:srgbClr val="FF0000"/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6513513"/>
            <a:ext cx="2057400" cy="344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Thaddeus Stevens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ad`s Tie">
  <a:themeElements>
    <a:clrScheme name="Dad`s Ti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00B9"/>
      </a:accent6>
      <a:hlink>
        <a:srgbClr val="FF0000"/>
      </a:hlink>
      <a:folHlink>
        <a:srgbClr val="CC0000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0000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7160</TotalTime>
  <Pages>8907132</Pages>
  <Words>1066</Words>
  <Application>Microsoft Office PowerPoint</Application>
  <PresentationFormat>On-screen Show (4:3)</PresentationFormat>
  <Paragraphs>102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Dad`s 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Reconstruction: 1865-1877</vt:lpstr>
      <vt:lpstr>Presidential Reconstruction </vt:lpstr>
      <vt:lpstr>PowerPoint Presentation</vt:lpstr>
      <vt:lpstr>Reconstruction: 1865-1877</vt:lpstr>
      <vt:lpstr>PowerPoint Presentation</vt:lpstr>
      <vt:lpstr>PowerPoint Presentation</vt:lpstr>
      <vt:lpstr>Freedmen’s Bureaus and Black Colleges in the South</vt:lpstr>
      <vt:lpstr>Reconstruction: 1865-1877</vt:lpstr>
      <vt:lpstr>PowerPoint Presentation</vt:lpstr>
      <vt:lpstr>Reconstruction: 1865-1877</vt:lpstr>
      <vt:lpstr>PowerPoint Presentation</vt:lpstr>
      <vt:lpstr>Reconstruction: 1865-1877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Activity: Grading Reconstruction Plans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Baggett, Brooks</dc:creator>
  <cp:lastModifiedBy>Connally, Michael W.</cp:lastModifiedBy>
  <cp:revision>275</cp:revision>
  <dcterms:created xsi:type="dcterms:W3CDTF">1998-07-09T14:06:34Z</dcterms:created>
  <dcterms:modified xsi:type="dcterms:W3CDTF">2016-01-07T14:27:52Z</dcterms:modified>
</cp:coreProperties>
</file>