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29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899BA0-1327-42E6-A6CC-09C63C31D9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63DF3F-6A1A-4FAF-B04E-9DE90493DB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606731-81C7-45D6-A895-342BA99468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493DA6-0023-470F-B9AD-338EA015CA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E2EBE-C15E-4799-A2D1-C31906C5A9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BA6F9C-25F8-4CBE-97C4-34B7DF4882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319685-19D4-4948-A65F-4710AADD86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AE6311-F5E8-4CC5-910A-130F772D15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A8F6B8-0C42-4D4D-BE27-430DD17982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EC9FA7-EA30-45A3-97C4-7ACD0CCF5F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A1E933-EBC0-4EDA-A8F9-FFB0FD528A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7D2EE5F-BA09-4131-B2ED-DA1FEE259E9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26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27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41148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8600" y="0"/>
            <a:ext cx="318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Big Business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685800"/>
            <a:ext cx="41148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-corporations develop</a:t>
            </a: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-limited liability leads to public investment</a:t>
            </a: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-mass market selling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029200" y="0"/>
            <a:ext cx="41148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029200" y="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2"/>
                </a:solidFill>
                <a:latin typeface="Comic Sans MS" pitchFamily="66" charset="0"/>
              </a:rPr>
              <a:t>WORKING CONDITIONS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029200" y="457200"/>
            <a:ext cx="41148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</a:t>
            </a:r>
            <a:r>
              <a:rPr lang="en-US" sz="2000" b="1" i="1" u="sng" dirty="0">
                <a:solidFill>
                  <a:srgbClr val="000000"/>
                </a:solidFill>
                <a:latin typeface="Comic Sans MS" pitchFamily="66" charset="0"/>
              </a:rPr>
              <a:t>sweatshops</a:t>
            </a:r>
          </a:p>
          <a:p>
            <a:pPr marL="114300" indent="-114300">
              <a:spcBef>
                <a:spcPct val="50000"/>
              </a:spcBef>
            </a:pPr>
            <a:endParaRPr lang="en-US" sz="2000" b="1" i="1" u="sng" dirty="0">
              <a:solidFill>
                <a:srgbClr val="000000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-low wages</a:t>
            </a: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-long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hours –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12+ days, 6 days a week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-dangerous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conditions –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no ventilation, no air or heat. 675 killed per year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-company towns</a:t>
            </a: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-child labor</a:t>
            </a:r>
          </a:p>
          <a:p>
            <a:pPr marL="114300" indent="-114300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pic>
        <p:nvPicPr>
          <p:cNvPr id="3079" name="Picture 7" descr="Breaker Bo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5029200" y="0"/>
            <a:ext cx="41148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029200" y="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2"/>
                </a:solidFill>
                <a:latin typeface="Comic Sans MS" pitchFamily="66" charset="0"/>
              </a:rPr>
              <a:t>WORKING CONDITIONS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29200" y="457200"/>
            <a:ext cx="41148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-</a:t>
            </a:r>
            <a:r>
              <a:rPr lang="en-US" sz="2000" b="1" i="1" u="sng">
                <a:solidFill>
                  <a:srgbClr val="000000"/>
                </a:solidFill>
                <a:latin typeface="Comic Sans MS" pitchFamily="66" charset="0"/>
              </a:rPr>
              <a:t>sweatshops</a:t>
            </a:r>
          </a:p>
          <a:p>
            <a:pPr marL="114300" indent="-114300">
              <a:spcBef>
                <a:spcPct val="50000"/>
              </a:spcBef>
            </a:pPr>
            <a:endParaRPr lang="en-US" sz="2000" b="1" i="1" u="sng">
              <a:solidFill>
                <a:srgbClr val="000000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-low wages</a:t>
            </a:r>
          </a:p>
          <a:p>
            <a:pPr marL="114300" indent="-11430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-long hours</a:t>
            </a:r>
          </a:p>
          <a:p>
            <a:pPr marL="114300" indent="-11430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-dangerous conditions</a:t>
            </a:r>
          </a:p>
          <a:p>
            <a:pPr marL="114300" indent="-11430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-company towns</a:t>
            </a:r>
          </a:p>
          <a:p>
            <a:pPr marL="114300" indent="-11430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</a:rPr>
              <a:t>-child labor</a:t>
            </a: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</p:txBody>
      </p:sp>
      <p:pic>
        <p:nvPicPr>
          <p:cNvPr id="12294" name="Picture 6" descr="Child Labor-Mill Bo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4953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0" y="0"/>
            <a:ext cx="4160838" cy="6951663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0" y="0"/>
            <a:ext cx="4160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2"/>
                </a:solidFill>
                <a:latin typeface="Comic Sans MS" pitchFamily="66" charset="0"/>
              </a:rPr>
              <a:t>LABOR UNIONS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0" y="685800"/>
            <a:ext cx="39624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-tried to improve conditions of workers</a:t>
            </a: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	used </a:t>
            </a:r>
            <a:r>
              <a:rPr lang="en-US" sz="2000" b="1" i="1" u="sng" dirty="0">
                <a:solidFill>
                  <a:srgbClr val="000000"/>
                </a:solidFill>
                <a:latin typeface="Comic Sans MS" pitchFamily="66" charset="0"/>
              </a:rPr>
              <a:t>strikes</a:t>
            </a: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	</a:t>
            </a:r>
            <a:r>
              <a:rPr lang="en-US" sz="2000" b="1" i="1" u="sng" dirty="0">
                <a:solidFill>
                  <a:srgbClr val="000000"/>
                </a:solidFill>
                <a:latin typeface="Comic Sans MS" pitchFamily="66" charset="0"/>
              </a:rPr>
              <a:t>Collective bargaining</a:t>
            </a: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	</a:t>
            </a:r>
            <a:r>
              <a:rPr lang="en-US" sz="2000" b="1" i="1" u="sng" dirty="0">
                <a:solidFill>
                  <a:srgbClr val="000000"/>
                </a:solidFill>
                <a:latin typeface="Comic Sans MS" pitchFamily="66" charset="0"/>
              </a:rPr>
              <a:t>Arbitration</a:t>
            </a:r>
          </a:p>
          <a:p>
            <a:pPr marL="114300" indent="-114300">
              <a:spcBef>
                <a:spcPct val="50000"/>
              </a:spcBef>
            </a:pPr>
            <a:r>
              <a:rPr lang="en-US" sz="2000" b="1" i="1" u="sng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-owners countered</a:t>
            </a: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	</a:t>
            </a:r>
            <a:r>
              <a:rPr lang="en-US" sz="2000" b="1" i="1" u="sng" dirty="0">
                <a:solidFill>
                  <a:srgbClr val="000000"/>
                </a:solidFill>
                <a:latin typeface="Comic Sans MS" pitchFamily="66" charset="0"/>
              </a:rPr>
              <a:t>blacklists</a:t>
            </a:r>
          </a:p>
          <a:p>
            <a:pPr marL="114300" indent="-114300">
              <a:spcBef>
                <a:spcPct val="50000"/>
              </a:spcBef>
            </a:pPr>
            <a:r>
              <a:rPr lang="en-US" sz="2000" b="1" i="1" dirty="0">
                <a:solidFill>
                  <a:srgbClr val="000000"/>
                </a:solidFill>
                <a:latin typeface="Comic Sans MS" pitchFamily="66" charset="0"/>
              </a:rPr>
              <a:t>		</a:t>
            </a:r>
            <a:r>
              <a:rPr lang="en-US" sz="2000" b="1" i="1" u="sng" dirty="0">
                <a:solidFill>
                  <a:srgbClr val="000000"/>
                </a:solidFill>
                <a:latin typeface="Comic Sans MS" pitchFamily="66" charset="0"/>
              </a:rPr>
              <a:t>lockouts</a:t>
            </a:r>
          </a:p>
          <a:p>
            <a:pPr marL="114300" indent="-114300">
              <a:spcBef>
                <a:spcPct val="50000"/>
              </a:spcBef>
            </a:pPr>
            <a:r>
              <a:rPr lang="en-US" sz="2000" b="1" i="1" dirty="0">
                <a:solidFill>
                  <a:srgbClr val="000000"/>
                </a:solidFill>
                <a:latin typeface="Comic Sans MS" pitchFamily="66" charset="0"/>
              </a:rPr>
              <a:t>		</a:t>
            </a:r>
            <a:r>
              <a:rPr lang="en-US" sz="2000" b="1" i="1" u="sng" dirty="0" smtClean="0">
                <a:solidFill>
                  <a:srgbClr val="000000"/>
                </a:solidFill>
                <a:latin typeface="Comic Sans MS" pitchFamily="66" charset="0"/>
              </a:rPr>
              <a:t>scabs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– replacement 	workers</a:t>
            </a:r>
            <a:endParaRPr lang="en-US" sz="2000" b="1" i="1" u="sng" dirty="0">
              <a:solidFill>
                <a:srgbClr val="000000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b="1" i="1" dirty="0">
                <a:solidFill>
                  <a:srgbClr val="000000"/>
                </a:solidFill>
                <a:latin typeface="Comic Sans MS" pitchFamily="66" charset="0"/>
              </a:rPr>
              <a:t>		</a:t>
            </a:r>
            <a:r>
              <a:rPr lang="en-US" sz="2000" b="1" i="1" u="sng" dirty="0" smtClean="0">
                <a:solidFill>
                  <a:srgbClr val="000000"/>
                </a:solidFill>
                <a:latin typeface="Comic Sans MS" pitchFamily="66" charset="0"/>
              </a:rPr>
              <a:t>injunctions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 –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court 	order to stop an action</a:t>
            </a:r>
            <a:endParaRPr lang="en-US" sz="2000" b="1" i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107" name="Picture 11" descr="Business-Labor Jou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070475" y="0"/>
            <a:ext cx="4073525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876800" y="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2"/>
                </a:solidFill>
                <a:latin typeface="Comic Sans MS" pitchFamily="66" charset="0"/>
              </a:rPr>
              <a:t>GOV’T INTERVENTION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105400" y="762000"/>
            <a:ext cx="40386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</a:t>
            </a:r>
            <a:r>
              <a:rPr lang="en-US" sz="2000" b="1" i="1" u="sng" dirty="0">
                <a:solidFill>
                  <a:schemeClr val="bg2"/>
                </a:solidFill>
                <a:latin typeface="Comic Sans MS" pitchFamily="66" charset="0"/>
              </a:rPr>
              <a:t>RR strike of </a:t>
            </a:r>
            <a:r>
              <a:rPr lang="en-US" sz="2000" b="1" i="1" u="sng" dirty="0" smtClean="0">
                <a:solidFill>
                  <a:schemeClr val="bg2"/>
                </a:solidFill>
                <a:latin typeface="Comic Sans MS" pitchFamily="66" charset="0"/>
              </a:rPr>
              <a:t>1877 </a:t>
            </a:r>
            <a:r>
              <a:rPr lang="en-US" sz="2000" b="1" i="1" u="sng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aka Great Strike) Baltimore &amp; Ohio RR protest wages; strikes spread to others</a:t>
            </a:r>
            <a:endParaRPr lang="en-US" sz="2000" dirty="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-violent protests</a:t>
            </a: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-Federal troops sent to restore order</a:t>
            </a:r>
          </a:p>
        </p:txBody>
      </p:sp>
      <p:pic>
        <p:nvPicPr>
          <p:cNvPr id="5133" name="Picture 13" descr="https://apush-wiki-marlborough-school.wikispaces.com/file/view/grstrike_hrpr.jpg/69574321/grstrike_hr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47625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76200"/>
            <a:ext cx="4114800" cy="67818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762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 dirty="0">
                <a:solidFill>
                  <a:schemeClr val="bg2"/>
                </a:solidFill>
                <a:latin typeface="Comic Sans MS" pitchFamily="66" charset="0"/>
              </a:rPr>
              <a:t>KNIGHTS OF LABOR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609600"/>
            <a:ext cx="41148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</a:t>
            </a:r>
            <a:r>
              <a:rPr lang="en-US" sz="2000" b="1" i="1" u="sng" dirty="0">
                <a:solidFill>
                  <a:schemeClr val="bg2"/>
                </a:solidFill>
                <a:latin typeface="Comic Sans MS" pitchFamily="66" charset="0"/>
              </a:rPr>
              <a:t>Terence </a:t>
            </a:r>
            <a:r>
              <a:rPr lang="en-US" sz="2000" b="1" i="1" u="sng" dirty="0" smtClean="0">
                <a:solidFill>
                  <a:schemeClr val="bg2"/>
                </a:solidFill>
                <a:latin typeface="Comic Sans MS" pitchFamily="66" charset="0"/>
              </a:rPr>
              <a:t>Powderly</a:t>
            </a:r>
            <a:r>
              <a:rPr lang="en-US" sz="2000" dirty="0" smtClean="0">
                <a:solidFill>
                  <a:schemeClr val="bg2"/>
                </a:solidFill>
                <a:latin typeface="Comic Sans MS" pitchFamily="66" charset="0"/>
              </a:rPr>
              <a:t> – creates the Knights of Labor Union</a:t>
            </a:r>
            <a:endParaRPr lang="en-US" sz="2000" b="1" i="1" u="sng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 smtClean="0">
                <a:solidFill>
                  <a:schemeClr val="bg2"/>
                </a:solidFill>
                <a:latin typeface="Comic Sans MS" pitchFamily="66" charset="0"/>
              </a:rPr>
              <a:t>*-</a:t>
            </a:r>
            <a:r>
              <a:rPr lang="en-US" sz="2000" b="1" dirty="0">
                <a:solidFill>
                  <a:schemeClr val="bg2"/>
                </a:solidFill>
                <a:latin typeface="Comic Sans MS" pitchFamily="66" charset="0"/>
              </a:rPr>
              <a:t>any kind of labor </a:t>
            </a:r>
            <a:r>
              <a:rPr lang="en-US" sz="2000" b="1" dirty="0" smtClean="0">
                <a:solidFill>
                  <a:schemeClr val="bg2"/>
                </a:solidFill>
                <a:latin typeface="Comic Sans MS" pitchFamily="66" charset="0"/>
              </a:rPr>
              <a:t>workers accepted</a:t>
            </a:r>
            <a:endParaRPr lang="en-US" sz="2000" b="1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-eventually failed</a:t>
            </a: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-weakness</a:t>
            </a:r>
            <a:r>
              <a:rPr lang="en-US" sz="2000" dirty="0" smtClean="0">
                <a:solidFill>
                  <a:schemeClr val="bg2"/>
                </a:solidFill>
                <a:latin typeface="Comic Sans MS" pitchFamily="66" charset="0"/>
              </a:rPr>
              <a:t>?? </a:t>
            </a:r>
            <a:r>
              <a:rPr lang="en-US" sz="2000" i="1" dirty="0" smtClean="0">
                <a:solidFill>
                  <a:schemeClr val="bg2"/>
                </a:solidFill>
                <a:latin typeface="Comic Sans MS" pitchFamily="66" charset="0"/>
              </a:rPr>
              <a:t>Unskilled workers lacked leverage with employers</a:t>
            </a:r>
            <a:endParaRPr lang="en-US" sz="2000" i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6153" name="AutoShape 9" descr="data:image/jpeg;base64,/9j/4AAQSkZJRgABAQAAAQABAAD/2wCEAAkGBxQTEhUUExQUFBQVFRgXFRUYFxUUGBgUGBUXFxUVGRQYHSggGBolHRUXITEkJSkrLi4uFx8zODMsNygtLisBCgoKBQUFDgUFDisZExkrKysrKysrKysrKysrKysrKysrKysrKysrKysrKysrKysrKysrKysrKysrKysrKysrK//AABEIAQ8AugMBIgACEQEDEQH/xAAcAAABBQEBAQAAAAAAAAAAAAAAAQIDBAUGBwj/xAA/EAABAwIDBQUGBQMDAwUAAAABAAIRAyEEMUEFElFhcQaBkaHwEyIyscHRBxRS4fEjQnJDYpJTgqIVFjOTsv/EABQBAQAAAAAAAAAAAAAAAAAAAAD/xAAUEQEAAAAAAAAAAAAAAAAAAAAA/9oADAMBAAIRAxEAPwDIp0iRz4a9ysUMNBEzeZ05jJaVfDXyi3LmfFPoUwItcZk3/hBBvOEXdoc/KApN48TOQy4Zp9Zt+SiebcvWo6IEbxvJifXVRVToJznPxUzW8NTxGaQ0I9ZIKzmznmDabyn1KDdR+/EzFlLTZOnockhbrA7kEFKiJnxV6mxpjP8AdMECOvf3qyyNM/v9UDvZZeoy9d6cwaTbrlzhODpzF/WXgnubqbScoQJSZBm/cVLSwg9eaSkdZ5KZr+kIFdR4GBa/JWKNGM3G/P7aKLDmb3srOGOiB35aYubc4Ugw/M5cSU6Mvmml0IKxoxqT36dUxuH6nv6/dTF3z5KSlwhAjMNF5OWf1hXms5/x/KrtVigPmgu4XgOPWVrNB4rIoMPrgtAOPH5IPM6hveTy+oURZ9E6oROUwoH1sxkD5cUA+oRmL3/ZRPfeOh9eSZUf4C3UZBMZWHqJQXabuQuJ5KR1aQLyICqirbT5JsmZ5/PTyQWaRJmL8+eWfVRuIFuGfDxT2ExYxmot+1yL8tUBTcCT9lckgCOI8eSqWz8VIHwOcoJW1ipRUnM+h681VBm/85Z/NSsdb1xKCyamQ6aJwLj0jLvzVRxj7cfurGHMDW3HjyQW2PMWU9KsZ+yqMqCcvWqfSOk/JBdNTgfskdVP38FX9r65px4+KCbeBEcNON1Kx/H7Km3j5KYOnxQXArVEGO9UaZ+a0KL/AFx5ILuGK0m07Z/NZVF9/Wa021TzQeWPNozvYnhJ0VR7fX2Vto4/bnooawmeEoKNZ8Tf1qoqTD1HqysVhfn90xjYN4F0ErWSMtfn6hStaYnrb91GKn0B7lOx0zf19kDYPPXn6smzf+M08BFMDPPr8skCGnIHd5DJNcBaRwg5KStXAgZuNw0AyeUC5VmhsXE1oO4yi05Oe470HX2Yv5hBVY3Lx75UrXjuW3huyA/1K9R9ohgbTGX6runvWnh+z+HYBDS62bnvJ+djzQco0d/FWWcTfgunfsKiQfcI5tcRHMLOxPZ6oDNN7Xt/SRDhyBFj5IMhs56Tkp6ZnP0UxzBJBsQYLTIIPAg9UtNoQSxN08O8kxg4/XJNec+aC00gj14IY5RUHeu9KRf5ILLKl/XkrmHrX/hZ7Rl6urOHGt0GvhH+9N8+S0xX5FYeGdl1Ww2rYWKDzmuwi0icx91SfPqVq1ni9tOQHfKqVKf2QU4n1lkontg6keEdytmPC3XvUTnX4euCCs54jrkeGpUlCpATJ4jUqGvXDWExeD4oJ8VjQ0e9nwy43J0UWGOIxENw+6ATG+4ndP8AiSLkZmAs/ZlBtQ+0eQWNdLW3MkH4tzNw0vA53XpuwKLY9oG7pI3ROjRoBk39kD9i7EZh2j+6oQN+oblxi9zcDkFqQEApyBAE4JgKkCBYTmJkJzEGdtvY7cQ2RDKrfgfBMn9LgD7zT5aLj8PiyHOo1R7Osw3ZOdrFpPxNINl6ETZcr2/2QK2HNZgcK9D3mubG8WD4hzjOOqCmHx9e/NQOrdfHqsrs/tT29IOj3hZ3WBeeCu161+KC5h60+HrNTtdMevJZdOpHDj9lKx50OvNBr0rxpdWqR+3G38LJpVSMzPkrLK5I+WV+SDaw7TNvWq0d3kPBY2BrneHrJbArDiPAoOHxbZOvK0eahrOg6H0b+St1wT1zlU3tGuf7/ugrVoFuP3zS2ORv8+qYaZnP6+v3UjOWfzmyCB9PvvbUysftFWDKJnN1gI11PzXQ7umS4zt4732C490nekn+74QP7UFjZNWCA7TdhjjPe9o4aN5yV65skn2TZXhfZ+rDxe+ZkjQZA+N17P2bxG9SHHnHD5WQbRPNK1Rnqkb6KB7iVI19kwtsnbiCRr0peo5ShAjjwUYdGeWvTh4Spw1VMc6AeEIPKezw9jjcVh5EDeLYHBwgxza4d8roKjRAOczfLwXN4V5O2qhtdrg//wCtvjmF1lel06ygqsbYaXhTtZA5aX8VE1hAPlAty+6loO+v8IJWjTgJUzHW5/uod7jwUmHN+SDSwLxfl4iNVsNyz/8AErGwgh3rRbTGWGeXBBy9RvrTvUL2zx5fL6K27XP5KKoe75FBRdGuqjp+P85eQUuIA0En1KiB8emnFAk58YXNdu8M002vdIMBvujnIkz1XUYZ0/v91S7VbOfiMOKNJgfUdUZuzYNbI3nOdYNaBMk5IPNMOYyMlsWIg8QevNejdidslzt0tGkxYDu0yA+y5bHdjsbRYHCk2tTP99Co2qBcC5aZnuW/2M2HVpupOfTIDwXESA4tBMS10TMAjkQg9MbMC2kwp6beKhqYtrT7wc3/ACBH/n8PmuN7Y7feN5tF1r+833zrMbuttEHXYvbVCiYqVGtPM+ay6fbbBv3t2uyxgzx5LzHaeLbQzmrUFqlZzG1WipG9uUvaf0xF5MOJLdIhcxiMc+u8bzXP/SN1gIvBgMaOCD3X/wB0UCPdeCBqMvFPrdpqbc3AR3WjmvOOxWzWvqNBO8XH3RbSN73dBcXWt+J+zPZUWNaHb73gC3unI2cLEDy7kGrivxSwzLQ4njFhBjj9FawH4iYao6KgAaQIdIIjK/zXkdSuMO2aVNjg0lrq72h7nVBE7m8IpsN4gbxiSVXftI1HDfYN466d2o6oOvwlEO23Wc2Nxri/kWmm2AOP7Ls8RVjhwP8AC4LZLXNx9F7SC2tSIOUyxhBBjJ3uLsn530+aBRX0y4qxTdoSqQpwM9fOeKmpv6xr528kF9gBnLgPqp6dEZzn+yzQTOU5SJ55qzSBBvPqc/BBq4VvryWy2IFwsXAtk9clvtAgfcIOXLuenPzUVZ0pajj64qPcPH1qgpgZ5hMqtHjxVqsY1njqeqqEzzCB+FEafRZvbGq84Gs2nPvbocQY/p+0bvCeByK0nujp49Oiipua/epO+Co0sd0cIB7julBm4XZVTAOwz6LxTpuo72IDzDC5rQ7eAyBv5rpNkbZFf2dQWcZHcCJic9cuIXLfiSKpwVDOaYNOoI/uEN8DHmug2BXoflaDKO7/AEqbQ61w9zZcZ1l0oOtNXe4ie4rnsR2MpPr+2qPqusYbvbouCCDuAEiDEHQwtLB1p7leDkHC7R2OKdN1D2JfSLpZDRUbm4slou17ZiRYxJzKo0disHu06QNTiGOG6L5PcBu3P8rv8Q3e+6ZhsO1gOU6oKPZXs2ygTUc1vtXEkui4BNm72cD7rW7Y7ObiMG9rmh27D271xLc/ETZTbPr72V28VpNpgiDcHRB43vvDTTeADkC1gc1zRbe924toQQpsBsH20ksbOj3SAHfqJdd0cBnyC6J+xQX1KbhIa6Bn8Ju3yKKrXUW8hYfQdUGLhMEynWc2BLW2dABkkzMan6q/uzN+qp7Kf7SpVeRmWjWeMLTe3ImRHz1QUXWPjE29ZqSmJteJUjovPP8AccVGzPw7roJmUoP1+iv0WiBP179VVDxGfcPorDXa+uf0QaeHcLER+612YgwOiwsGOeXfN7LZbVsEHOliaWwpwb9bplXL1yQVMRfLNQNw+t1dDE4gfsgzjT09eKrvpTw5n5rTLOPd3Ks6kAdT90DcLQNZ7KbnxaKjHDeZXog2scngQDGYMqbG7OZRxO/TG5T9j77cmD3mtpADxSOp63aQZa4XIcMnD7cLLlu1lPH1zuuewUnFoLmSMsjuG4vfMoPQcPYTnPirjHysHZOO36TS6z4h3XXrdaeHceOaC4YVXHAkbrfiMhW20iclXxe06GHe1r3D2jgbRkIJvws0lByuN7Y1cEG0fyz3vaDe4buiYdvZRHNRD8YGCmP6Tg+4INwCk7W7d/MUQyzWvDSQWyWMJEON/i96mSNF5ftHYzmOfuwWscWuyJBG6HERnc+CD1fYm26tar7aoN1tVrS0TkALCeN571v7WqBzO4/X7Ly/shtqrSpmi+Hs34aXEnccGkwNYhpMaQV2NHaYqUiXAtImRwI0PP8AnmgTYNOKTj+qo4z0ho//ACrFU9+SMBTihT5jeI4lxJ+qbXP7jKUDHO+vrNMbHfln6lNcJiPCNeqY2mePRBYa+CL8NJP7LRoOn0FmEcwD062VrDv9fLqg2cJ65eGa1Gu5FZOEeIjP1mtNr7ZeaDGYL6cOSkFPl66JWNhSOEZd6CJ4HgoibX4fRS7t0x4QVyQUns4up2U75Z+pUjmD7IKW59fXRNxWHljtTukjqIKsyM/UJzWgnP7IMDAOLbGYNx3rptm1ZGWQudI+6wW0gWRMbgdnruzPfEK1hMZuueMnM37EiN+m2SCBcidRrZBr7T20GbzWCS0hsdd0SRnA32+a8u7R7Qd7d1QG7qZMnJwqMG+IjKLA8hC1duY1tKtVNN7nEllPesW7rmhzi1sy7MT0iCuDxeMcXkTIFMMDrxLWt3SPDKOKDottYw7opwWFtOmGOIbdhcwjKZEADoucqYh76YbYAHfcZuSDuyTmI3QomMcQBuuMa8jYq6MMW03bs345jiOlggZsXa3s3MFobX9oJyn3R73GG73/ADK2dnbbENaCC1we14MySwhzTx+Fzha/uDguSOFIBdeyn2O/ccahMBot/m6wgHgN49yD3ShuGm1zPhIhs6gCJ6LPxTOqzewuNNXDbsw8b9osd0McHAZfC6DGrCn7W2pVoN330g6k343tmQ2Y3t02m2U6IJRAHC2Y+pS0arePTTgrdRgdBEEEAgjUETKr1mRp+yBpcLX/AJU7Dlfu8FFY6Z93qVbw+73zw5/sgv4RpMegbxZaoLf1DxVHDLUZMDogyACQpAPqnMFuHyUjEEZCheFM4SooJt66IGNEerIqu0hT1B6so235oIjTnj5d6mp0gBvHIXJ4AXJ8ArFClP1075XG9vO1lEU3YTDP9riKxFIlhlrA4wfeGbjMQOKCPDPq4mi91O1aA8CLBz2ioxkajdeG+KwmdpgPaGtSNOvdhYbNaS4moRORJJteA7mvQ6Wyvy+JDW2a+kGDT36Q+ZZP/BO2j2boVnl9Sk1zyAC46xxM+8UHkmLruqU/daQ0ucfaG0kwXbjeUNHIMF7pdl7DL3cdV6LtXsiHfAAGgWaLAQLgD6Lj62Iq4N0EAgHhz/jLgg7LYnY2m344IjL6LTxOzcDT914Y0xkRHf8AJcLX/EF+5ABmLlcf/wCvzXNR7XPJENbNgdCAg7btpsfDspOdTsHCx8zCyds9lmYPZNOpXEYrFVg6m3J1OkGPjuNnO/yaNFtdj9n+2Jr4+qG4aj/UNGZB3bjfOW7/ALRnYTe/D9ve1L9o4p1YyKY92iw/2Uxl/wBzviPM8ggl7Ldojh3e8YBPC2TYOpHwkSAfiM2Nu12ntxuMpflsLvufUaG1CGlwaDG8fafC0QDzXkcr0HsT+IbMNRFDEU3OAPu1GBu8G6te2291zQd3RwxYxrP0tDeMkC6Hkd8qfCbRoYun7TDvD25O0c06B7cxP0SmiUGa9txp5aqWjJjSDlp08Spfy8k29cVPhqEQO77ILuApn5rcbSsM/ArOw7II5haralhdyDChSx65p9Jl/FWWMkQR61QVNzRSMpK5QoSqm3ds4bBN3sRUaycm5vd0aLoEdhibJMUGUmb9VzWMAkucYEC5Xmm3/wAXKjiW4SkGN0qVPed1DcgvPtqbVrYh29Xqvqu/3G3cMgg6rtz2+fiCaOFJp0BIc4WdV68G8tdVynZ/aAw+Jo1yzfFKo15ZYSAcuqoJQg+lto4unicG3F4Y+0ayKzCBLvcvUYRo7d32kcStGmGua2owhzXAERqDceS+f+w3bOrs6qTHtMO8/wBajo7Qvb+l4HjkeXsP4e7Yo1G1MPTfvU6ZLsOcj+WcTuNI0ewywj/aDqg0sXiYGXrVeddsA1xm0T5xP1Xou2MLmdBwzlecbQ2TUrVi1g+37IOD2h+lt5ygG88lp4rZIwYa2rH5hwDquow7SJbS51TYuAysF022G0dkbpMVMcWywfEygDb2hkXfnAyGd15rjcW+q8veZJJPeTJPU5klBsbU7TufQ/L0xuU5BeZk1HDL/FoOgztOSwCiEQgRI5OhG6g0NhbZq4SqKtF0G283+17dWuGoXq+wPxGwtchlZpwzzq69OeHtMx/3LxiEQg+l30xnYg66EaERpCiNhp9c14PsTtPicL/8VQ7n/TdL6f8AxJt3QvWuy/bPC4sMDnNo17A03kgF2u47Iicryg6Zh48QOq0mvMfuFE3CZzn5eauBg4eSCCjhdb/JZHaHthg8Cd2q/eqf9Ng33D/KLN71kfiX21OCoijQIGJqj4h/pMm74/UYIHjovB3vJJcbuJJJJkkk3JOplB6D2j/FfE1SW4Zow9O43rOqEdcguAxWJfUcX1Hue45ucS4nvKjKRAIQlhA0pITkFAxy0+z226uDqirRIDohwIlrm/pcOHfKzoQCg9fZ+LGHqMb7ahiKbtfZPp1GnpvwQOsqDGfinhqTD+SwrzWP+riCwhvMMYfePKy8oLkiCztLaFXEVHVaz3VKjzLnuzJ+g5KtCEqBqEoQgRBQUIBEJQlQNSohKg9J7BfiUcO0UMZv1KI+CoPffTHAg3e3zC9Sp9s9nEA/naAkAw5+6b8Wm4PJfMoTp5BBtdtsaa2OxD3T8ZaBwa33QB61WKGpcRWL3Oe4y5zi5x5m5TAUCwhISgFAJEFBQCEIQErd7FdmXbQxBote1hDC+83AIBFtbrCWp2b29VwVduIobu+1rmw4EtIe0tMgETnPUBB1Xb78Oxs+gysMQxxcd00nEB5J/upiPeA14cdFwQVrau1KuJqurV6jqlR2bnfIDRo0AsFUQBRCUIJQNKROQgRBQUiASgpqVApSpJQEDgiUkoQCEhQECyhIEqARKEhQBShEIQCEQlQEIhIXBJJQOSFIlhAkpE6EQgahLCCgRCEIAlDUFAQLKJRCJQBSSgoQKClSApUAhCECEolIhAJyEIFhCRCAQllIgUJUkolAhTU4pCgRCEiBQUSmpYQOlJ3IQgCUShLCACVCUIEQhCARCChAIQgIBKEIKACEiVAJEoSIBIUqRAiQpUIEhLCAhAoRKEiBQiUiQhBJCVNCWUCpCEiECwlTQUEoHBJKRIUD0JsolA4JJSShAqEiJQCESkJQEJEShAoCISSiUAhAKJ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5" name="Picture 11" descr="http://explorepahistory.com/kora/files/1/2/1-2-1D14-25-ExplorePAHistory-a0m7g0-a_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4800"/>
            <a:ext cx="3714750" cy="5895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5029200" y="76200"/>
            <a:ext cx="4114800" cy="67818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029200" y="762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 dirty="0">
                <a:solidFill>
                  <a:schemeClr val="bg2"/>
                </a:solidFill>
                <a:latin typeface="Comic Sans MS" pitchFamily="66" charset="0"/>
              </a:rPr>
              <a:t>HAYMARKET SQUARE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029200" y="609600"/>
            <a:ext cx="4114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</a:t>
            </a:r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Chicago strike of 1886</a:t>
            </a:r>
          </a:p>
          <a:p>
            <a:pPr marL="114300" indent="-114300">
              <a:spcBef>
                <a:spcPct val="50000"/>
              </a:spcBef>
            </a:pPr>
            <a:r>
              <a:rPr lang="en-US" sz="2000" dirty="0" smtClean="0">
                <a:solidFill>
                  <a:schemeClr val="bg2"/>
                </a:solidFill>
                <a:latin typeface="Comic Sans MS" pitchFamily="66" charset="0"/>
              </a:rPr>
              <a:t>*strike over police brutality</a:t>
            </a: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-bomb thrown at </a:t>
            </a:r>
            <a:r>
              <a:rPr lang="en-US" sz="2000" dirty="0" smtClean="0">
                <a:solidFill>
                  <a:schemeClr val="bg2"/>
                </a:solidFill>
                <a:latin typeface="Comic Sans MS" pitchFamily="66" charset="0"/>
              </a:rPr>
              <a:t>protest</a:t>
            </a: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-several people </a:t>
            </a:r>
            <a:r>
              <a:rPr lang="en-US" sz="2000" dirty="0" smtClean="0">
                <a:solidFill>
                  <a:schemeClr val="bg2"/>
                </a:solidFill>
                <a:latin typeface="Comic Sans MS" pitchFamily="66" charset="0"/>
              </a:rPr>
              <a:t>killed – 7 police officers, 3 workers</a:t>
            </a: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-union activity was blamed for the </a:t>
            </a:r>
            <a:r>
              <a:rPr lang="en-US" sz="2000" dirty="0" smtClean="0">
                <a:solidFill>
                  <a:schemeClr val="bg2"/>
                </a:solidFill>
                <a:latin typeface="Comic Sans MS" pitchFamily="66" charset="0"/>
              </a:rPr>
              <a:t>violence – several union leaders convicted and executed</a:t>
            </a:r>
          </a:p>
          <a:p>
            <a:pPr marL="114300" indent="-114300">
              <a:spcBef>
                <a:spcPct val="50000"/>
              </a:spcBef>
            </a:pPr>
            <a:r>
              <a:rPr lang="en-US" sz="2000" dirty="0" smtClean="0">
                <a:solidFill>
                  <a:schemeClr val="bg2"/>
                </a:solidFill>
                <a:latin typeface="Comic Sans MS" pitchFamily="66" charset="0"/>
              </a:rPr>
              <a:t>- Led to decrease in labor unions</a:t>
            </a: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7176" name="Picture 8" descr="Haymarket Squa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95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0" y="0"/>
            <a:ext cx="4114800" cy="6858000"/>
          </a:xfrm>
          <a:prstGeom prst="roundRect">
            <a:avLst>
              <a:gd name="adj" fmla="val 16667"/>
            </a:avLst>
          </a:prstGeom>
          <a:solidFill>
            <a:srgbClr val="EAEAEA">
              <a:alpha val="80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 dirty="0">
                <a:solidFill>
                  <a:schemeClr val="bg2"/>
                </a:solidFill>
                <a:latin typeface="Comic Sans MS" pitchFamily="66" charset="0"/>
              </a:rPr>
              <a:t>AFL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914400"/>
            <a:ext cx="41148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</a:t>
            </a:r>
            <a:r>
              <a:rPr lang="en-US" sz="2000" b="1" i="1" u="sng" dirty="0">
                <a:solidFill>
                  <a:schemeClr val="bg2"/>
                </a:solidFill>
                <a:latin typeface="Comic Sans MS" pitchFamily="66" charset="0"/>
              </a:rPr>
              <a:t>Samuel </a:t>
            </a:r>
            <a:r>
              <a:rPr lang="en-US" sz="2000" b="1" i="1" u="sng" dirty="0" smtClean="0">
                <a:solidFill>
                  <a:schemeClr val="bg2"/>
                </a:solidFill>
                <a:latin typeface="Comic Sans MS" pitchFamily="66" charset="0"/>
              </a:rPr>
              <a:t>Gompers</a:t>
            </a:r>
            <a:r>
              <a:rPr lang="en-US" sz="2000" dirty="0" smtClean="0">
                <a:solidFill>
                  <a:schemeClr val="bg2"/>
                </a:solidFill>
                <a:latin typeface="Comic Sans MS" pitchFamily="66" charset="0"/>
              </a:rPr>
              <a:t> – leader of the American Federation of Labor</a:t>
            </a:r>
            <a:endParaRPr lang="en-US" sz="2000" b="1" i="1" u="sng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-only allowed </a:t>
            </a:r>
            <a:r>
              <a:rPr lang="en-US" sz="2000" b="1" u="sng" dirty="0">
                <a:solidFill>
                  <a:schemeClr val="bg2"/>
                </a:solidFill>
                <a:latin typeface="Comic Sans MS" pitchFamily="66" charset="0"/>
              </a:rPr>
              <a:t>skilled </a:t>
            </a:r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labor to join</a:t>
            </a: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  <a:latin typeface="Comic Sans MS" pitchFamily="66" charset="0"/>
              </a:rPr>
              <a:t>-made strikes a legitimate weapon for union</a:t>
            </a:r>
          </a:p>
        </p:txBody>
      </p:sp>
      <p:pic>
        <p:nvPicPr>
          <p:cNvPr id="8200" name="Picture 8" descr="http://upload.wikimedia.org/wikipedia/commons/9/9e/Gompers-Samuel-L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57200"/>
            <a:ext cx="4276725" cy="5895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029200" y="0"/>
            <a:ext cx="41148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029200" y="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INDUSTRIAL UNIONS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029200" y="533400"/>
            <a:ext cx="41148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-union combining all workers of an industry</a:t>
            </a: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</a:t>
            </a:r>
            <a:r>
              <a:rPr lang="en-US" sz="2000" b="1" i="1" u="sng" dirty="0">
                <a:solidFill>
                  <a:srgbClr val="000000"/>
                </a:solidFill>
                <a:latin typeface="Comic Sans MS" pitchFamily="66" charset="0"/>
              </a:rPr>
              <a:t>Eugene V. </a:t>
            </a:r>
            <a:r>
              <a:rPr lang="en-US" sz="2000" b="1" i="1" u="sng" dirty="0" smtClean="0">
                <a:solidFill>
                  <a:srgbClr val="000000"/>
                </a:solidFill>
                <a:latin typeface="Comic Sans MS" pitchFamily="66" charset="0"/>
              </a:rPr>
              <a:t>Debs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 – created the first major labor union</a:t>
            </a:r>
            <a:endParaRPr lang="en-US" sz="2000" b="1" i="1" u="sng" dirty="0">
              <a:solidFill>
                <a:srgbClr val="000000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-United RR workers</a:t>
            </a: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</a:t>
            </a:r>
            <a:r>
              <a:rPr lang="en-US" sz="2000" b="1" i="1" u="sng" dirty="0">
                <a:solidFill>
                  <a:srgbClr val="000000"/>
                </a:solidFill>
                <a:latin typeface="Comic Sans MS" pitchFamily="66" charset="0"/>
              </a:rPr>
              <a:t>Pullman Coach strike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, 1894</a:t>
            </a: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-Government steps in –Debs is jailed</a:t>
            </a: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-Debs leaves prison as a socialist</a:t>
            </a:r>
          </a:p>
        </p:txBody>
      </p:sp>
      <p:sp>
        <p:nvSpPr>
          <p:cNvPr id="9224" name="AutoShape 8" descr="data:image/jpeg;base64,/9j/4AAQSkZJRgABAQAAAQABAAD/2wCEAAkGBxQSEhQUEhQWFBUVGBgXFRcUFBQUFRQVFRQXFxQUFBQYHCggGBolHBQUITEhJSkrLi4uFx8zODMsNygtLiwBCgoKBQUFDgUFDisZExkrKysrKysrKysrKysrKysrKysrKysrKysrKysrKysrKysrKysrKysrKysrKysrKysrK//AABEIAP4AxgMBIgACEQEDEQH/xAAcAAABBQEBAQAAAAAAAAAAAAADAQIEBQYABwj/xAA7EAABAwIEBAMFBwQBBQEAAAABAAIRAwQFEiExBkFRYSJxgRORobHwBzJCUsHR4SNicvEzFRYkgqIU/8QAFAEBAAAAAAAAAAAAAAAAAAAAAP/EABQRAQAAAAAAAAAAAAAAAAAAAAD/2gAMAwEAAhEDEQA/AJ7yguRHuQHFAsp4KCntQPKZCeEmVA1qKUyEjqwmNz0CBxTTTMbKxtLKdXe5aCytWxsgxgakyL0anasP4R7k5+EU3fhCDzghIFt7vhZpnKYKzt/glSlqRI6hBTOSsCM5iaGoELYTYTyFwYg7KnRokTkCJJTiEgCBQU8OTQFxCBZSpGpUA5lNIRGLigFCK1qQNRQEDQE7KngKrxu/yZabT4n/APyOZQOubiTlZvzO4H8qTh7AzbfmdyVUUKgGjdvqSe6tLOqgvrMlXdmqWw1VzalBb2ymsaoFsrCkgeWobqIOhCktCR7UGSxzhsEF9PQ9OqyFSmQSCIIXrMdVi+LMKyu9o3Y7/ugy0LinQmOQcEoTQlJQc4rlyfCDmpSEgSoOaFyc0LkAWuT2mShpW6IDFPAQ2IzUHHTVef1L01rh7+8Ds0aBb67/AON/+J+S82wwalBe0nkDqraxVNQdr9dFaYe/UINZhzld0f5Wbw+tGv12WgtasjRBa271ZUnKmoAqyt3oJ1NyKdVHpqQxA0hQcTthUplp5qwcVErO0QeX3VAseWnkSo5V3xHTAqlw5/NUrygalISLkClqUgpQllAyE8JsJzUDoSJy5BGKe1IW6pQgIxGagNR2BAtw2WO8j8l5jh4hx8z8JXqLh4XeR+S8zthqRzBMoLMN5q2sm7KraI+vmrK1f4fJBpMNPJX9oI/2PRZjD5MH9Ff2tWQN9NkGhoU/JOL4Kqqd4Wj5qXSuA/MRyEj5oLa1qBT2uWKfxA1pP1Hr6KFT+0Gm4locAe8gT0kIPQnqK8SqGw4pa4hp/EJHcdR1HdXrXSJQYjiWkR5SVnivRbnBxV8TzDQdlnMcw2jkL7d05TDgDMRugzq5K0JYQIF0p+VMLUDcydKZCUIDArkMlcg4rgEhRQgViLTQWI9JAZgXmtw0MuKjejj85+vJbTGsaNAhrGhziJMmPRY/FavtavtcmSdxM6xuIQSmvEaFSG1w0EnT9VBtnKV7LQE6x3AQSf8AuJzRDRHQmR591FHFVZplrmnsDy7JcJshUqZqkkajTTygdArB2COBdDG5CWGDl/ACPCdwDmJKAdtxdVqdAOcfPdekcGVc4kiZHxXjNOwLDB5HcT128l6l9nt3pl7oH8YYVPhpt5OLiNyOTW/3HX4qpw3hpr2U8rCHDKXSAdWuzZSDoWkaFeoXVuHSFFoYQG7Sgpzwqx7Rl/ouDs7QzRrXHctHIRAjYwtFZW7mthxzEc+qlUKWVGdsghZc3hmFlrnDhSNz0d4u0xqrbHWlrfaNJlnTmJ1BUPiCqfYl35mj4oMMHJQkyapQEHOKGSU5zk3MgYnhNT2FA4NSpQ5cgYWJ7Uq5BzUam5CaEWmgy/HluZp1BOhAKr72GtBBAaevU7LY4zae2ovbziR5hed4rUnIDyhBMo8pV9aU5bp681ROZlPbcK1w26iEF3b4WdD8irA2IDdeQ5/sotreRople48JQZnFKQBlW/BVxlrAclRYrX1jmU/h+vkqNJMaoPdyZg+SIx+ip7bFmC3zucA1okk6QEG1xZlyz2luSQ0wTBHwKDRNcm1ioNpdzvuppMoIzqAeC12xWf4xOWk1nUwB5LR1K7aclxACwfFWKitUGX7refUoKIppSoZKBpKaSuLk2UBAURgQmFEBQFyLkgcuQdK5dCSEDgUamUCEWmglNKwGPYRlrnMDlJlrhynl71vGlBxCybWbDvQ8wgwtWiQwSc0HfsiWjjqFdVuH6nKHesKmq0XU35XCCN5QWFC4MhW3tiW+ioGforWlU8BKCsqNMknyUK1sXF4hziTsCdBOytqhn0T8MeGvadNCJ96D0Pg9ha32daCRBE6iDBHqFrbeixgIYAASSY5k7krIOqMBbUFRohoJgjQba/BWttiJqf8AGHPHUNMe86ILO7ofibuN1It60gKgvK9xTOYUiW89WyPRWGEXOds7fWyCPxdrQd5j5rAOgrc8X1YoEdSB8ZWBLkDkIlPamFA1wSQlK4oEBTg5MTmoCNcuTQuQSSEgKUlNKB5CcwJiIEBQU5qEHJ4QHYVQ8XWUtbVHLwu8j90+/T1V60p1SkHtLXCWuEFB5+wyrW0ZmbE7KBdWppVHMPLY9RyKNaXGT3IA3jXFxE7aDv8AFda2MkZ3OPYaeakn73mp9ra5iCNUF/gtpTota5tBh6uJlxI23W6wy+ztGkLLYVZOgAwQforUYdbZdjPp/KCziQoQtA10t0B3U5ugQqj5MIMpxm1zsgaCWt1MdVjyF6hcUT7am2Ja4HN2gTP6eqw3Eth7Gu5oHhPiHaf5lBThq4hPchEoGuCaErkwuQKQuCbmSFyAoK5BlcgnynJhSyge1FAQmlPzIFCe0oUpzSgkNRmFRWlFa5BScV0PuPHdp+YWenktnjFualJwGpHiA8t1jnBAUVFYWF4RA2US2pyp9PDyfuoNlgd3I8lorO6grCYbZV2RHxPVaC3pvBl7g3rBJ/hBq3XSfRcN9yqjDWuqfd2/MdvTqr+3twwdT1KB1OnrmO/yCxvHzRnZ1gz79FtXugEnYLzLH8Q9tWc7ls3yCClc5CLka5HMKA6qgM9yG9yEai7OgKUMvTXPTZQEDlyYCuQW7gkKQuSAoCtToQ2OT8yBUoTZTXVANygMHI7Ss9f8Q0qXOSs3ifFlRwinoOqDb4PiPtb8sB8NNhnzQ+J+F6jHGtbjOw6uZuW92jmFR/ZgSa9Rx3yifUr1WjcBB5NY1tYdoQY1081uuH3U4GaP0VpiuD21ZuaqwAnQPZ4XydoI+95FV+GcJ021YdcOdT5N+4T2eQfkgsLm5L3ZKLc7v7dh5nkrbC+HNnXBzH8g+4PP8ysrVlKi3KwBoH5QPieaPa4ix5gHXzB+SCUxgAgCB2SrlXY3ijbekXnfZo6k7BBTcZ4zkb7Fh8TvvRyb09Vhi9OvK5e4ucZLjJKjhAdU1VwLiArN74aSVRUPE8lAVwKXOjFsaFCqM6IGF6UlDIT2lARpSpgXILQuSZkN+m6jVr1jBJcEE8FNqXTWauICyOKcVgaU/JZLE8WqVDq4wTtKDeYlxfTZozVyyl9xFVqnUwOyzz3Sfr3IoJgHTbQTrCCW6pJE6z6/FevcB8JW1e0Y+rTBcZJc4nmTEDyXjjJkT/C9++zGv/4dNo3yB0u23I8KCRa4BQtyfZNMnfIInzKuMMpjMAQ1o7mSlvaRP4yf8B+qdhzWtDszQwfmeRKAlen4wCANSBGwOkEekqbiLh4uwAkb81jsR4nptqhlMVazQQ72jR4Z2gbSIS3vFxzjJQeWOAz5mwQRMtA5jug0TSMujQe7zr+q6zqlr2mWN15d1XWN9Rq/cphvVrgRHuEFWdrQZUMB1Np9J07HVBoq1YNaXHYAk+QXkvEOOuua07MH/GO07nuVoftFxvI0WzD4iAahGkN5NjuvPnPgt9UFu9RKlWEGrckIAfJQHxO4/piOZQbEdkzFdMg9UayQHudFXtrQVOuH6KmuHoLRtMPEjdBLC3cIVlWyq3FVrxqgrs6RTnWYO2i5Blccxt0lrOWizlxXe4eKSCeqddE6md0KsdEESqCCN/XrtKBUb8D0U25qzEch26c1Cy9Z35IBgbeqLSEhPynSe6f7OCPrVA8cvd5LS8OcY17N9OIq02Bw9mdoM7OAka6rOClK6ozbdB6bb/aPeXD4aKdNn5WNJI/9if0Wo4ZtKt64urEmmw6jbO7k09uq8y4Npy8g9F9BYBYChQYyNYl3+TtT+3ogfSwto2aPcpP/AE9vRSmorAgjUbJrRssP9pV01tLwCHAgg9Nd1ururAXkn2iYiKlZtEbNgv8APkPdr6oM77VzgXPMudqT3XPJhpHI6+qjXFaNB/pD9t4TKCwrPJhJSqa6qFSradVNoDUE7cygLiJ8Y6ZQi0HQFGvHgvMGRoiUzogLWPdVtcKVWqe9QKhkoC0xCsaLtAoAR6boCCybcBcoTFyDz4ifP5JtQSI6I5P88kyo1BG9hMBPdT98orQnvAjqgjOp7evyXFug+p9ETolIQMa06DknP5JQ3bon02aj9kHo3AOAAXFEHWYe7s1ozfsPVeztKx/AdoBmqHcMawesF3yC17EBg9SaWyhkKVVqhrZPIIKbinERbUnVDBgaAugk9AvD313VHvqvMueSffyWj+0PHzXq+zB8LVl6phsc0Ee4fzQG1Dqh3Vxqo/tICB1W9cPC3fT+Ea0oVKhl7z5Tp7k1jQcp9P2U+mIQSaPRSy6AoNJyNUfpKBKz91GDuabVqJjHSgnW7ZEqTRGqbYM8OylRlCBnMrlFrVgTvCRBjnu26Ibxp8kWBz1TKjUDGOA3XPfPvS5dk4s5IAAlFc7aeiUsP+kh3A7IOAUi0EuaP7h8wo7grHAqWavS65h+6D3/AIXbkt2z+Ilx+Q+AVwx2hd5e76hZ63P9FrZgZAPh/Ks8Oq/04cZI0naQNp66ILO3fLh71RcbY4KFB7p5QB1cdAFb274DuwXjf2jYua1yKQPgpb93nn6D9UFBTql7y5251Pqj1GlJaUoEpKzTEoKjExDgfegjUKZcNmQUFlOJ6IDWjpYBzBU4lRLVqmNGpQPGglMuKuiK5sNUO47IBZ5R7ZqiKwsBqEFtQMBBua2mm6kmAN1S3NfXyQAu6uuhMpE+lSLpIhcgpSmVCJE9UYd0Os3ZAEOIjl/K5zlzGhK5vRARokaprKknSEOpU5dkW3boJQI8/wAK24ZcBc0Z5E+8NKp7huohEoPLXBw3BkIPe6VTws/xHyCLSuMvNQKNWGt8gPghVq2iCwxXHxbUKtYnZmVrfzVHnwj4e6V41QqF7i52pOs91M4sx3/9FQMaZpsmI2c7m79B6puH5eQQTWiAFGq1DJ6FHqO03UOuDE7oIldushBe7p/tOrOjTmmMQSrc6KVTKiUyptMafXVAWufCJUF7twplZ0qvr6IGjurLDgJVW4qzw/TdAbGKsABVDNVKxl0uABUSi3VBY23hXJgaOZSIKYt09UN5lSKugHf6/VR3N+KAEa/QS1H7fQS7Qh1NTCBhHiCl0XFCaIUhm3ogiVWkkFEa7qkDtfOUpfpGnuQeo8P4v7Wk0zrsfOFTcb497NvsmHxOEuj8LT+pWawDFjRLuYykx3AVZe3BqPLn6udqT+iBbLUz8FfWzgqjDhz7K5ojYoCl86KFcXGUQNT8ke5rZWkxvoFUnmTzQJUKexyFuU9o3CCXSMaqZReoVEqVQKAz0Os0ESjP2UZztYQMy67KXbuhAEzCkEaIId+C53uUdjlzq5LiElJ+/mgnimDzXJtLXsuQf//Z"/>
          <p:cNvSpPr>
            <a:spLocks noChangeAspect="1" noChangeArrowheads="1"/>
          </p:cNvSpPr>
          <p:nvPr/>
        </p:nvSpPr>
        <p:spPr bwMode="auto">
          <a:xfrm>
            <a:off x="155575" y="-2011363"/>
            <a:ext cx="3276600" cy="4191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6" name="Picture 10" descr="http://upload.wikimedia.org/wikipedia/commons/c/ce/Eugene_Debs_released_from_prison,_1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41960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76200" y="0"/>
            <a:ext cx="4038600" cy="6858000"/>
          </a:xfrm>
          <a:prstGeom prst="roundRect">
            <a:avLst>
              <a:gd name="adj" fmla="val 16667"/>
            </a:avLst>
          </a:prstGeom>
          <a:solidFill>
            <a:srgbClr val="EAEAEA">
              <a:alpha val="800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6200" y="0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Women Workers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533400"/>
            <a:ext cx="423068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-worked for better conditions for miners</a:t>
            </a: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-used women and children in the strike process</a:t>
            </a: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Mary Harris “Mother” Jones</a:t>
            </a: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-advocated against child labor</a:t>
            </a:r>
          </a:p>
        </p:txBody>
      </p:sp>
      <p:pic>
        <p:nvPicPr>
          <p:cNvPr id="10247" name="Picture 7" descr="Greed-Child Lab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600"/>
            <a:ext cx="5029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5029200" y="0"/>
            <a:ext cx="4114800" cy="68580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029200" y="762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2"/>
                </a:solidFill>
                <a:latin typeface="Comic Sans MS" pitchFamily="66" charset="0"/>
              </a:rPr>
              <a:t>Pressure on </a:t>
            </a:r>
            <a:r>
              <a:rPr lang="en-US" sz="2000" b="1" dirty="0" err="1">
                <a:solidFill>
                  <a:schemeClr val="bg2"/>
                </a:solidFill>
                <a:latin typeface="Comic Sans MS" pitchFamily="66" charset="0"/>
              </a:rPr>
              <a:t>Gov’t</a:t>
            </a:r>
            <a:endParaRPr lang="en-US" sz="20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5029200" y="609600"/>
            <a:ext cx="411480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-public supports the plight of workers but likes cheap products</a:t>
            </a:r>
          </a:p>
          <a:p>
            <a:pPr marL="114300" indent="-114300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-</a:t>
            </a:r>
            <a:r>
              <a:rPr lang="en-US" sz="2000" b="1" i="1" u="sng" dirty="0">
                <a:solidFill>
                  <a:srgbClr val="000000"/>
                </a:solidFill>
                <a:latin typeface="Comic Sans MS" pitchFamily="66" charset="0"/>
              </a:rPr>
              <a:t>Triangle </a:t>
            </a:r>
            <a:r>
              <a:rPr lang="en-US" sz="2000" b="1" i="1" u="sng" dirty="0" smtClean="0">
                <a:solidFill>
                  <a:srgbClr val="000000"/>
                </a:solidFill>
                <a:latin typeface="Comic Sans MS" pitchFamily="66" charset="0"/>
              </a:rPr>
              <a:t>Fire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 – 146 women killed; doors were blocked. </a:t>
            </a:r>
            <a:endParaRPr lang="en-US" sz="2000" b="1" i="1" u="sng" dirty="0">
              <a:solidFill>
                <a:srgbClr val="000000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-</a:t>
            </a:r>
            <a:r>
              <a:rPr lang="en-US" sz="2000" dirty="0" err="1">
                <a:solidFill>
                  <a:srgbClr val="000000"/>
                </a:solidFill>
                <a:latin typeface="Comic Sans MS" pitchFamily="66" charset="0"/>
              </a:rPr>
              <a:t>gov’t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 regulations on working conditions and child labor</a:t>
            </a:r>
          </a:p>
          <a:p>
            <a:pPr marL="114300" indent="-114300">
              <a:spcBef>
                <a:spcPct val="50000"/>
              </a:spcBef>
            </a:pP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</a:t>
            </a:r>
            <a:r>
              <a:rPr lang="en-US" sz="2000" b="1" i="1" u="sng" dirty="0">
                <a:solidFill>
                  <a:srgbClr val="000000"/>
                </a:solidFill>
                <a:latin typeface="Comic Sans MS" pitchFamily="66" charset="0"/>
              </a:rPr>
              <a:t>Homestead Strike</a:t>
            </a: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-violent strike between workers and owners</a:t>
            </a: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-damaged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</a:rPr>
              <a:t>Carnegie (working conditions)</a:t>
            </a:r>
            <a:endParaRPr lang="en-US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-Ludlow Strike</a:t>
            </a: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</a:rPr>
              <a:t>	violent strike in a mine owned by Rockefeller</a:t>
            </a:r>
          </a:p>
          <a:p>
            <a:pPr marL="114300" indent="-114300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pic>
        <p:nvPicPr>
          <p:cNvPr id="11282" name="Picture 18" descr="http://t3.gstatic.com/images?q=tbn:ANd9GcSvQqJI_41PrPZGfye-ev1cXx04MhDdHEFcrmS2M5vD7RR0ujo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419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029200" y="0"/>
            <a:ext cx="41148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029200" y="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 dirty="0" smtClean="0">
                <a:latin typeface="Comic Sans MS" pitchFamily="66" charset="0"/>
              </a:rPr>
              <a:t>Advantages Of Big Business</a:t>
            </a:r>
            <a:endParaRPr lang="en-US" sz="2000" b="1" u="sng" dirty="0">
              <a:latin typeface="Comic Sans MS" pitchFamily="66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029200" y="609600"/>
            <a:ext cx="41148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  <a:tabLst>
                <a:tab pos="457200" algn="l"/>
              </a:tabLst>
            </a:pPr>
            <a:r>
              <a:rPr lang="en-US" sz="2000" dirty="0">
                <a:latin typeface="Comic Sans MS" pitchFamily="66" charset="0"/>
              </a:rPr>
              <a:t>-greater efficiency</a:t>
            </a:r>
          </a:p>
          <a:p>
            <a:pPr marL="114300" indent="-114300">
              <a:spcBef>
                <a:spcPct val="50000"/>
              </a:spcBef>
              <a:tabLst>
                <a:tab pos="457200" algn="l"/>
              </a:tabLst>
            </a:pPr>
            <a:endParaRPr lang="en-US" sz="2000" dirty="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  <a:tabLst>
                <a:tab pos="457200" algn="l"/>
              </a:tabLst>
            </a:pPr>
            <a:endParaRPr lang="en-US" sz="2000" dirty="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  <a:tabLst>
                <a:tab pos="457200" algn="l"/>
              </a:tabLst>
            </a:pPr>
            <a:r>
              <a:rPr lang="en-US" sz="2000" dirty="0">
                <a:latin typeface="Comic Sans MS" pitchFamily="66" charset="0"/>
              </a:rPr>
              <a:t>-economy of scale</a:t>
            </a:r>
          </a:p>
          <a:p>
            <a:pPr marL="114300" indent="-114300">
              <a:spcBef>
                <a:spcPct val="50000"/>
              </a:spcBef>
              <a:tabLst>
                <a:tab pos="457200" algn="l"/>
              </a:tabLst>
            </a:pPr>
            <a:endParaRPr lang="en-US" sz="2000" dirty="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  <a:tabLst>
                <a:tab pos="457200" algn="l"/>
              </a:tabLst>
            </a:pPr>
            <a:endParaRPr lang="en-US" sz="2000" dirty="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  <a:tabLst>
                <a:tab pos="457200" algn="l"/>
              </a:tabLst>
            </a:pPr>
            <a:r>
              <a:rPr lang="en-US" sz="2000" dirty="0">
                <a:latin typeface="Comic Sans MS" pitchFamily="66" charset="0"/>
              </a:rPr>
              <a:t>-manager system</a:t>
            </a:r>
          </a:p>
          <a:p>
            <a:pPr marL="114300" indent="-114300">
              <a:spcBef>
                <a:spcPct val="50000"/>
              </a:spcBef>
              <a:tabLst>
                <a:tab pos="457200" algn="l"/>
              </a:tabLst>
            </a:pPr>
            <a:endParaRPr lang="en-US" sz="2000" dirty="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  <a:tabLst>
                <a:tab pos="457200" algn="l"/>
              </a:tabLst>
            </a:pPr>
            <a:endParaRPr lang="en-US" sz="2000" dirty="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  <a:tabLst>
                <a:tab pos="457200" algn="l"/>
              </a:tabLst>
            </a:pPr>
            <a:r>
              <a:rPr lang="en-US" sz="2000" dirty="0">
                <a:latin typeface="Comic Sans MS" pitchFamily="66" charset="0"/>
              </a:rPr>
              <a:t>-productivity studies</a:t>
            </a:r>
          </a:p>
          <a:p>
            <a:pPr marL="114300" indent="-114300">
              <a:spcBef>
                <a:spcPct val="50000"/>
              </a:spcBef>
              <a:tabLst>
                <a:tab pos="457200" algn="l"/>
              </a:tabLst>
            </a:pPr>
            <a:r>
              <a:rPr lang="en-US" sz="2000" dirty="0">
                <a:latin typeface="Comic Sans MS" pitchFamily="66" charset="0"/>
              </a:rPr>
              <a:t>	     </a:t>
            </a:r>
            <a:r>
              <a:rPr lang="en-US" sz="2000" dirty="0" err="1" smtClean="0">
                <a:latin typeface="Comic Sans MS" pitchFamily="66" charset="0"/>
              </a:rPr>
              <a:t>FrederickTaylor</a:t>
            </a:r>
            <a:endParaRPr lang="en-US" sz="2000" dirty="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  <a:tabLst>
                <a:tab pos="457200" algn="l"/>
              </a:tabLst>
            </a:pPr>
            <a:endParaRPr lang="en-US" sz="2000" dirty="0">
              <a:latin typeface="Comic Sans MS" pitchFamily="66" charset="0"/>
            </a:endParaRPr>
          </a:p>
        </p:txBody>
      </p:sp>
      <p:pic>
        <p:nvPicPr>
          <p:cNvPr id="3079" name="Picture 7" descr="Andrew Carneg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4330700" cy="533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" y="6019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Andrew Carnegie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41148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1524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 dirty="0" smtClean="0">
                <a:latin typeface="Comic Sans MS" pitchFamily="66" charset="0"/>
              </a:rPr>
              <a:t>Disadvantages of Big Business</a:t>
            </a:r>
            <a:endParaRPr lang="en-US" sz="2000" b="1" u="sng" dirty="0">
              <a:latin typeface="Comic Sans MS" pitchFamily="66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762000"/>
            <a:ext cx="41148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-unfair competition practices</a:t>
            </a: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-corruption and bribery</a:t>
            </a: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-destroyed labor union movements</a:t>
            </a:r>
          </a:p>
        </p:txBody>
      </p:sp>
      <p:pic>
        <p:nvPicPr>
          <p:cNvPr id="4103" name="Picture 7" descr="John D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4343400" y="304800"/>
            <a:ext cx="3028950" cy="3048000"/>
          </a:xfrm>
          <a:prstGeom prst="rect">
            <a:avLst/>
          </a:prstGeom>
          <a:noFill/>
        </p:spPr>
      </p:pic>
      <p:pic>
        <p:nvPicPr>
          <p:cNvPr id="4104" name="Picture 8" descr="J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4191000" y="3581400"/>
            <a:ext cx="3733800" cy="2971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0" y="1295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JD Rockefeller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77200" y="4648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JP Morgan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029200" y="0"/>
            <a:ext cx="41148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075238" y="0"/>
            <a:ext cx="4011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 Public Reactions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029200" y="501650"/>
            <a:ext cx="411480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-mixed public feelings</a:t>
            </a:r>
          </a:p>
          <a:p>
            <a:pPr marL="114300" indent="-114300">
              <a:spcBef>
                <a:spcPct val="50000"/>
              </a:spcBef>
            </a:pPr>
            <a:endParaRPr lang="en-US" dirty="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dirty="0" smtClean="0">
                <a:latin typeface="Comic Sans MS" pitchFamily="66" charset="0"/>
              </a:rPr>
              <a:t>-*</a:t>
            </a:r>
            <a:r>
              <a:rPr lang="en-US" b="1" i="1" u="sng" dirty="0" smtClean="0">
                <a:latin typeface="Comic Sans MS" pitchFamily="66" charset="0"/>
              </a:rPr>
              <a:t>Social </a:t>
            </a:r>
            <a:r>
              <a:rPr lang="en-US" b="1" i="1" u="sng" dirty="0">
                <a:latin typeface="Comic Sans MS" pitchFamily="66" charset="0"/>
              </a:rPr>
              <a:t>Darwinism</a:t>
            </a:r>
          </a:p>
          <a:p>
            <a:pPr marL="114300" indent="-114300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-based on Darwin’s theory of evolution</a:t>
            </a:r>
          </a:p>
          <a:p>
            <a:pPr marL="114300" indent="-114300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	-survival of the fittest</a:t>
            </a:r>
          </a:p>
          <a:p>
            <a:pPr marL="114300" indent="-114300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	-also applies to the business world</a:t>
            </a:r>
          </a:p>
          <a:p>
            <a:pPr marL="114300" indent="-114300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	-the best businesses survive</a:t>
            </a:r>
          </a:p>
          <a:p>
            <a:pPr marL="114300" indent="-114300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	-justified their wealth</a:t>
            </a:r>
          </a:p>
          <a:p>
            <a:pPr marL="114300" indent="-114300">
              <a:spcBef>
                <a:spcPct val="50000"/>
              </a:spcBef>
            </a:pPr>
            <a:r>
              <a:rPr lang="en-US" b="1" i="1" dirty="0">
                <a:latin typeface="Comic Sans MS" pitchFamily="66" charset="0"/>
              </a:rPr>
              <a:t>	</a:t>
            </a:r>
            <a:r>
              <a:rPr lang="en-US" b="1" i="1" dirty="0" smtClean="0">
                <a:latin typeface="Comic Sans MS" pitchFamily="66" charset="0"/>
              </a:rPr>
              <a:t>*-”</a:t>
            </a:r>
            <a:r>
              <a:rPr lang="en-US" b="1" i="1" u="sng" dirty="0">
                <a:latin typeface="Comic Sans MS" pitchFamily="66" charset="0"/>
              </a:rPr>
              <a:t>Gospel of Wealth</a:t>
            </a:r>
            <a:r>
              <a:rPr lang="en-US" b="1" i="1" u="sng" dirty="0" smtClean="0">
                <a:latin typeface="Comic Sans MS" pitchFamily="66" charset="0"/>
              </a:rPr>
              <a:t>”</a:t>
            </a:r>
            <a:r>
              <a:rPr lang="en-US" dirty="0" smtClean="0">
                <a:latin typeface="Comic Sans MS" pitchFamily="66" charset="0"/>
              </a:rPr>
              <a:t> – written by Andrew Carnegie to explain why philanthropy was important</a:t>
            </a:r>
            <a:endParaRPr lang="en-US" b="1" i="1" u="sng" dirty="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-rags to riches</a:t>
            </a:r>
          </a:p>
          <a:p>
            <a:pPr marL="114300" indent="-114300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	“American Dream”</a:t>
            </a:r>
          </a:p>
          <a:p>
            <a:pPr marL="114300" indent="-114300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dirty="0" smtClean="0">
                <a:latin typeface="Comic Sans MS" pitchFamily="66" charset="0"/>
              </a:rPr>
              <a:t>*</a:t>
            </a:r>
            <a:r>
              <a:rPr lang="en-US" b="1" i="1" u="sng" dirty="0" smtClean="0">
                <a:latin typeface="Comic Sans MS" pitchFamily="66" charset="0"/>
              </a:rPr>
              <a:t>Horatio </a:t>
            </a:r>
            <a:r>
              <a:rPr lang="en-US" b="1" i="1" u="sng" dirty="0">
                <a:latin typeface="Comic Sans MS" pitchFamily="66" charset="0"/>
              </a:rPr>
              <a:t>Alger</a:t>
            </a:r>
            <a:r>
              <a:rPr lang="en-US" dirty="0">
                <a:latin typeface="Comic Sans MS" pitchFamily="66" charset="0"/>
              </a:rPr>
              <a:t> dime novels</a:t>
            </a:r>
          </a:p>
        </p:txBody>
      </p:sp>
      <p:pic>
        <p:nvPicPr>
          <p:cNvPr id="5131" name="Picture 11" descr="Alger Dime No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033838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41148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Types of Big Businesses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609600"/>
            <a:ext cx="4114800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-</a:t>
            </a:r>
            <a:r>
              <a:rPr lang="en-US" b="1" i="1" u="sng" dirty="0">
                <a:latin typeface="Comic Sans MS" pitchFamily="66" charset="0"/>
              </a:rPr>
              <a:t>monopoly</a:t>
            </a:r>
            <a:r>
              <a:rPr lang="en-US" dirty="0">
                <a:latin typeface="Comic Sans MS" pitchFamily="66" charset="0"/>
              </a:rPr>
              <a:t>—when a business controls all or most of the supply of a product</a:t>
            </a:r>
          </a:p>
          <a:p>
            <a:pPr marL="114300" indent="-114300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-</a:t>
            </a:r>
            <a:r>
              <a:rPr lang="en-US" b="1" i="1" u="sng" dirty="0">
                <a:latin typeface="Comic Sans MS" pitchFamily="66" charset="0"/>
              </a:rPr>
              <a:t>trust</a:t>
            </a:r>
            <a:r>
              <a:rPr lang="en-US" dirty="0">
                <a:latin typeface="Comic Sans MS" pitchFamily="66" charset="0"/>
              </a:rPr>
              <a:t>—when several businesses act as one under the control of a board of directors</a:t>
            </a:r>
          </a:p>
          <a:p>
            <a:pPr marL="114300" indent="-114300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-</a:t>
            </a:r>
            <a:r>
              <a:rPr lang="en-US" b="1" u="sng" dirty="0">
                <a:latin typeface="Comic Sans MS" pitchFamily="66" charset="0"/>
              </a:rPr>
              <a:t>merger</a:t>
            </a:r>
            <a:r>
              <a:rPr lang="en-US" dirty="0">
                <a:latin typeface="Comic Sans MS" pitchFamily="66" charset="0"/>
              </a:rPr>
              <a:t>—when two or more businesses join to become one larger business</a:t>
            </a:r>
          </a:p>
          <a:p>
            <a:pPr marL="114300" indent="-114300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-</a:t>
            </a:r>
            <a:r>
              <a:rPr lang="en-US" b="1" u="sng" dirty="0">
                <a:latin typeface="Comic Sans MS" pitchFamily="66" charset="0"/>
              </a:rPr>
              <a:t>holding company-</a:t>
            </a:r>
            <a:r>
              <a:rPr lang="en-US" dirty="0">
                <a:latin typeface="Comic Sans MS" pitchFamily="66" charset="0"/>
              </a:rPr>
              <a:t>--business which exists in order to control other businesses as a parent company</a:t>
            </a:r>
          </a:p>
          <a:p>
            <a:pPr marL="114300" indent="-114300">
              <a:spcBef>
                <a:spcPct val="50000"/>
              </a:spcBef>
            </a:pPr>
            <a:r>
              <a:rPr lang="en-US" dirty="0" smtClean="0">
                <a:latin typeface="Comic Sans MS" pitchFamily="66" charset="0"/>
              </a:rPr>
              <a:t>*-</a:t>
            </a:r>
            <a:r>
              <a:rPr lang="en-US" b="1" i="1" u="sng" dirty="0">
                <a:latin typeface="Comic Sans MS" pitchFamily="66" charset="0"/>
              </a:rPr>
              <a:t>horizontal integration</a:t>
            </a:r>
            <a:r>
              <a:rPr lang="en-US" dirty="0">
                <a:latin typeface="Comic Sans MS" pitchFamily="66" charset="0"/>
              </a:rPr>
              <a:t> —type of monopoly formed by controlling all of the same type of business</a:t>
            </a:r>
          </a:p>
          <a:p>
            <a:pPr marL="114300" indent="-114300"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*</a:t>
            </a:r>
            <a:r>
              <a:rPr lang="en-US" dirty="0" smtClean="0">
                <a:latin typeface="Comic Sans MS" pitchFamily="66" charset="0"/>
              </a:rPr>
              <a:t>-</a:t>
            </a:r>
            <a:r>
              <a:rPr lang="en-US" b="1" i="1" u="sng" dirty="0">
                <a:latin typeface="Comic Sans MS" pitchFamily="66" charset="0"/>
              </a:rPr>
              <a:t>vertical integration</a:t>
            </a:r>
            <a:r>
              <a:rPr lang="en-US" dirty="0">
                <a:latin typeface="Comic Sans MS" pitchFamily="66" charset="0"/>
              </a:rPr>
              <a:t> —monopoly formed by controlling businesses related to the primary business</a:t>
            </a:r>
          </a:p>
        </p:txBody>
      </p:sp>
      <p:pic>
        <p:nvPicPr>
          <p:cNvPr id="9222" name="Picture 6" descr="Business Integration"/>
          <p:cNvPicPr>
            <a:picLocks noChangeAspect="1" noChangeArrowheads="1"/>
          </p:cNvPicPr>
          <p:nvPr/>
        </p:nvPicPr>
        <p:blipFill>
          <a:blip r:embed="rId2" cstate="print"/>
          <a:srcRect l="36548"/>
          <a:stretch>
            <a:fillRect/>
          </a:stretch>
        </p:blipFill>
        <p:spPr bwMode="auto">
          <a:xfrm>
            <a:off x="4114800" y="152400"/>
            <a:ext cx="50292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0"/>
            <a:ext cx="41148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Types of Big Businesses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762000"/>
            <a:ext cx="4114800" cy="572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</a:t>
            </a:r>
            <a:r>
              <a:rPr lang="en-US" b="1" i="1" u="sng">
                <a:latin typeface="Comic Sans MS" pitchFamily="66" charset="0"/>
              </a:rPr>
              <a:t>monopoly</a:t>
            </a:r>
            <a:r>
              <a:rPr lang="en-US">
                <a:latin typeface="Comic Sans MS" pitchFamily="66" charset="0"/>
              </a:rPr>
              <a:t>—when a business controls all or most of the supply of a product</a:t>
            </a:r>
          </a:p>
          <a:p>
            <a:pPr marL="114300" indent="-114300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</a:t>
            </a:r>
            <a:r>
              <a:rPr lang="en-US" b="1" i="1" u="sng">
                <a:latin typeface="Comic Sans MS" pitchFamily="66" charset="0"/>
              </a:rPr>
              <a:t>trust</a:t>
            </a:r>
            <a:r>
              <a:rPr lang="en-US">
                <a:latin typeface="Comic Sans MS" pitchFamily="66" charset="0"/>
              </a:rPr>
              <a:t>—when several businesses act as one under the control of a board of directors</a:t>
            </a:r>
          </a:p>
          <a:p>
            <a:pPr marL="114300" indent="-114300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-merger—when two or more businesses join to become one larger business</a:t>
            </a:r>
          </a:p>
          <a:p>
            <a:pPr marL="114300" indent="-114300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-holding company---business which exists in order to control other businesses as a parent company</a:t>
            </a:r>
          </a:p>
          <a:p>
            <a:pPr marL="114300" indent="-114300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</a:t>
            </a:r>
            <a:r>
              <a:rPr lang="en-US" b="1" i="1" u="sng">
                <a:latin typeface="Comic Sans MS" pitchFamily="66" charset="0"/>
              </a:rPr>
              <a:t>horizontal integration</a:t>
            </a:r>
            <a:r>
              <a:rPr lang="en-US">
                <a:latin typeface="Comic Sans MS" pitchFamily="66" charset="0"/>
              </a:rPr>
              <a:t> —type of monopoly formed by controlling all of the same type of business</a:t>
            </a:r>
          </a:p>
          <a:p>
            <a:pPr marL="114300" indent="-114300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</a:t>
            </a:r>
            <a:r>
              <a:rPr lang="en-US" b="1" i="1" u="sng">
                <a:latin typeface="Comic Sans MS" pitchFamily="66" charset="0"/>
              </a:rPr>
              <a:t>vertical integration</a:t>
            </a:r>
            <a:r>
              <a:rPr lang="en-US">
                <a:latin typeface="Comic Sans MS" pitchFamily="66" charset="0"/>
              </a:rPr>
              <a:t> —monopoly formed by controlling businesses related to the primary business</a:t>
            </a:r>
          </a:p>
        </p:txBody>
      </p:sp>
      <p:pic>
        <p:nvPicPr>
          <p:cNvPr id="6152" name="Picture 8" descr="Business Integration"/>
          <p:cNvPicPr>
            <a:picLocks noChangeAspect="1" noChangeArrowheads="1"/>
          </p:cNvPicPr>
          <p:nvPr/>
        </p:nvPicPr>
        <p:blipFill>
          <a:blip r:embed="rId2" cstate="print"/>
          <a:srcRect r="62903"/>
          <a:stretch>
            <a:fillRect/>
          </a:stretch>
        </p:blipFill>
        <p:spPr bwMode="auto">
          <a:xfrm>
            <a:off x="4114800" y="228600"/>
            <a:ext cx="50292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5029200" y="0"/>
            <a:ext cx="41148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029200" y="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>
                <a:latin typeface="Comic Sans MS" pitchFamily="66" charset="0"/>
              </a:rPr>
              <a:t>Robber Barons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029200" y="533400"/>
            <a:ext cx="41148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-extreme profits made by business owners</a:t>
            </a:r>
          </a:p>
          <a:p>
            <a:pPr marL="114300" indent="-114300">
              <a:spcBef>
                <a:spcPct val="50000"/>
              </a:spcBef>
            </a:pPr>
            <a:r>
              <a:rPr lang="en-US" sz="2000" dirty="0" smtClean="0">
                <a:latin typeface="Comic Sans MS" pitchFamily="66" charset="0"/>
              </a:rPr>
              <a:t>-</a:t>
            </a:r>
            <a:r>
              <a:rPr lang="en-US" sz="2000" b="1" i="1" u="sng" dirty="0">
                <a:latin typeface="Comic Sans MS" pitchFamily="66" charset="0"/>
              </a:rPr>
              <a:t>Philanthropy</a:t>
            </a:r>
            <a:r>
              <a:rPr lang="en-US" sz="2000" dirty="0" smtClean="0">
                <a:latin typeface="Comic Sans MS" pitchFamily="66" charset="0"/>
              </a:rPr>
              <a:t>???-donated millions, but still had 100s of millions</a:t>
            </a:r>
            <a:endParaRPr lang="en-US" sz="2000" dirty="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-big business practices exposed</a:t>
            </a:r>
          </a:p>
          <a:p>
            <a:pPr marL="114300" indent="-114300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-public finally began to call for regulation</a:t>
            </a:r>
          </a:p>
          <a:p>
            <a:pPr marL="114300" indent="-114300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 smtClean="0">
                <a:latin typeface="Comic Sans MS" pitchFamily="66" charset="0"/>
              </a:rPr>
              <a:t>*-</a:t>
            </a:r>
            <a:r>
              <a:rPr lang="en-US" sz="2000" b="1" i="1" u="sng" dirty="0">
                <a:latin typeface="Comic Sans MS" pitchFamily="66" charset="0"/>
              </a:rPr>
              <a:t>Sherman Anti-trust Act</a:t>
            </a:r>
            <a:r>
              <a:rPr lang="en-US" sz="2000" dirty="0">
                <a:latin typeface="Comic Sans MS" pitchFamily="66" charset="0"/>
              </a:rPr>
              <a:t>, 1890</a:t>
            </a:r>
          </a:p>
          <a:p>
            <a:pPr marL="114300" indent="-114300">
              <a:spcBef>
                <a:spcPct val="50000"/>
              </a:spcBef>
            </a:pPr>
            <a:r>
              <a:rPr lang="en-US" sz="2000" dirty="0" smtClean="0">
                <a:latin typeface="Comic Sans MS" pitchFamily="66" charset="0"/>
              </a:rPr>
              <a:t>  </a:t>
            </a:r>
            <a:r>
              <a:rPr lang="en-US" dirty="0" smtClean="0">
                <a:latin typeface="Comic Sans MS" pitchFamily="66" charset="0"/>
              </a:rPr>
              <a:t>Illegal for a trust to interfere in free trade</a:t>
            </a:r>
            <a:r>
              <a:rPr lang="en-US" sz="2000" dirty="0" smtClean="0">
                <a:latin typeface="Comic Sans MS" pitchFamily="66" charset="0"/>
              </a:rPr>
              <a:t> </a:t>
            </a:r>
            <a:endParaRPr lang="en-US" sz="2000" dirty="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-weak law but set a precedent for future regulation</a:t>
            </a:r>
          </a:p>
        </p:txBody>
      </p:sp>
      <p:pic>
        <p:nvPicPr>
          <p:cNvPr id="7178" name="Picture 10" descr="Andrew Carnegi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4495800" cy="435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5029200" y="0"/>
            <a:ext cx="41148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029200" y="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>
                <a:latin typeface="Comic Sans MS" pitchFamily="66" charset="0"/>
              </a:rPr>
              <a:t>Robber Barons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029200" y="533400"/>
            <a:ext cx="41148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-extreme profits made by business owners</a:t>
            </a: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</a:t>
            </a:r>
            <a:r>
              <a:rPr lang="en-US" sz="2000" b="1" i="1" u="sng">
                <a:latin typeface="Comic Sans MS" pitchFamily="66" charset="0"/>
              </a:rPr>
              <a:t>Philanthropy</a:t>
            </a:r>
            <a:r>
              <a:rPr lang="en-US" sz="2000">
                <a:latin typeface="Comic Sans MS" pitchFamily="66" charset="0"/>
              </a:rPr>
              <a:t>???</a:t>
            </a: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-big business practices exposed</a:t>
            </a: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-public finally began to call for regulation</a:t>
            </a: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</a:t>
            </a:r>
            <a:r>
              <a:rPr lang="en-US" sz="2000" b="1" i="1" u="sng">
                <a:latin typeface="Comic Sans MS" pitchFamily="66" charset="0"/>
              </a:rPr>
              <a:t>Sherman Anti-trust Act</a:t>
            </a:r>
            <a:r>
              <a:rPr lang="en-US" sz="2000">
                <a:latin typeface="Comic Sans MS" pitchFamily="66" charset="0"/>
              </a:rPr>
              <a:t>, 1890</a:t>
            </a: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-weak law but set a precedent for future regulation</a:t>
            </a:r>
          </a:p>
        </p:txBody>
      </p:sp>
      <p:pic>
        <p:nvPicPr>
          <p:cNvPr id="10246" name="Picture 6" descr="Carnegie Library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460057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4114800" cy="6858000"/>
          </a:xfrm>
          <a:prstGeom prst="roundRect">
            <a:avLst>
              <a:gd name="adj" fmla="val 16667"/>
            </a:avLst>
          </a:prstGeom>
          <a:solidFill>
            <a:srgbClr val="EAEAEA">
              <a:alpha val="0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URBAN LABOR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609600"/>
            <a:ext cx="4114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-increased 400% by 1890</a:t>
            </a: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-mostly unskilled labor</a:t>
            </a: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114300" indent="-114300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-assembly line work</a:t>
            </a:r>
          </a:p>
        </p:txBody>
      </p:sp>
      <p:pic>
        <p:nvPicPr>
          <p:cNvPr id="2058" name="Picture 10" descr="Young Coal Mi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04800"/>
            <a:ext cx="4186238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43</TotalTime>
  <Words>653</Words>
  <Application>Microsoft Office PowerPoint</Application>
  <PresentationFormat>On-screen Show (4:3)</PresentationFormat>
  <Paragraphs>197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Garamond</vt:lpstr>
      <vt:lpstr>Times New Roman</vt:lpstr>
      <vt:lpstr>Wingdings</vt:lpstr>
      <vt:lpstr>Comic Sans MS</vt:lpstr>
      <vt:lpstr>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Adams</dc:creator>
  <cp:lastModifiedBy>sean1.baker</cp:lastModifiedBy>
  <cp:revision>7</cp:revision>
  <dcterms:created xsi:type="dcterms:W3CDTF">2004-05-27T12:39:26Z</dcterms:created>
  <dcterms:modified xsi:type="dcterms:W3CDTF">2015-02-06T18:36:49Z</dcterms:modified>
</cp:coreProperties>
</file>