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5"/>
  </p:notesMasterIdLst>
  <p:handoutMasterIdLst>
    <p:handoutMasterId r:id="rId46"/>
  </p:handoutMasterIdLst>
  <p:sldIdLst>
    <p:sldId id="332" r:id="rId2"/>
    <p:sldId id="344" r:id="rId3"/>
    <p:sldId id="345" r:id="rId4"/>
    <p:sldId id="346" r:id="rId5"/>
    <p:sldId id="347" r:id="rId6"/>
    <p:sldId id="348" r:id="rId7"/>
    <p:sldId id="350" r:id="rId8"/>
    <p:sldId id="351" r:id="rId9"/>
    <p:sldId id="352" r:id="rId10"/>
    <p:sldId id="353" r:id="rId11"/>
    <p:sldId id="340" r:id="rId12"/>
    <p:sldId id="354" r:id="rId13"/>
    <p:sldId id="349" r:id="rId14"/>
    <p:sldId id="363" r:id="rId15"/>
    <p:sldId id="357" r:id="rId16"/>
    <p:sldId id="355" r:id="rId17"/>
    <p:sldId id="356" r:id="rId18"/>
    <p:sldId id="287" r:id="rId19"/>
    <p:sldId id="333" r:id="rId20"/>
    <p:sldId id="358" r:id="rId21"/>
    <p:sldId id="359" r:id="rId22"/>
    <p:sldId id="360" r:id="rId23"/>
    <p:sldId id="311" r:id="rId24"/>
    <p:sldId id="364" r:id="rId25"/>
    <p:sldId id="336" r:id="rId26"/>
    <p:sldId id="366" r:id="rId27"/>
    <p:sldId id="365" r:id="rId28"/>
    <p:sldId id="361" r:id="rId29"/>
    <p:sldId id="368" r:id="rId30"/>
    <p:sldId id="369" r:id="rId31"/>
    <p:sldId id="303" r:id="rId32"/>
    <p:sldId id="313" r:id="rId33"/>
    <p:sldId id="341" r:id="rId34"/>
    <p:sldId id="314" r:id="rId35"/>
    <p:sldId id="323" r:id="rId36"/>
    <p:sldId id="326" r:id="rId37"/>
    <p:sldId id="315" r:id="rId38"/>
    <p:sldId id="329" r:id="rId39"/>
    <p:sldId id="289" r:id="rId40"/>
    <p:sldId id="362" r:id="rId41"/>
    <p:sldId id="337" r:id="rId42"/>
    <p:sldId id="367" r:id="rId43"/>
    <p:sldId id="338" r:id="rId44"/>
  </p:sldIdLst>
  <p:sldSz cx="9144000" cy="6858000" type="screen4x3"/>
  <p:notesSz cx="6858000" cy="9144000"/>
  <p:custDataLst>
    <p:tags r:id="rId47"/>
  </p:custDataLst>
  <p:defaultTex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CCFF"/>
    <a:srgbClr val="FFCC99"/>
    <a:srgbClr val="CCFFCC"/>
    <a:srgbClr val="CCCCFF"/>
    <a:srgbClr val="0000CC"/>
    <a:srgbClr val="006600"/>
    <a:srgbClr val="6600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054" autoAdjust="0"/>
    <p:restoredTop sz="87103" autoAdjust="0"/>
  </p:normalViewPr>
  <p:slideViewPr>
    <p:cSldViewPr>
      <p:cViewPr>
        <p:scale>
          <a:sx n="66" d="100"/>
          <a:sy n="66" d="100"/>
        </p:scale>
        <p:origin x="-1014" y="-10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B89494E-E9D6-4C7C-9613-C2CBB9E406D5}" type="datetimeFigureOut">
              <a:rPr lang="en-US" smtClean="0"/>
              <a:t>2/13/2015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5D1E27D-937F-4366-8781-1FCE54C4993E}" type="slidenum">
              <a:rPr lang="en-US" smtClean="0"/>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512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882BD81C-FF74-4045-95A8-F18697AE55F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r>
              <a:rPr lang="en-US" altLang="en-US" smtClean="0"/>
              <a:t>http://www.history.com/videos/roosevelt-fights-in-spanish-american-war#roosevelt-fights-in-spanish-american-war</a:t>
            </a:r>
          </a:p>
        </p:txBody>
      </p:sp>
      <p:sp>
        <p:nvSpPr>
          <p:cNvPr id="52228" name="Slide Number Placeholder 3"/>
          <p:cNvSpPr>
            <a:spLocks noGrp="1"/>
          </p:cNvSpPr>
          <p:nvPr>
            <p:ph type="sldNum" sz="quarter" idx="5"/>
          </p:nvPr>
        </p:nvSpPr>
        <p:spPr>
          <a:noFill/>
        </p:spPr>
        <p:txBody>
          <a:bodyPr/>
          <a:lstStyle/>
          <a:p>
            <a:fld id="{AFB7791C-EFE7-4EEF-BDE0-41E990423973}" type="slidenum">
              <a:rPr lang="en-US" altLang="en-US" smtClean="0"/>
              <a:pPr/>
              <a:t>23</a:t>
            </a:fld>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r>
              <a:rPr lang="en-US" altLang="en-US" smtClean="0"/>
              <a:t>http://www.history.com/videos/roosevelt-fights-in-spanish-american-war#roosevelt-fights-in-spanish-american-war</a:t>
            </a:r>
          </a:p>
        </p:txBody>
      </p:sp>
      <p:sp>
        <p:nvSpPr>
          <p:cNvPr id="53252" name="Slide Number Placeholder 3"/>
          <p:cNvSpPr>
            <a:spLocks noGrp="1"/>
          </p:cNvSpPr>
          <p:nvPr>
            <p:ph type="sldNum" sz="quarter" idx="5"/>
          </p:nvPr>
        </p:nvSpPr>
        <p:spPr>
          <a:noFill/>
        </p:spPr>
        <p:txBody>
          <a:bodyPr/>
          <a:lstStyle/>
          <a:p>
            <a:fld id="{87E5B8EC-D941-470F-B320-D063FEAFC7DF}" type="slidenum">
              <a:rPr lang="en-US" altLang="en-US" smtClean="0"/>
              <a:pPr/>
              <a:t>24</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4060074B-A358-4C38-8120-F7BA8C54C8CD}" type="slidenum">
              <a:rPr lang="en-US" altLang="en-US" smtClean="0"/>
              <a:pPr/>
              <a:t>31</a:t>
            </a:fld>
            <a:endParaRPr lang="en-US" alt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2"/>
              <a:chOff x="-3" y="1562"/>
              <a:chExt cx="5763" cy="642"/>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w="9525">
                <a:noFill/>
                <a:round/>
                <a:headEnd/>
                <a:tailEnd/>
              </a:ln>
            </p:spPr>
            <p:txBody>
              <a:bodyPr wrap="none" anchor="ctr"/>
              <a:lstStyle/>
              <a:p>
                <a:endParaRPr lang="en-US"/>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33778 h 317"/>
                  <a:gd name="T4" fmla="*/ 624 w 624"/>
                  <a:gd name="T5" fmla="*/ 3377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35254 h 317"/>
                  <a:gd name="T4" fmla="*/ 624 w 624"/>
                  <a:gd name="T5" fmla="*/ 3525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w="9525">
                <a:noFill/>
                <a:round/>
                <a:headEnd/>
                <a:tailEnd/>
              </a:ln>
            </p:spPr>
            <p:txBody>
              <a:bodyPr wrap="none" anchor="ctr"/>
              <a:lstStyle/>
              <a:p>
                <a:endParaRPr lang="en-US"/>
              </a:p>
            </p:txBody>
          </p:sp>
          <p:sp>
            <p:nvSpPr>
              <p:cNvPr id="11" name="Freeform 7"/>
              <p:cNvSpPr>
                <a:spLocks/>
              </p:cNvSpPr>
              <p:nvPr/>
            </p:nvSpPr>
            <p:spPr bwMode="ltGray">
              <a:xfrm rot="-5400000">
                <a:off x="-58" y="1757"/>
                <a:ext cx="624" cy="255"/>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w="9525">
                <a:noFill/>
                <a:round/>
                <a:headEnd/>
                <a:tailEnd/>
              </a:ln>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75 h 317"/>
                  <a:gd name="T4" fmla="*/ 624 w 624"/>
                  <a:gd name="T5" fmla="*/ 7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w="9525">
                <a:noFill/>
                <a:round/>
                <a:headEnd/>
                <a:tailEnd/>
              </a:ln>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35046 h 272"/>
                  <a:gd name="T4" fmla="*/ 240 w 624"/>
                  <a:gd name="T5" fmla="*/ 30940 h 272"/>
                  <a:gd name="T6" fmla="*/ 624 w 624"/>
                  <a:gd name="T7" fmla="*/ 3504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p>
                <a:endParaRPr lang="en-US"/>
              </a:p>
            </p:txBody>
          </p:sp>
          <p:sp>
            <p:nvSpPr>
              <p:cNvPr id="14" name="Freeform 10"/>
              <p:cNvSpPr>
                <a:spLocks/>
              </p:cNvSpPr>
              <p:nvPr/>
            </p:nvSpPr>
            <p:spPr bwMode="ltGray">
              <a:xfrm rot="-5400000">
                <a:off x="154" y="1731"/>
                <a:ext cx="632" cy="315"/>
              </a:xfrm>
              <a:custGeom>
                <a:avLst/>
                <a:gdLst>
                  <a:gd name="T0" fmla="*/ 8 w 632"/>
                  <a:gd name="T1" fmla="*/ 4 h 362"/>
                  <a:gd name="T2" fmla="*/ 8 w 632"/>
                  <a:gd name="T3" fmla="*/ 29 h 362"/>
                  <a:gd name="T4" fmla="*/ 248 w 632"/>
                  <a:gd name="T5" fmla="*/ 29 h 362"/>
                  <a:gd name="T6" fmla="*/ 632 w 632"/>
                  <a:gd name="T7" fmla="*/ 29 h 362"/>
                  <a:gd name="T8" fmla="*/ 632 w 632"/>
                  <a:gd name="T9" fmla="*/ 4 h 362"/>
                  <a:gd name="T10" fmla="*/ 104 w 632"/>
                  <a:gd name="T11" fmla="*/ 4 h 362"/>
                  <a:gd name="T12" fmla="*/ 8 w 632"/>
                  <a:gd name="T13" fmla="*/ 4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p>
                <a:endParaRPr lang="en-US"/>
              </a:p>
            </p:txBody>
          </p:sp>
          <p:sp>
            <p:nvSpPr>
              <p:cNvPr id="15" name="Freeform 11"/>
              <p:cNvSpPr>
                <a:spLocks/>
              </p:cNvSpPr>
              <p:nvPr/>
            </p:nvSpPr>
            <p:spPr bwMode="ltGray">
              <a:xfrm rot="-5400000">
                <a:off x="3207" y="1665"/>
                <a:ext cx="624" cy="421"/>
              </a:xfrm>
              <a:custGeom>
                <a:avLst/>
                <a:gdLst>
                  <a:gd name="T0" fmla="*/ 0 w 624"/>
                  <a:gd name="T1" fmla="*/ 0 h 317"/>
                  <a:gd name="T2" fmla="*/ 0 w 624"/>
                  <a:gd name="T3" fmla="*/ 33778 h 317"/>
                  <a:gd name="T4" fmla="*/ 624 w 624"/>
                  <a:gd name="T5" fmla="*/ 3377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35254 h 317"/>
                  <a:gd name="T4" fmla="*/ 624 w 624"/>
                  <a:gd name="T5" fmla="*/ 3525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w="9525">
                <a:noFill/>
                <a:round/>
                <a:headEnd/>
                <a:tailEnd/>
              </a:ln>
            </p:spPr>
            <p:txBody>
              <a:bodyPr wrap="none" anchor="ctr"/>
              <a:lstStyle/>
              <a:p>
                <a:endParaRPr lang="en-US"/>
              </a:p>
            </p:txBody>
          </p:sp>
          <p:sp>
            <p:nvSpPr>
              <p:cNvPr id="17" name="Freeform 13"/>
              <p:cNvSpPr>
                <a:spLocks/>
              </p:cNvSpPr>
              <p:nvPr/>
            </p:nvSpPr>
            <p:spPr bwMode="ltGray">
              <a:xfrm rot="-5400000">
                <a:off x="1828" y="1752"/>
                <a:ext cx="624" cy="255"/>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w="9525">
                <a:noFill/>
                <a:round/>
                <a:headEnd/>
                <a:tailEnd/>
              </a:ln>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75 h 317"/>
                  <a:gd name="T4" fmla="*/ 624 w 624"/>
                  <a:gd name="T5" fmla="*/ 7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w="9525">
                <a:noFill/>
                <a:round/>
                <a:headEnd/>
                <a:tailEnd/>
              </a:ln>
            </p:spPr>
            <p:txBody>
              <a:bodyPr wrap="none" anchor="ctr"/>
              <a:lstStyle/>
              <a:p>
                <a:endParaRPr lang="en-US"/>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33436 h 272"/>
                  <a:gd name="T4" fmla="*/ 240 w 624"/>
                  <a:gd name="T5" fmla="*/ 29560 h 272"/>
                  <a:gd name="T6" fmla="*/ 624 w 624"/>
                  <a:gd name="T7" fmla="*/ 3343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4 h 362"/>
                  <a:gd name="T2" fmla="*/ 8 w 632"/>
                  <a:gd name="T3" fmla="*/ 31 h 362"/>
                  <a:gd name="T4" fmla="*/ 248 w 632"/>
                  <a:gd name="T5" fmla="*/ 31 h 362"/>
                  <a:gd name="T6" fmla="*/ 632 w 632"/>
                  <a:gd name="T7" fmla="*/ 31 h 362"/>
                  <a:gd name="T8" fmla="*/ 632 w 632"/>
                  <a:gd name="T9" fmla="*/ 4 h 362"/>
                  <a:gd name="T10" fmla="*/ 104 w 632"/>
                  <a:gd name="T11" fmla="*/ 4 h 362"/>
                  <a:gd name="T12" fmla="*/ 8 w 632"/>
                  <a:gd name="T13" fmla="*/ 4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w="9525">
                <a:noFill/>
                <a:round/>
                <a:headEnd/>
                <a:tailEnd/>
              </a:ln>
            </p:spPr>
            <p:txBody>
              <a:bodyPr wrap="none" anchor="ctr"/>
              <a:lstStyle/>
              <a:p>
                <a:endParaRPr lang="en-US"/>
              </a:p>
            </p:txBody>
          </p:sp>
          <p:sp>
            <p:nvSpPr>
              <p:cNvPr id="21" name="Freeform 17"/>
              <p:cNvSpPr>
                <a:spLocks/>
              </p:cNvSpPr>
              <p:nvPr/>
            </p:nvSpPr>
            <p:spPr bwMode="ltGray">
              <a:xfrm rot="-5400000">
                <a:off x="4073" y="1669"/>
                <a:ext cx="624" cy="421"/>
              </a:xfrm>
              <a:custGeom>
                <a:avLst/>
                <a:gdLst>
                  <a:gd name="T0" fmla="*/ 0 w 624"/>
                  <a:gd name="T1" fmla="*/ 0 h 317"/>
                  <a:gd name="T2" fmla="*/ 0 w 624"/>
                  <a:gd name="T3" fmla="*/ 33778 h 317"/>
                  <a:gd name="T4" fmla="*/ 624 w 624"/>
                  <a:gd name="T5" fmla="*/ 3377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w="9525">
                <a:noFill/>
                <a:round/>
                <a:headEnd/>
                <a:tailEnd/>
              </a:ln>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35254 h 317"/>
                  <a:gd name="T4" fmla="*/ 624 w 624"/>
                  <a:gd name="T5" fmla="*/ 3525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w="9525">
                <a:noFill/>
                <a:round/>
                <a:headEnd/>
                <a:tailEnd/>
              </a:ln>
            </p:spPr>
            <p:txBody>
              <a:bodyPr wrap="none" anchor="ctr"/>
              <a:lstStyle/>
              <a:p>
                <a:endParaRPr lang="en-US"/>
              </a:p>
            </p:txBody>
          </p:sp>
          <p:sp>
            <p:nvSpPr>
              <p:cNvPr id="23" name="Freeform 19"/>
              <p:cNvSpPr>
                <a:spLocks/>
              </p:cNvSpPr>
              <p:nvPr/>
            </p:nvSpPr>
            <p:spPr bwMode="ltGray">
              <a:xfrm rot="-5400000">
                <a:off x="4579" y="1751"/>
                <a:ext cx="624" cy="255"/>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w="9525">
                <a:noFill/>
                <a:round/>
                <a:headEnd/>
                <a:tailEnd/>
              </a:ln>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w="9525">
                <a:noFill/>
                <a:round/>
                <a:headEnd/>
                <a:tailEnd/>
              </a:ln>
            </p:spPr>
            <p:txBody>
              <a:bodyPr wrap="none" anchor="ctr"/>
              <a:lstStyle/>
              <a:p>
                <a:endParaRPr lang="en-US"/>
              </a:p>
            </p:txBody>
          </p:sp>
          <p:sp>
            <p:nvSpPr>
              <p:cNvPr id="25" name="Freeform 21"/>
              <p:cNvSpPr>
                <a:spLocks/>
              </p:cNvSpPr>
              <p:nvPr/>
            </p:nvSpPr>
            <p:spPr bwMode="ltGray">
              <a:xfrm rot="-5400000">
                <a:off x="5079" y="1695"/>
                <a:ext cx="624" cy="361"/>
              </a:xfrm>
              <a:custGeom>
                <a:avLst/>
                <a:gdLst>
                  <a:gd name="T0" fmla="*/ 0 w 624"/>
                  <a:gd name="T1" fmla="*/ 0 h 272"/>
                  <a:gd name="T2" fmla="*/ 0 w 624"/>
                  <a:gd name="T3" fmla="*/ 33436 h 272"/>
                  <a:gd name="T4" fmla="*/ 240 w 624"/>
                  <a:gd name="T5" fmla="*/ 29560 h 272"/>
                  <a:gd name="T6" fmla="*/ 624 w 624"/>
                  <a:gd name="T7" fmla="*/ 3343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4 h 362"/>
                  <a:gd name="T2" fmla="*/ 8 w 632"/>
                  <a:gd name="T3" fmla="*/ 31 h 362"/>
                  <a:gd name="T4" fmla="*/ 248 w 632"/>
                  <a:gd name="T5" fmla="*/ 31 h 362"/>
                  <a:gd name="T6" fmla="*/ 632 w 632"/>
                  <a:gd name="T7" fmla="*/ 31 h 362"/>
                  <a:gd name="T8" fmla="*/ 632 w 632"/>
                  <a:gd name="T9" fmla="*/ 4 h 362"/>
                  <a:gd name="T10" fmla="*/ 104 w 632"/>
                  <a:gd name="T11" fmla="*/ 4 h 362"/>
                  <a:gd name="T12" fmla="*/ 8 w 632"/>
                  <a:gd name="T13" fmla="*/ 4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622 h 385"/>
                <a:gd name="T2" fmla="*/ 5762 w 5762"/>
                <a:gd name="T3" fmla="*/ 594 h 385"/>
                <a:gd name="T4" fmla="*/ 5762 w 5762"/>
                <a:gd name="T5" fmla="*/ 4 h 385"/>
                <a:gd name="T6" fmla="*/ 0 w 5762"/>
                <a:gd name="T7" fmla="*/ 0 h 385"/>
                <a:gd name="T8" fmla="*/ 0 w 5762"/>
                <a:gd name="T9" fmla="*/ 622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w="9525" cap="flat">
              <a:noFill/>
              <a:prstDash val="solid"/>
              <a:miter lim="800000"/>
              <a:headEnd type="none" w="med" len="med"/>
              <a:tailEnd type="none" w="med" len="med"/>
            </a:ln>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w="9525" cap="flat">
              <a:noFill/>
              <a:prstDash val="solid"/>
              <a:miter lim="800000"/>
              <a:headEnd/>
              <a:tailEnd/>
            </a:ln>
          </p:spPr>
          <p:txBody>
            <a:bodyPr wrap="none" anchor="ctr"/>
            <a:lstStyle/>
            <a:p>
              <a:endParaRPr lang="en-US"/>
            </a:p>
          </p:txBody>
        </p:sp>
      </p:grpSp>
      <p:sp>
        <p:nvSpPr>
          <p:cNvPr id="5145" name="Rectangle 25"/>
          <p:cNvSpPr>
            <a:spLocks noGrp="1" noChangeArrowheads="1"/>
          </p:cNvSpPr>
          <p:nvPr>
            <p:ph type="ctrTitle"/>
          </p:nvPr>
        </p:nvSpPr>
        <p:spPr>
          <a:xfrm>
            <a:off x="381000" y="762000"/>
            <a:ext cx="8564563" cy="1722438"/>
          </a:xfrm>
        </p:spPr>
        <p:txBody>
          <a:bodyPr/>
          <a:lstStyle>
            <a:lvl1pPr>
              <a:defRPr sz="6000"/>
            </a:lvl1pPr>
          </a:lstStyle>
          <a:p>
            <a:r>
              <a:rPr lang="en-US"/>
              <a:t>Click to edit Master title style</a:t>
            </a:r>
          </a:p>
        </p:txBody>
      </p:sp>
      <p:sp>
        <p:nvSpPr>
          <p:cNvPr id="5146" name="Rectangle 26"/>
          <p:cNvSpPr>
            <a:spLocks noGrp="1" noChangeArrowheads="1"/>
          </p:cNvSpPr>
          <p:nvPr>
            <p:ph type="subTitle" idx="1"/>
          </p:nvPr>
        </p:nvSpPr>
        <p:spPr>
          <a:xfrm>
            <a:off x="1166813" y="3886200"/>
            <a:ext cx="7291387" cy="1752600"/>
          </a:xfrm>
        </p:spPr>
        <p:txBody>
          <a:bodyPr/>
          <a:lstStyle>
            <a:lvl1pPr marL="0" indent="0" algn="ctr">
              <a:buFont typeface="Arial" charset="0"/>
              <a:buNone/>
              <a:defRPr sz="5400"/>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0"/>
            <a:ext cx="2057400"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0"/>
            <a:ext cx="6019800"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219200"/>
            <a:ext cx="40386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219200"/>
            <a:ext cx="40386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29" name="Group 3"/>
            <p:cNvGrpSpPr>
              <a:grpSpLocks/>
            </p:cNvGrpSpPr>
            <p:nvPr/>
          </p:nvGrpSpPr>
          <p:grpSpPr bwMode="auto">
            <a:xfrm rot="16200000" flipH="1">
              <a:off x="-1815" y="1838"/>
              <a:ext cx="4320" cy="638"/>
              <a:chOff x="-2" y="1562"/>
              <a:chExt cx="5762" cy="638"/>
            </a:xfrm>
          </p:grpSpPr>
          <p:sp>
            <p:nvSpPr>
              <p:cNvPr id="1032" name="Freeform 4"/>
              <p:cNvSpPr>
                <a:spLocks/>
              </p:cNvSpPr>
              <p:nvPr/>
            </p:nvSpPr>
            <p:spPr bwMode="ltGray">
              <a:xfrm rot="-5400000">
                <a:off x="2554" y="-990"/>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w="9525">
                <a:noFill/>
                <a:round/>
                <a:headEnd/>
                <a:tailEnd/>
              </a:ln>
            </p:spPr>
            <p:txBody>
              <a:bodyPr wrap="none" anchor="ctr"/>
              <a:lstStyle/>
              <a:p>
                <a:endParaRPr lang="en-US"/>
              </a:p>
            </p:txBody>
          </p:sp>
          <p:sp>
            <p:nvSpPr>
              <p:cNvPr id="1033" name="Freeform 5"/>
              <p:cNvSpPr>
                <a:spLocks/>
              </p:cNvSpPr>
              <p:nvPr/>
            </p:nvSpPr>
            <p:spPr bwMode="ltGray">
              <a:xfrm rot="-5400000">
                <a:off x="1323" y="1669"/>
                <a:ext cx="624" cy="421"/>
              </a:xfrm>
              <a:custGeom>
                <a:avLst/>
                <a:gdLst>
                  <a:gd name="T0" fmla="*/ 0 w 624"/>
                  <a:gd name="T1" fmla="*/ 0 h 317"/>
                  <a:gd name="T2" fmla="*/ 0 w 624"/>
                  <a:gd name="T3" fmla="*/ 33778 h 317"/>
                  <a:gd name="T4" fmla="*/ 624 w 624"/>
                  <a:gd name="T5" fmla="*/ 3377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p>
                <a:endParaRPr lang="en-US"/>
              </a:p>
            </p:txBody>
          </p:sp>
          <p:sp>
            <p:nvSpPr>
              <p:cNvPr id="1034" name="Freeform 6"/>
              <p:cNvSpPr>
                <a:spLocks/>
              </p:cNvSpPr>
              <p:nvPr/>
            </p:nvSpPr>
            <p:spPr bwMode="ltGray">
              <a:xfrm rot="-5400000">
                <a:off x="970" y="1674"/>
                <a:ext cx="624" cy="423"/>
              </a:xfrm>
              <a:custGeom>
                <a:avLst/>
                <a:gdLst>
                  <a:gd name="T0" fmla="*/ 0 w 624"/>
                  <a:gd name="T1" fmla="*/ 0 h 317"/>
                  <a:gd name="T2" fmla="*/ 0 w 624"/>
                  <a:gd name="T3" fmla="*/ 36657 h 317"/>
                  <a:gd name="T4" fmla="*/ 624 w 624"/>
                  <a:gd name="T5" fmla="*/ 3665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w="9525">
                <a:noFill/>
                <a:round/>
                <a:headEnd/>
                <a:tailEnd/>
              </a:ln>
            </p:spPr>
            <p:txBody>
              <a:bodyPr wrap="none" anchor="ctr"/>
              <a:lstStyle/>
              <a:p>
                <a:endParaRPr lang="en-US"/>
              </a:p>
            </p:txBody>
          </p:sp>
          <p:sp>
            <p:nvSpPr>
              <p:cNvPr id="1035" name="Freeform 7"/>
              <p:cNvSpPr>
                <a:spLocks/>
              </p:cNvSpPr>
              <p:nvPr/>
            </p:nvSpPr>
            <p:spPr bwMode="ltGray">
              <a:xfrm rot="-5400000">
                <a:off x="-69" y="1758"/>
                <a:ext cx="624" cy="255"/>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w="9525">
                <a:noFill/>
                <a:round/>
                <a:headEnd/>
                <a:tailEnd/>
              </a:ln>
            </p:spPr>
            <p:txBody>
              <a:bodyPr wrap="none" anchor="ctr"/>
              <a:lstStyle/>
              <a:p>
                <a:endParaRPr lang="en-US"/>
              </a:p>
            </p:txBody>
          </p:sp>
          <p:sp>
            <p:nvSpPr>
              <p:cNvPr id="1036" name="Freeform 8"/>
              <p:cNvSpPr>
                <a:spLocks/>
              </p:cNvSpPr>
              <p:nvPr/>
            </p:nvSpPr>
            <p:spPr bwMode="ltGray">
              <a:xfrm rot="-5400000">
                <a:off x="664" y="1733"/>
                <a:ext cx="624" cy="293"/>
              </a:xfrm>
              <a:custGeom>
                <a:avLst/>
                <a:gdLst>
                  <a:gd name="T0" fmla="*/ 0 w 624"/>
                  <a:gd name="T1" fmla="*/ 0 h 317"/>
                  <a:gd name="T2" fmla="*/ 0 w 624"/>
                  <a:gd name="T3" fmla="*/ 71 h 317"/>
                  <a:gd name="T4" fmla="*/ 624 w 624"/>
                  <a:gd name="T5" fmla="*/ 7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w="9525">
                <a:noFill/>
                <a:round/>
                <a:headEnd/>
                <a:tailEnd/>
              </a:ln>
            </p:spPr>
            <p:txBody>
              <a:bodyPr wrap="none" anchor="ctr"/>
              <a:lstStyle/>
              <a:p>
                <a:endParaRPr lang="en-US"/>
              </a:p>
            </p:txBody>
          </p:sp>
          <p:sp>
            <p:nvSpPr>
              <p:cNvPr id="1037" name="Freeform 9"/>
              <p:cNvSpPr>
                <a:spLocks/>
              </p:cNvSpPr>
              <p:nvPr/>
            </p:nvSpPr>
            <p:spPr bwMode="ltGray">
              <a:xfrm rot="-5400000">
                <a:off x="435" y="1699"/>
                <a:ext cx="624" cy="364"/>
              </a:xfrm>
              <a:custGeom>
                <a:avLst/>
                <a:gdLst>
                  <a:gd name="T0" fmla="*/ 0 w 624"/>
                  <a:gd name="T1" fmla="*/ 0 h 272"/>
                  <a:gd name="T2" fmla="*/ 0 w 624"/>
                  <a:gd name="T3" fmla="*/ 38543 h 272"/>
                  <a:gd name="T4" fmla="*/ 240 w 624"/>
                  <a:gd name="T5" fmla="*/ 33946 h 272"/>
                  <a:gd name="T6" fmla="*/ 624 w 624"/>
                  <a:gd name="T7" fmla="*/ 3854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p>
                <a:endParaRPr lang="en-US"/>
              </a:p>
            </p:txBody>
          </p:sp>
          <p:sp>
            <p:nvSpPr>
              <p:cNvPr id="1038" name="Freeform 10"/>
              <p:cNvSpPr>
                <a:spLocks/>
              </p:cNvSpPr>
              <p:nvPr/>
            </p:nvSpPr>
            <p:spPr bwMode="ltGray">
              <a:xfrm rot="-5400000">
                <a:off x="148" y="1728"/>
                <a:ext cx="632" cy="316"/>
              </a:xfrm>
              <a:custGeom>
                <a:avLst/>
                <a:gdLst>
                  <a:gd name="T0" fmla="*/ 8 w 632"/>
                  <a:gd name="T1" fmla="*/ 4 h 362"/>
                  <a:gd name="T2" fmla="*/ 8 w 632"/>
                  <a:gd name="T3" fmla="*/ 31 h 362"/>
                  <a:gd name="T4" fmla="*/ 248 w 632"/>
                  <a:gd name="T5" fmla="*/ 31 h 362"/>
                  <a:gd name="T6" fmla="*/ 632 w 632"/>
                  <a:gd name="T7" fmla="*/ 31 h 362"/>
                  <a:gd name="T8" fmla="*/ 632 w 632"/>
                  <a:gd name="T9" fmla="*/ 4 h 362"/>
                  <a:gd name="T10" fmla="*/ 104 w 632"/>
                  <a:gd name="T11" fmla="*/ 4 h 362"/>
                  <a:gd name="T12" fmla="*/ 8 w 632"/>
                  <a:gd name="T13" fmla="*/ 4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p>
                <a:endParaRPr lang="en-US"/>
              </a:p>
            </p:txBody>
          </p:sp>
          <p:sp>
            <p:nvSpPr>
              <p:cNvPr id="1039" name="Freeform 11"/>
              <p:cNvSpPr>
                <a:spLocks/>
              </p:cNvSpPr>
              <p:nvPr/>
            </p:nvSpPr>
            <p:spPr bwMode="ltGray">
              <a:xfrm rot="-5400000">
                <a:off x="3195" y="1659"/>
                <a:ext cx="624" cy="420"/>
              </a:xfrm>
              <a:custGeom>
                <a:avLst/>
                <a:gdLst>
                  <a:gd name="T0" fmla="*/ 0 w 624"/>
                  <a:gd name="T1" fmla="*/ 0 h 317"/>
                  <a:gd name="T2" fmla="*/ 0 w 624"/>
                  <a:gd name="T3" fmla="*/ 32442 h 317"/>
                  <a:gd name="T4" fmla="*/ 624 w 624"/>
                  <a:gd name="T5" fmla="*/ 3244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p>
                <a:endParaRPr lang="en-US"/>
              </a:p>
            </p:txBody>
          </p:sp>
          <p:sp>
            <p:nvSpPr>
              <p:cNvPr id="1040" name="Freeform 12"/>
              <p:cNvSpPr>
                <a:spLocks/>
              </p:cNvSpPr>
              <p:nvPr/>
            </p:nvSpPr>
            <p:spPr bwMode="ltGray">
              <a:xfrm rot="-5400000">
                <a:off x="2870" y="1664"/>
                <a:ext cx="624" cy="421"/>
              </a:xfrm>
              <a:custGeom>
                <a:avLst/>
                <a:gdLst>
                  <a:gd name="T0" fmla="*/ 0 w 624"/>
                  <a:gd name="T1" fmla="*/ 0 h 317"/>
                  <a:gd name="T2" fmla="*/ 0 w 624"/>
                  <a:gd name="T3" fmla="*/ 33778 h 317"/>
                  <a:gd name="T4" fmla="*/ 624 w 624"/>
                  <a:gd name="T5" fmla="*/ 3377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w="9525">
                <a:noFill/>
                <a:round/>
                <a:headEnd/>
                <a:tailEnd/>
              </a:ln>
            </p:spPr>
            <p:txBody>
              <a:bodyPr wrap="none" anchor="ctr"/>
              <a:lstStyle/>
              <a:p>
                <a:endParaRPr lang="en-US"/>
              </a:p>
            </p:txBody>
          </p:sp>
          <p:sp>
            <p:nvSpPr>
              <p:cNvPr id="1041" name="Freeform 13"/>
              <p:cNvSpPr>
                <a:spLocks/>
              </p:cNvSpPr>
              <p:nvPr/>
            </p:nvSpPr>
            <p:spPr bwMode="ltGray">
              <a:xfrm rot="-5400000">
                <a:off x="1829" y="1747"/>
                <a:ext cx="624" cy="256"/>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w="9525">
                <a:noFill/>
                <a:round/>
                <a:headEnd/>
                <a:tailEnd/>
              </a:ln>
            </p:spPr>
            <p:txBody>
              <a:bodyPr wrap="none" anchor="ctr"/>
              <a:lstStyle/>
              <a:p>
                <a:endParaRPr lang="en-US"/>
              </a:p>
            </p:txBody>
          </p:sp>
          <p:sp>
            <p:nvSpPr>
              <p:cNvPr id="1042" name="Freeform 14"/>
              <p:cNvSpPr>
                <a:spLocks/>
              </p:cNvSpPr>
              <p:nvPr/>
            </p:nvSpPr>
            <p:spPr bwMode="ltGray">
              <a:xfrm rot="-5400000">
                <a:off x="2544" y="1729"/>
                <a:ext cx="624" cy="292"/>
              </a:xfrm>
              <a:custGeom>
                <a:avLst/>
                <a:gdLst>
                  <a:gd name="T0" fmla="*/ 0 w 624"/>
                  <a:gd name="T1" fmla="*/ 0 h 317"/>
                  <a:gd name="T2" fmla="*/ 0 w 624"/>
                  <a:gd name="T3" fmla="*/ 68 h 317"/>
                  <a:gd name="T4" fmla="*/ 624 w 624"/>
                  <a:gd name="T5" fmla="*/ 6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w="9525">
                <a:noFill/>
                <a:round/>
                <a:headEnd/>
                <a:tailEnd/>
              </a:ln>
            </p:spPr>
            <p:txBody>
              <a:bodyPr wrap="none" anchor="ctr"/>
              <a:lstStyle/>
              <a:p>
                <a:endParaRPr lang="en-US"/>
              </a:p>
            </p:txBody>
          </p:sp>
          <p:sp>
            <p:nvSpPr>
              <p:cNvPr id="1043" name="Freeform 15"/>
              <p:cNvSpPr>
                <a:spLocks/>
              </p:cNvSpPr>
              <p:nvPr/>
            </p:nvSpPr>
            <p:spPr bwMode="ltGray">
              <a:xfrm rot="-5400000">
                <a:off x="2330" y="1695"/>
                <a:ext cx="624" cy="360"/>
              </a:xfrm>
              <a:custGeom>
                <a:avLst/>
                <a:gdLst>
                  <a:gd name="T0" fmla="*/ 0 w 624"/>
                  <a:gd name="T1" fmla="*/ 0 h 272"/>
                  <a:gd name="T2" fmla="*/ 0 w 624"/>
                  <a:gd name="T3" fmla="*/ 31898 h 272"/>
                  <a:gd name="T4" fmla="*/ 240 w 624"/>
                  <a:gd name="T5" fmla="*/ 28149 h 272"/>
                  <a:gd name="T6" fmla="*/ 624 w 624"/>
                  <a:gd name="T7" fmla="*/ 31898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p>
                <a:endParaRPr lang="en-US"/>
              </a:p>
            </p:txBody>
          </p:sp>
          <p:sp>
            <p:nvSpPr>
              <p:cNvPr id="1044" name="Freeform 16"/>
              <p:cNvSpPr>
                <a:spLocks/>
              </p:cNvSpPr>
              <p:nvPr/>
            </p:nvSpPr>
            <p:spPr bwMode="ltGray">
              <a:xfrm rot="-5400000">
                <a:off x="2035" y="1721"/>
                <a:ext cx="632" cy="316"/>
              </a:xfrm>
              <a:custGeom>
                <a:avLst/>
                <a:gdLst>
                  <a:gd name="T0" fmla="*/ 8 w 632"/>
                  <a:gd name="T1" fmla="*/ 4 h 362"/>
                  <a:gd name="T2" fmla="*/ 8 w 632"/>
                  <a:gd name="T3" fmla="*/ 31 h 362"/>
                  <a:gd name="T4" fmla="*/ 248 w 632"/>
                  <a:gd name="T5" fmla="*/ 31 h 362"/>
                  <a:gd name="T6" fmla="*/ 632 w 632"/>
                  <a:gd name="T7" fmla="*/ 31 h 362"/>
                  <a:gd name="T8" fmla="*/ 632 w 632"/>
                  <a:gd name="T9" fmla="*/ 4 h 362"/>
                  <a:gd name="T10" fmla="*/ 104 w 632"/>
                  <a:gd name="T11" fmla="*/ 4 h 362"/>
                  <a:gd name="T12" fmla="*/ 8 w 632"/>
                  <a:gd name="T13" fmla="*/ 4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w="9525">
                <a:noFill/>
                <a:round/>
                <a:headEnd/>
                <a:tailEnd/>
              </a:ln>
            </p:spPr>
            <p:txBody>
              <a:bodyPr wrap="none" anchor="ctr"/>
              <a:lstStyle/>
              <a:p>
                <a:endParaRPr lang="en-US"/>
              </a:p>
            </p:txBody>
          </p:sp>
          <p:sp>
            <p:nvSpPr>
              <p:cNvPr id="1045" name="Freeform 17"/>
              <p:cNvSpPr>
                <a:spLocks/>
              </p:cNvSpPr>
              <p:nvPr/>
            </p:nvSpPr>
            <p:spPr bwMode="ltGray">
              <a:xfrm rot="-5400000">
                <a:off x="4063" y="1658"/>
                <a:ext cx="624" cy="420"/>
              </a:xfrm>
              <a:custGeom>
                <a:avLst/>
                <a:gdLst>
                  <a:gd name="T0" fmla="*/ 0 w 624"/>
                  <a:gd name="T1" fmla="*/ 0 h 317"/>
                  <a:gd name="T2" fmla="*/ 0 w 624"/>
                  <a:gd name="T3" fmla="*/ 32442 h 317"/>
                  <a:gd name="T4" fmla="*/ 624 w 624"/>
                  <a:gd name="T5" fmla="*/ 3244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w="9525">
                <a:noFill/>
                <a:round/>
                <a:headEnd/>
                <a:tailEnd/>
              </a:ln>
            </p:spPr>
            <p:txBody>
              <a:bodyPr wrap="none" anchor="ctr"/>
              <a:lstStyle/>
              <a:p>
                <a:endParaRPr lang="en-US"/>
              </a:p>
            </p:txBody>
          </p:sp>
          <p:sp>
            <p:nvSpPr>
              <p:cNvPr id="1046" name="Freeform 18"/>
              <p:cNvSpPr>
                <a:spLocks/>
              </p:cNvSpPr>
              <p:nvPr/>
            </p:nvSpPr>
            <p:spPr bwMode="ltGray">
              <a:xfrm rot="-5400000">
                <a:off x="3713" y="1662"/>
                <a:ext cx="624" cy="423"/>
              </a:xfrm>
              <a:custGeom>
                <a:avLst/>
                <a:gdLst>
                  <a:gd name="T0" fmla="*/ 0 w 624"/>
                  <a:gd name="T1" fmla="*/ 0 h 317"/>
                  <a:gd name="T2" fmla="*/ 0 w 624"/>
                  <a:gd name="T3" fmla="*/ 36657 h 317"/>
                  <a:gd name="T4" fmla="*/ 624 w 624"/>
                  <a:gd name="T5" fmla="*/ 3665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w="9525">
                <a:noFill/>
                <a:round/>
                <a:headEnd/>
                <a:tailEnd/>
              </a:ln>
            </p:spPr>
            <p:txBody>
              <a:bodyPr wrap="none" anchor="ctr"/>
              <a:lstStyle/>
              <a:p>
                <a:endParaRPr lang="en-US"/>
              </a:p>
            </p:txBody>
          </p:sp>
          <p:sp>
            <p:nvSpPr>
              <p:cNvPr id="1047" name="Freeform 19"/>
              <p:cNvSpPr>
                <a:spLocks/>
              </p:cNvSpPr>
              <p:nvPr/>
            </p:nvSpPr>
            <p:spPr bwMode="ltGray">
              <a:xfrm rot="-5400000">
                <a:off x="4560" y="1741"/>
                <a:ext cx="624" cy="255"/>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w="9525">
                <a:noFill/>
                <a:round/>
                <a:headEnd/>
                <a:tailEnd/>
              </a:ln>
            </p:spPr>
            <p:txBody>
              <a:bodyPr wrap="none" anchor="ctr"/>
              <a:lstStyle/>
              <a:p>
                <a:endParaRPr lang="en-US"/>
              </a:p>
            </p:txBody>
          </p:sp>
          <p:sp>
            <p:nvSpPr>
              <p:cNvPr id="1048" name="Freeform 20"/>
              <p:cNvSpPr>
                <a:spLocks/>
              </p:cNvSpPr>
              <p:nvPr/>
            </p:nvSpPr>
            <p:spPr bwMode="ltGray">
              <a:xfrm>
                <a:off x="5469" y="1556"/>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w="9525">
                <a:noFill/>
                <a:round/>
                <a:headEnd/>
                <a:tailEnd/>
              </a:ln>
            </p:spPr>
            <p:txBody>
              <a:bodyPr wrap="none" anchor="ctr"/>
              <a:lstStyle/>
              <a:p>
                <a:endParaRPr lang="en-US"/>
              </a:p>
            </p:txBody>
          </p:sp>
          <p:sp>
            <p:nvSpPr>
              <p:cNvPr id="1049" name="Freeform 21"/>
              <p:cNvSpPr>
                <a:spLocks/>
              </p:cNvSpPr>
              <p:nvPr/>
            </p:nvSpPr>
            <p:spPr bwMode="ltGray">
              <a:xfrm rot="-5400000">
                <a:off x="5071" y="1683"/>
                <a:ext cx="624" cy="360"/>
              </a:xfrm>
              <a:custGeom>
                <a:avLst/>
                <a:gdLst>
                  <a:gd name="T0" fmla="*/ 0 w 624"/>
                  <a:gd name="T1" fmla="*/ 0 h 272"/>
                  <a:gd name="T2" fmla="*/ 0 w 624"/>
                  <a:gd name="T3" fmla="*/ 31898 h 272"/>
                  <a:gd name="T4" fmla="*/ 240 w 624"/>
                  <a:gd name="T5" fmla="*/ 28149 h 272"/>
                  <a:gd name="T6" fmla="*/ 624 w 624"/>
                  <a:gd name="T7" fmla="*/ 31898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p>
                <a:endParaRPr lang="en-US"/>
              </a:p>
            </p:txBody>
          </p:sp>
          <p:sp>
            <p:nvSpPr>
              <p:cNvPr id="1050" name="Freeform 22"/>
              <p:cNvSpPr>
                <a:spLocks/>
              </p:cNvSpPr>
              <p:nvPr/>
            </p:nvSpPr>
            <p:spPr bwMode="ltGray">
              <a:xfrm rot="-5400000">
                <a:off x="4780" y="1709"/>
                <a:ext cx="632" cy="316"/>
              </a:xfrm>
              <a:custGeom>
                <a:avLst/>
                <a:gdLst>
                  <a:gd name="T0" fmla="*/ 8 w 632"/>
                  <a:gd name="T1" fmla="*/ 4 h 362"/>
                  <a:gd name="T2" fmla="*/ 8 w 632"/>
                  <a:gd name="T3" fmla="*/ 31 h 362"/>
                  <a:gd name="T4" fmla="*/ 248 w 632"/>
                  <a:gd name="T5" fmla="*/ 31 h 362"/>
                  <a:gd name="T6" fmla="*/ 632 w 632"/>
                  <a:gd name="T7" fmla="*/ 31 h 362"/>
                  <a:gd name="T8" fmla="*/ 632 w 632"/>
                  <a:gd name="T9" fmla="*/ 4 h 362"/>
                  <a:gd name="T10" fmla="*/ 104 w 632"/>
                  <a:gd name="T11" fmla="*/ 4 h 362"/>
                  <a:gd name="T12" fmla="*/ 8 w 632"/>
                  <a:gd name="T13" fmla="*/ 4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p>
                <a:endParaRPr lang="en-US"/>
              </a:p>
            </p:txBody>
          </p:sp>
        </p:grpSp>
        <p:sp>
          <p:nvSpPr>
            <p:cNvPr id="1030" name="Freeform 23"/>
            <p:cNvSpPr>
              <a:spLocks/>
            </p:cNvSpPr>
            <p:nvPr/>
          </p:nvSpPr>
          <p:spPr bwMode="ltGray">
            <a:xfrm rot="16200000" flipH="1">
              <a:off x="-1954" y="1951"/>
              <a:ext cx="4320" cy="412"/>
            </a:xfrm>
            <a:custGeom>
              <a:avLst/>
              <a:gdLst>
                <a:gd name="T0" fmla="*/ 0 w 5762"/>
                <a:gd name="T1" fmla="*/ 622 h 385"/>
                <a:gd name="T2" fmla="*/ 43 w 5762"/>
                <a:gd name="T3" fmla="*/ 594 h 385"/>
                <a:gd name="T4" fmla="*/ 43 w 5762"/>
                <a:gd name="T5" fmla="*/ 4 h 385"/>
                <a:gd name="T6" fmla="*/ 0 w 5762"/>
                <a:gd name="T7" fmla="*/ 0 h 385"/>
                <a:gd name="T8" fmla="*/ 0 w 5762"/>
                <a:gd name="T9" fmla="*/ 622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w="9525" cap="flat">
              <a:noFill/>
              <a:prstDash val="solid"/>
              <a:miter lim="800000"/>
              <a:headEnd type="none" w="med" len="med"/>
              <a:tailEnd type="none" w="med" len="med"/>
            </a:ln>
          </p:spPr>
          <p:txBody>
            <a:bodyPr wrap="none" anchor="ctr"/>
            <a:lstStyle/>
            <a:p>
              <a:endParaRPr lang="en-US"/>
            </a:p>
          </p:txBody>
        </p:sp>
        <p:sp>
          <p:nvSpPr>
            <p:cNvPr id="1031" name="Freeform 24"/>
            <p:cNvSpPr>
              <a:spLocks/>
            </p:cNvSpPr>
            <p:nvPr/>
          </p:nvSpPr>
          <p:spPr bwMode="ltGray">
            <a:xfrm rot="16200000" flipH="1">
              <a:off x="-1584" y="2062"/>
              <a:ext cx="4319" cy="189"/>
            </a:xfrm>
            <a:custGeom>
              <a:avLst/>
              <a:gdLst>
                <a:gd name="T0" fmla="*/ 0 w 5761"/>
                <a:gd name="T1" fmla="*/ 28 h 189"/>
                <a:gd name="T2" fmla="*/ 43 w 5761"/>
                <a:gd name="T3" fmla="*/ 0 h 189"/>
                <a:gd name="T4" fmla="*/ 43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w="9525" cap="flat">
              <a:noFill/>
              <a:prstDash val="solid"/>
              <a:miter lim="800000"/>
              <a:headEnd type="none" w="med" len="med"/>
              <a:tailEnd type="none" w="med" len="med"/>
            </a:ln>
          </p:spPr>
          <p:txBody>
            <a:bodyPr wrap="none" anchor="ctr"/>
            <a:lstStyle/>
            <a:p>
              <a:endParaRPr lang="en-US"/>
            </a:p>
          </p:txBody>
        </p:sp>
      </p:grpSp>
      <p:sp>
        <p:nvSpPr>
          <p:cNvPr id="1027" name="Rectangle 25"/>
          <p:cNvSpPr>
            <a:spLocks noGrp="1" noChangeArrowheads="1"/>
          </p:cNvSpPr>
          <p:nvPr>
            <p:ph type="title"/>
          </p:nvPr>
        </p:nvSpPr>
        <p:spPr bwMode="auto">
          <a:xfrm>
            <a:off x="1143000" y="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26"/>
          <p:cNvSpPr>
            <a:spLocks noGrp="1" noChangeArrowheads="1"/>
          </p:cNvSpPr>
          <p:nvPr>
            <p:ph type="body" idx="1"/>
          </p:nvPr>
        </p:nvSpPr>
        <p:spPr bwMode="auto">
          <a:xfrm>
            <a:off x="914400" y="1219200"/>
            <a:ext cx="8229600" cy="5638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948"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iming>
    <p:tnLst>
      <p:par>
        <p:cTn id="1" dur="indefinite" restart="never" nodeType="tmRoot"/>
      </p:par>
    </p:tnLst>
  </p:timing>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defRPr>
      </a:lvl2pPr>
      <a:lvl3pPr algn="ctr" rtl="0" eaLnBrk="0" fontAlgn="base" hangingPunct="0">
        <a:spcBef>
          <a:spcPct val="0"/>
        </a:spcBef>
        <a:spcAft>
          <a:spcPct val="0"/>
        </a:spcAft>
        <a:defRPr kumimoji="1" sz="4400">
          <a:solidFill>
            <a:schemeClr val="tx2"/>
          </a:solidFill>
          <a:latin typeface="Times New Roman" pitchFamily="18" charset="0"/>
        </a:defRPr>
      </a:lvl3pPr>
      <a:lvl4pPr algn="ctr" rtl="0" eaLnBrk="0" fontAlgn="base" hangingPunct="0">
        <a:spcBef>
          <a:spcPct val="0"/>
        </a:spcBef>
        <a:spcAft>
          <a:spcPct val="0"/>
        </a:spcAft>
        <a:defRPr kumimoji="1" sz="4400">
          <a:solidFill>
            <a:schemeClr val="tx2"/>
          </a:solidFill>
          <a:latin typeface="Times New Roman" pitchFamily="18" charset="0"/>
        </a:defRPr>
      </a:lvl4pPr>
      <a:lvl5pPr algn="ctr" rtl="0" eaLnBrk="0" fontAlgn="base" hangingPunct="0">
        <a:spcBef>
          <a:spcPct val="0"/>
        </a:spcBef>
        <a:spcAft>
          <a:spcPct val="0"/>
        </a:spcAft>
        <a:defRPr kumimoji="1" sz="4400">
          <a:solidFill>
            <a:schemeClr val="tx2"/>
          </a:solidFill>
          <a:latin typeface="Times New Roman" pitchFamily="18" charset="0"/>
        </a:defRPr>
      </a:lvl5pPr>
      <a:lvl6pPr marL="457200" algn="ctr" rtl="0" eaLnBrk="0" fontAlgn="base" hangingPunct="0">
        <a:spcBef>
          <a:spcPct val="0"/>
        </a:spcBef>
        <a:spcAft>
          <a:spcPct val="0"/>
        </a:spcAft>
        <a:defRPr kumimoji="1" sz="4400">
          <a:solidFill>
            <a:schemeClr val="tx2"/>
          </a:solidFill>
          <a:latin typeface="Times New Roman" pitchFamily="18" charset="0"/>
        </a:defRPr>
      </a:lvl6pPr>
      <a:lvl7pPr marL="914400" algn="ctr" rtl="0" eaLnBrk="0" fontAlgn="base" hangingPunct="0">
        <a:spcBef>
          <a:spcPct val="0"/>
        </a:spcBef>
        <a:spcAft>
          <a:spcPct val="0"/>
        </a:spcAft>
        <a:defRPr kumimoji="1" sz="4400">
          <a:solidFill>
            <a:schemeClr val="tx2"/>
          </a:solidFill>
          <a:latin typeface="Times New Roman" pitchFamily="18" charset="0"/>
        </a:defRPr>
      </a:lvl7pPr>
      <a:lvl8pPr marL="1371600" algn="ctr" rtl="0" eaLnBrk="0" fontAlgn="base" hangingPunct="0">
        <a:spcBef>
          <a:spcPct val="0"/>
        </a:spcBef>
        <a:spcAft>
          <a:spcPct val="0"/>
        </a:spcAft>
        <a:defRPr kumimoji="1" sz="4400">
          <a:solidFill>
            <a:schemeClr val="tx2"/>
          </a:solidFill>
          <a:latin typeface="Times New Roman" pitchFamily="18" charset="0"/>
        </a:defRPr>
      </a:lvl8pPr>
      <a:lvl9pPr marL="1828800" algn="ctr"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Font typeface="Arial" charset="0"/>
        <a:buChar char="■"/>
        <a:defRPr kumimoji="1" sz="40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4000">
          <a:solidFill>
            <a:schemeClr val="tx1"/>
          </a:solidFill>
          <a:latin typeface="+mn-lt"/>
        </a:defRPr>
      </a:lvl2pPr>
      <a:lvl3pPr marL="1143000" indent="-228600" algn="l" rtl="0" eaLnBrk="0" fontAlgn="base" hangingPunct="0">
        <a:spcBef>
          <a:spcPct val="20000"/>
        </a:spcBef>
        <a:spcAft>
          <a:spcPct val="0"/>
        </a:spcAft>
        <a:buChar char="•"/>
        <a:defRPr kumimoji="1" sz="4000">
          <a:solidFill>
            <a:schemeClr val="tx1"/>
          </a:solidFill>
          <a:latin typeface="+mn-lt"/>
        </a:defRPr>
      </a:lvl3pPr>
      <a:lvl4pPr marL="1600200" indent="-228600" algn="l" rtl="0" eaLnBrk="0" fontAlgn="base" hangingPunct="0">
        <a:spcBef>
          <a:spcPct val="20000"/>
        </a:spcBef>
        <a:spcAft>
          <a:spcPct val="0"/>
        </a:spcAft>
        <a:buChar char="•"/>
        <a:defRPr kumimoji="1" sz="4000">
          <a:solidFill>
            <a:schemeClr val="tx1"/>
          </a:solidFill>
          <a:latin typeface="+mn-lt"/>
        </a:defRPr>
      </a:lvl4pPr>
      <a:lvl5pPr marL="2057400" indent="-228600" algn="l" rtl="0" eaLnBrk="0" fontAlgn="base" hangingPunct="0">
        <a:spcBef>
          <a:spcPct val="20000"/>
        </a:spcBef>
        <a:spcAft>
          <a:spcPct val="0"/>
        </a:spcAft>
        <a:buChar char="•"/>
        <a:defRPr kumimoji="1" sz="4000">
          <a:solidFill>
            <a:schemeClr val="tx1"/>
          </a:solidFill>
          <a:latin typeface="+mn-lt"/>
        </a:defRPr>
      </a:lvl5pPr>
      <a:lvl6pPr marL="2514600" indent="-228600" algn="l" rtl="0" eaLnBrk="0" fontAlgn="base" hangingPunct="0">
        <a:spcBef>
          <a:spcPct val="20000"/>
        </a:spcBef>
        <a:spcAft>
          <a:spcPct val="0"/>
        </a:spcAft>
        <a:buChar char="•"/>
        <a:defRPr kumimoji="1" sz="4000">
          <a:solidFill>
            <a:schemeClr val="tx1"/>
          </a:solidFill>
          <a:latin typeface="+mn-lt"/>
        </a:defRPr>
      </a:lvl6pPr>
      <a:lvl7pPr marL="2971800" indent="-228600" algn="l" rtl="0" eaLnBrk="0" fontAlgn="base" hangingPunct="0">
        <a:spcBef>
          <a:spcPct val="20000"/>
        </a:spcBef>
        <a:spcAft>
          <a:spcPct val="0"/>
        </a:spcAft>
        <a:buChar char="•"/>
        <a:defRPr kumimoji="1" sz="4000">
          <a:solidFill>
            <a:schemeClr val="tx1"/>
          </a:solidFill>
          <a:latin typeface="+mn-lt"/>
        </a:defRPr>
      </a:lvl7pPr>
      <a:lvl8pPr marL="3429000" indent="-228600" algn="l" rtl="0" eaLnBrk="0" fontAlgn="base" hangingPunct="0">
        <a:spcBef>
          <a:spcPct val="20000"/>
        </a:spcBef>
        <a:spcAft>
          <a:spcPct val="0"/>
        </a:spcAft>
        <a:buChar char="•"/>
        <a:defRPr kumimoji="1" sz="4000">
          <a:solidFill>
            <a:schemeClr val="tx1"/>
          </a:solidFill>
          <a:latin typeface="+mn-lt"/>
        </a:defRPr>
      </a:lvl8pPr>
      <a:lvl9pPr marL="3886200" indent="-228600" algn="l" rtl="0" eaLnBrk="0" fontAlgn="base" hangingPunct="0">
        <a:spcBef>
          <a:spcPct val="20000"/>
        </a:spcBef>
        <a:spcAft>
          <a:spcPct val="0"/>
        </a:spcAft>
        <a:buChar char="•"/>
        <a:defRPr kumimoji="1" sz="4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www.history.com/videos/roosevelt-fights-in-spanish-american-war#roosevelt-fights-in-spanish-american-war" TargetMode="Externa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52.png"/><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55.jpeg"/><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hyperlink" Target="https://www.youtube.com/watch?v=IOTA-S9MovE"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hyperlink" Target="http://www.pancanal.com/eng/general/howitworks/como-funcion.html" TargetMode="External"/><Relationship Id="rId5" Type="http://schemas.openxmlformats.org/officeDocument/2006/relationships/image" Target="../media/image66.jpeg"/><Relationship Id="rId4" Type="http://schemas.openxmlformats.org/officeDocument/2006/relationships/image" Target="../media/image65.jpeg"/></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http://www.youtube.com/watch?v=QfsfoFqsFk4"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Content Placeholder 2"/>
          <p:cNvSpPr>
            <a:spLocks noGrp="1"/>
          </p:cNvSpPr>
          <p:nvPr>
            <p:ph idx="1"/>
          </p:nvPr>
        </p:nvSpPr>
        <p:spPr>
          <a:xfrm>
            <a:off x="0" y="304800"/>
            <a:ext cx="9144000" cy="6400800"/>
          </a:xfrm>
        </p:spPr>
        <p:txBody>
          <a:bodyPr/>
          <a:lstStyle/>
          <a:p>
            <a:pPr>
              <a:lnSpc>
                <a:spcPct val="85000"/>
              </a:lnSpc>
              <a:spcBef>
                <a:spcPct val="0"/>
              </a:spcBef>
            </a:pPr>
            <a:r>
              <a:rPr lang="en-US" altLang="en-US" sz="3800" u="sng" smtClean="0">
                <a:latin typeface="Calibri" pitchFamily="34" charset="0"/>
                <a:ea typeface="Calibri" pitchFamily="34" charset="0"/>
                <a:cs typeface="Calibri" pitchFamily="34" charset="0"/>
              </a:rPr>
              <a:t>Essential Question</a:t>
            </a:r>
            <a:r>
              <a:rPr lang="en-US" altLang="en-US" sz="3800" smtClean="0">
                <a:latin typeface="Calibri" pitchFamily="34" charset="0"/>
                <a:ea typeface="Calibri" pitchFamily="34" charset="0"/>
                <a:cs typeface="Calibri" pitchFamily="34" charset="0"/>
              </a:rPr>
              <a:t>:</a:t>
            </a:r>
          </a:p>
          <a:p>
            <a:pPr lvl="1">
              <a:lnSpc>
                <a:spcPct val="90000"/>
              </a:lnSpc>
              <a:spcBef>
                <a:spcPct val="0"/>
              </a:spcBef>
              <a:spcAft>
                <a:spcPts val="1200"/>
              </a:spcAft>
            </a:pPr>
            <a:r>
              <a:rPr lang="en-US" altLang="en-US" sz="3600" smtClean="0">
                <a:latin typeface="Calibri" pitchFamily="34" charset="0"/>
                <a:ea typeface="Calibri" pitchFamily="34" charset="0"/>
                <a:cs typeface="Calibri" pitchFamily="34" charset="0"/>
              </a:rPr>
              <a:t>How did America’s role in the world change from 1890 to 1914? </a:t>
            </a:r>
            <a:endParaRPr lang="en-US" altLang="en-US" sz="3000" smtClean="0">
              <a:latin typeface="Calibri" pitchFamily="34" charset="0"/>
              <a:ea typeface="Calibri" pitchFamily="34" charset="0"/>
              <a:cs typeface="Calibri" pitchFamily="34" charset="0"/>
            </a:endParaRPr>
          </a:p>
          <a:p>
            <a:pPr lvl="1">
              <a:lnSpc>
                <a:spcPct val="85000"/>
              </a:lnSpc>
              <a:spcBef>
                <a:spcPct val="0"/>
              </a:spcBef>
              <a:spcAft>
                <a:spcPts val="1200"/>
              </a:spcAft>
            </a:pPr>
            <a:endParaRPr lang="en-US" altLang="en-US" sz="3000" smtClean="0">
              <a:latin typeface="Calibri" pitchFamily="34" charset="0"/>
              <a:ea typeface="Calibri" pitchFamily="34" charset="0"/>
              <a:cs typeface="Calibri" pitchFamily="34" charset="0"/>
            </a:endParaRPr>
          </a:p>
          <a:p>
            <a:pPr lvl="1">
              <a:lnSpc>
                <a:spcPct val="85000"/>
              </a:lnSpc>
              <a:spcBef>
                <a:spcPct val="0"/>
              </a:spcBef>
              <a:spcAft>
                <a:spcPts val="1200"/>
              </a:spcAft>
            </a:pPr>
            <a:endParaRPr lang="en-US" altLang="en-US" sz="3000" smtClean="0">
              <a:latin typeface="Calibri" pitchFamily="34" charset="0"/>
              <a:ea typeface="Calibri" pitchFamily="34" charset="0"/>
              <a:cs typeface="Calibri" pitchFamily="34" charset="0"/>
            </a:endParaRPr>
          </a:p>
          <a:p>
            <a:pPr lvl="1">
              <a:lnSpc>
                <a:spcPct val="85000"/>
              </a:lnSpc>
              <a:spcBef>
                <a:spcPct val="0"/>
              </a:spcBef>
              <a:spcAft>
                <a:spcPts val="1200"/>
              </a:spcAft>
            </a:pPr>
            <a:endParaRPr lang="en-US" altLang="en-US" sz="3000" smtClean="0">
              <a:latin typeface="Calibri" pitchFamily="34" charset="0"/>
              <a:ea typeface="Calibri" pitchFamily="34" charset="0"/>
              <a:cs typeface="Calibri" pitchFamily="34" charset="0"/>
            </a:endParaRPr>
          </a:p>
          <a:p>
            <a:pPr>
              <a:lnSpc>
                <a:spcPct val="90000"/>
              </a:lnSpc>
              <a:spcBef>
                <a:spcPct val="0"/>
              </a:spcBef>
            </a:pPr>
            <a:r>
              <a:rPr lang="en-US" altLang="en-US" sz="3800" u="sng" smtClean="0">
                <a:solidFill>
                  <a:srgbClr val="C00000"/>
                </a:solidFill>
                <a:latin typeface="Calibri" pitchFamily="34" charset="0"/>
                <a:ea typeface="Calibri" pitchFamily="34" charset="0"/>
                <a:cs typeface="Calibri" pitchFamily="34" charset="0"/>
              </a:rPr>
              <a:t>CPUSH Agenda for Unit 9.1</a:t>
            </a:r>
            <a:r>
              <a:rPr lang="en-US" altLang="en-US" sz="3800" smtClean="0">
                <a:solidFill>
                  <a:srgbClr val="C00000"/>
                </a:solidFill>
                <a:latin typeface="Calibri" pitchFamily="34" charset="0"/>
                <a:ea typeface="Calibri" pitchFamily="34" charset="0"/>
                <a:cs typeface="Calibri" pitchFamily="34" charset="0"/>
              </a:rPr>
              <a:t>: </a:t>
            </a:r>
          </a:p>
          <a:p>
            <a:pPr lvl="1">
              <a:lnSpc>
                <a:spcPct val="90000"/>
              </a:lnSpc>
              <a:spcBef>
                <a:spcPct val="0"/>
              </a:spcBef>
              <a:spcAft>
                <a:spcPts val="600"/>
              </a:spcAft>
            </a:pPr>
            <a:r>
              <a:rPr lang="en-US" altLang="en-US" sz="3800" smtClean="0">
                <a:solidFill>
                  <a:srgbClr val="003300"/>
                </a:solidFill>
                <a:latin typeface="Calibri" pitchFamily="34" charset="0"/>
                <a:ea typeface="Calibri" pitchFamily="34" charset="0"/>
                <a:cs typeface="Calibri" pitchFamily="34" charset="0"/>
              </a:rPr>
              <a:t>Clicker Preview Questions</a:t>
            </a:r>
          </a:p>
          <a:p>
            <a:pPr lvl="1">
              <a:lnSpc>
                <a:spcPct val="90000"/>
              </a:lnSpc>
              <a:spcBef>
                <a:spcPct val="0"/>
              </a:spcBef>
              <a:spcAft>
                <a:spcPts val="600"/>
              </a:spcAft>
            </a:pPr>
            <a:r>
              <a:rPr lang="en-US" altLang="en-US" sz="3800" smtClean="0">
                <a:solidFill>
                  <a:srgbClr val="C00000"/>
                </a:solidFill>
                <a:latin typeface="Calibri" pitchFamily="34" charset="0"/>
                <a:ea typeface="Calibri" pitchFamily="34" charset="0"/>
                <a:cs typeface="Calibri" pitchFamily="34" charset="0"/>
              </a:rPr>
              <a:t>American Imperialism notes</a:t>
            </a:r>
          </a:p>
          <a:p>
            <a:pPr lvl="1">
              <a:lnSpc>
                <a:spcPct val="90000"/>
              </a:lnSpc>
              <a:spcBef>
                <a:spcPct val="0"/>
              </a:spcBef>
              <a:spcAft>
                <a:spcPts val="600"/>
              </a:spcAft>
            </a:pPr>
            <a:r>
              <a:rPr lang="en-US" altLang="en-US" sz="3800" smtClean="0">
                <a:solidFill>
                  <a:srgbClr val="0000CC"/>
                </a:solidFill>
                <a:latin typeface="Calibri" pitchFamily="34" charset="0"/>
                <a:ea typeface="Calibri" pitchFamily="34" charset="0"/>
                <a:cs typeface="Calibri" pitchFamily="34" charset="0"/>
              </a:rPr>
              <a:t>Today’s HW: </a:t>
            </a:r>
            <a:r>
              <a:rPr lang="en-US" altLang="en-US" sz="3800" b="1" u="sng" smtClean="0">
                <a:solidFill>
                  <a:srgbClr val="0000CC"/>
                </a:solidFill>
                <a:latin typeface="Calibri" pitchFamily="34" charset="0"/>
                <a:ea typeface="Calibri" pitchFamily="34" charset="0"/>
                <a:cs typeface="Calibri" pitchFamily="34" charset="0"/>
              </a:rPr>
              <a:t>18.1 and 18.2</a:t>
            </a:r>
          </a:p>
          <a:p>
            <a:pPr lvl="1">
              <a:lnSpc>
                <a:spcPct val="90000"/>
              </a:lnSpc>
              <a:spcBef>
                <a:spcPct val="0"/>
              </a:spcBef>
              <a:spcAft>
                <a:spcPts val="600"/>
              </a:spcAft>
            </a:pPr>
            <a:r>
              <a:rPr lang="en-US" altLang="en-US" sz="3800" smtClean="0">
                <a:solidFill>
                  <a:srgbClr val="660066"/>
                </a:solidFill>
                <a:latin typeface="Calibri" pitchFamily="34" charset="0"/>
                <a:ea typeface="Calibri" pitchFamily="34" charset="0"/>
                <a:cs typeface="Calibri" pitchFamily="34" charset="0"/>
              </a:rPr>
              <a:t>Unit 9 Test: </a:t>
            </a:r>
            <a:r>
              <a:rPr lang="en-US" altLang="en-US" sz="3800" b="1" u="sng" smtClean="0">
                <a:solidFill>
                  <a:srgbClr val="660066"/>
                </a:solidFill>
                <a:latin typeface="Calibri" pitchFamily="34" charset="0"/>
                <a:ea typeface="Calibri" pitchFamily="34" charset="0"/>
                <a:cs typeface="Calibri" pitchFamily="34" charset="0"/>
              </a:rPr>
              <a:t>Thursday, January 17</a:t>
            </a:r>
          </a:p>
        </p:txBody>
      </p:sp>
      <p:pic>
        <p:nvPicPr>
          <p:cNvPr id="3075" name="Picture 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076" name="TextBox 1"/>
          <p:cNvSpPr txBox="1">
            <a:spLocks noChangeArrowheads="1"/>
          </p:cNvSpPr>
          <p:nvPr/>
        </p:nvSpPr>
        <p:spPr bwMode="auto">
          <a:xfrm>
            <a:off x="0" y="6248400"/>
            <a:ext cx="9144000" cy="554038"/>
          </a:xfrm>
          <a:prstGeom prst="rect">
            <a:avLst/>
          </a:prstGeom>
          <a:solidFill>
            <a:srgbClr val="FF0000"/>
          </a:solidFill>
          <a:ln w="9525">
            <a:noFill/>
            <a:miter lim="800000"/>
            <a:headEnd/>
            <a:tailEnd/>
          </a:ln>
        </p:spPr>
        <p:txBody>
          <a:bodyPr>
            <a:spAutoFit/>
          </a:bodyPr>
          <a:lstStyle/>
          <a:p>
            <a:pPr algn="ctr"/>
            <a:r>
              <a:rPr lang="en-US" altLang="en-US" sz="3000">
                <a:solidFill>
                  <a:schemeClr val="bg1"/>
                </a:solidFill>
                <a:latin typeface="Rockwell Extra Bold" pitchFamily="18" charset="0"/>
              </a:rPr>
              <a:t>American Imperialism</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152400" y="76200"/>
            <a:ext cx="7083425" cy="2062163"/>
          </a:xfrm>
          <a:prstGeom prst="rect">
            <a:avLst/>
          </a:prstGeom>
          <a:solidFill>
            <a:srgbClr val="FFFFCC"/>
          </a:solidFill>
          <a:ln w="9525">
            <a:solidFill>
              <a:schemeClr val="tx1"/>
            </a:solidFill>
            <a:miter lim="800000"/>
            <a:headEnd/>
            <a:tailEnd/>
          </a:ln>
        </p:spPr>
        <p:txBody>
          <a:bodyPr>
            <a:spAutoFit/>
          </a:bodyPr>
          <a:lstStyle/>
          <a:p>
            <a:pPr algn="ctr">
              <a:lnSpc>
                <a:spcPct val="80000"/>
              </a:lnSpc>
            </a:pPr>
            <a:r>
              <a:rPr lang="en-US" altLang="en-US" sz="3200">
                <a:latin typeface="Calibri" pitchFamily="34" charset="0"/>
                <a:ea typeface="Calibri" pitchFamily="34" charset="0"/>
                <a:cs typeface="Calibri" pitchFamily="34" charset="0"/>
              </a:rPr>
              <a:t>During the Gilded Age, the United States emerged as an imperial power by gaining Alaska, Hawaii, Guam, Puerto Rico, </a:t>
            </a:r>
            <a:br>
              <a:rPr lang="en-US" altLang="en-US" sz="3200">
                <a:latin typeface="Calibri" pitchFamily="34" charset="0"/>
                <a:ea typeface="Calibri" pitchFamily="34" charset="0"/>
                <a:cs typeface="Calibri" pitchFamily="34" charset="0"/>
              </a:rPr>
            </a:br>
            <a:r>
              <a:rPr lang="en-US" altLang="en-US" sz="3200">
                <a:latin typeface="Calibri" pitchFamily="34" charset="0"/>
                <a:ea typeface="Calibri" pitchFamily="34" charset="0"/>
                <a:cs typeface="Calibri" pitchFamily="34" charset="0"/>
              </a:rPr>
              <a:t>the Philippines and leading </a:t>
            </a:r>
            <a:br>
              <a:rPr lang="en-US" altLang="en-US" sz="3200">
                <a:latin typeface="Calibri" pitchFamily="34" charset="0"/>
                <a:ea typeface="Calibri" pitchFamily="34" charset="0"/>
                <a:cs typeface="Calibri" pitchFamily="34" charset="0"/>
              </a:rPr>
            </a:br>
            <a:r>
              <a:rPr lang="en-US" altLang="en-US" sz="3200">
                <a:latin typeface="Calibri" pitchFamily="34" charset="0"/>
                <a:ea typeface="Calibri" pitchFamily="34" charset="0"/>
                <a:cs typeface="Calibri" pitchFamily="34" charset="0"/>
              </a:rPr>
              <a:t>construction of the Panama Canal </a:t>
            </a:r>
          </a:p>
        </p:txBody>
      </p:sp>
      <p:pic>
        <p:nvPicPr>
          <p:cNvPr id="12291" name="Picture 2"/>
          <p:cNvPicPr>
            <a:picLocks noChangeAspect="1" noChangeArrowheads="1"/>
          </p:cNvPicPr>
          <p:nvPr/>
        </p:nvPicPr>
        <p:blipFill>
          <a:blip r:embed="rId2" cstate="print"/>
          <a:srcRect/>
          <a:stretch>
            <a:fillRect/>
          </a:stretch>
        </p:blipFill>
        <p:spPr bwMode="auto">
          <a:xfrm>
            <a:off x="76200" y="2249488"/>
            <a:ext cx="6794500" cy="3694112"/>
          </a:xfrm>
          <a:prstGeom prst="rect">
            <a:avLst/>
          </a:prstGeom>
          <a:noFill/>
          <a:ln w="9525">
            <a:noFill/>
            <a:miter lim="800000"/>
            <a:headEnd/>
            <a:tailEnd/>
          </a:ln>
          <a:effectLst/>
        </p:spPr>
      </p:pic>
      <p:pic>
        <p:nvPicPr>
          <p:cNvPr id="12292" name="Picture 4"/>
          <p:cNvPicPr>
            <a:picLocks noChangeAspect="1"/>
          </p:cNvPicPr>
          <p:nvPr/>
        </p:nvPicPr>
        <p:blipFill>
          <a:blip r:embed="rId3" cstate="print"/>
          <a:srcRect/>
          <a:stretch>
            <a:fillRect/>
          </a:stretch>
        </p:blipFill>
        <p:spPr bwMode="auto">
          <a:xfrm>
            <a:off x="4090988" y="838200"/>
            <a:ext cx="5053012" cy="6172200"/>
          </a:xfrm>
          <a:prstGeom prst="rect">
            <a:avLst/>
          </a:prstGeom>
          <a:noFill/>
          <a:ln w="9525">
            <a:noFill/>
            <a:miter lim="800000"/>
            <a:headEnd/>
            <a:tailEnd/>
          </a:ln>
        </p:spPr>
      </p:pic>
      <p:sp>
        <p:nvSpPr>
          <p:cNvPr id="12293" name="Rectangle 1"/>
          <p:cNvSpPr>
            <a:spLocks noChangeArrowheads="1"/>
          </p:cNvSpPr>
          <p:nvPr/>
        </p:nvSpPr>
        <p:spPr bwMode="auto">
          <a:xfrm>
            <a:off x="0" y="2178050"/>
            <a:ext cx="5105400" cy="300038"/>
          </a:xfrm>
          <a:prstGeom prst="rect">
            <a:avLst/>
          </a:prstGeom>
          <a:solidFill>
            <a:schemeClr val="bg1"/>
          </a:solidFill>
          <a:ln w="9525" algn="ctr">
            <a:noFill/>
            <a:round/>
            <a:headEnd/>
            <a:tailEnd/>
          </a:ln>
        </p:spPr>
        <p:txBody>
          <a:bodyPr/>
          <a:lstStyle/>
          <a:p>
            <a:endParaRPr lang="en-US" alt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2" descr="http://overwroughtmusings.files.wordpress.com/2012/04/victor-gillam-a-lesson-for-anti-espansionists-1899.jpg"/>
          <p:cNvPicPr>
            <a:picLocks noChangeAspect="1" noChangeArrowheads="1"/>
          </p:cNvPicPr>
          <p:nvPr/>
        </p:nvPicPr>
        <p:blipFill>
          <a:blip r:embed="rId2" cstate="print"/>
          <a:srcRect/>
          <a:stretch>
            <a:fillRect/>
          </a:stretch>
        </p:blipFill>
        <p:spPr bwMode="auto">
          <a:xfrm>
            <a:off x="0" y="1771650"/>
            <a:ext cx="9144000" cy="5086350"/>
          </a:xfrm>
          <a:prstGeom prst="rect">
            <a:avLst/>
          </a:prstGeom>
          <a:noFill/>
          <a:ln w="9525">
            <a:noFill/>
            <a:miter lim="800000"/>
            <a:headEnd/>
            <a:tailEnd/>
          </a:ln>
        </p:spPr>
      </p:pic>
      <p:sp>
        <p:nvSpPr>
          <p:cNvPr id="13315" name="Rectangle 2"/>
          <p:cNvSpPr>
            <a:spLocks noChangeArrowheads="1"/>
          </p:cNvSpPr>
          <p:nvPr/>
        </p:nvSpPr>
        <p:spPr bwMode="auto">
          <a:xfrm>
            <a:off x="152400" y="76200"/>
            <a:ext cx="8839200" cy="1284288"/>
          </a:xfrm>
          <a:prstGeom prst="rect">
            <a:avLst/>
          </a:prstGeom>
          <a:solidFill>
            <a:srgbClr val="CCFFCC"/>
          </a:solidFill>
          <a:ln w="9525">
            <a:solidFill>
              <a:schemeClr val="tx1"/>
            </a:solidFill>
            <a:miter lim="800000"/>
            <a:headEnd/>
            <a:tailEnd/>
          </a:ln>
        </p:spPr>
        <p:txBody>
          <a:bodyPr>
            <a:spAutoFit/>
          </a:bodyPr>
          <a:lstStyle/>
          <a:p>
            <a:pPr algn="ctr">
              <a:lnSpc>
                <a:spcPct val="80000"/>
              </a:lnSpc>
            </a:pPr>
            <a:r>
              <a:rPr lang="en-US" altLang="en-US" sz="3200">
                <a:latin typeface="Calibri" pitchFamily="34" charset="0"/>
                <a:ea typeface="Calibri" pitchFamily="34" charset="0"/>
                <a:cs typeface="Calibri" pitchFamily="34" charset="0"/>
              </a:rPr>
              <a:t>From the American Revolution to the Civil War, America gained new western territories, but remained neutral in European affairs…</a:t>
            </a:r>
          </a:p>
        </p:txBody>
      </p:sp>
      <p:sp>
        <p:nvSpPr>
          <p:cNvPr id="5" name="Right Brace 4"/>
          <p:cNvSpPr/>
          <p:nvPr/>
        </p:nvSpPr>
        <p:spPr bwMode="auto">
          <a:xfrm rot="16200000">
            <a:off x="1981200" y="-228600"/>
            <a:ext cx="685800" cy="4191000"/>
          </a:xfrm>
          <a:prstGeom prst="rightBrace">
            <a:avLst>
              <a:gd name="adj1" fmla="val 34952"/>
              <a:gd name="adj2" fmla="val 50000"/>
            </a:avLst>
          </a:prstGeom>
          <a:noFill/>
          <a:ln>
            <a:solidFill>
              <a:srgbClr val="C00000"/>
            </a:solidFill>
            <a:headEnd type="none" w="med" len="med"/>
            <a:tailEnd type="none" w="med" len="med"/>
          </a:ln>
        </p:spPr>
        <p:style>
          <a:lnRef idx="3">
            <a:schemeClr val="accent6"/>
          </a:lnRef>
          <a:fillRef idx="0">
            <a:schemeClr val="accent6"/>
          </a:fillRef>
          <a:effectRef idx="2">
            <a:schemeClr val="accent6"/>
          </a:effectRef>
          <a:fontRef idx="minor">
            <a:schemeClr val="tx1"/>
          </a:fontRef>
        </p:style>
        <p:txBody>
          <a:bodyPr/>
          <a:lstStyle/>
          <a:p>
            <a:pPr>
              <a:defRPr/>
            </a:pPr>
            <a:endParaRPr lang="en-US">
              <a:latin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2" descr="http://overwroughtmusings.files.wordpress.com/2012/04/victor-gillam-a-lesson-for-anti-espansionists-1899.jpg"/>
          <p:cNvPicPr>
            <a:picLocks noChangeAspect="1" noChangeArrowheads="1"/>
          </p:cNvPicPr>
          <p:nvPr/>
        </p:nvPicPr>
        <p:blipFill>
          <a:blip r:embed="rId2" cstate="print"/>
          <a:srcRect/>
          <a:stretch>
            <a:fillRect/>
          </a:stretch>
        </p:blipFill>
        <p:spPr bwMode="auto">
          <a:xfrm>
            <a:off x="0" y="1771650"/>
            <a:ext cx="9144000" cy="5086350"/>
          </a:xfrm>
          <a:prstGeom prst="rect">
            <a:avLst/>
          </a:prstGeom>
          <a:noFill/>
          <a:ln w="9525">
            <a:noFill/>
            <a:miter lim="800000"/>
            <a:headEnd/>
            <a:tailEnd/>
          </a:ln>
        </p:spPr>
      </p:pic>
      <p:sp>
        <p:nvSpPr>
          <p:cNvPr id="14339" name="Rectangle 2"/>
          <p:cNvSpPr>
            <a:spLocks noChangeArrowheads="1"/>
          </p:cNvSpPr>
          <p:nvPr/>
        </p:nvSpPr>
        <p:spPr bwMode="auto">
          <a:xfrm>
            <a:off x="152400" y="76200"/>
            <a:ext cx="8839200" cy="1284288"/>
          </a:xfrm>
          <a:prstGeom prst="rect">
            <a:avLst/>
          </a:prstGeom>
          <a:solidFill>
            <a:srgbClr val="FFFFCC"/>
          </a:solidFill>
          <a:ln w="9525">
            <a:solidFill>
              <a:schemeClr val="tx1"/>
            </a:solidFill>
            <a:miter lim="800000"/>
            <a:headEnd/>
            <a:tailEnd/>
          </a:ln>
        </p:spPr>
        <p:txBody>
          <a:bodyPr>
            <a:spAutoFit/>
          </a:bodyPr>
          <a:lstStyle/>
          <a:p>
            <a:pPr algn="ctr">
              <a:lnSpc>
                <a:spcPct val="80000"/>
              </a:lnSpc>
            </a:pPr>
            <a:r>
              <a:rPr lang="en-US" altLang="en-US" sz="3200">
                <a:latin typeface="Calibri" pitchFamily="34" charset="0"/>
                <a:ea typeface="Calibri" pitchFamily="34" charset="0"/>
                <a:cs typeface="Calibri" pitchFamily="34" charset="0"/>
              </a:rPr>
              <a:t>…during the Gilded Age, the United States </a:t>
            </a:r>
            <a:br>
              <a:rPr lang="en-US" altLang="en-US" sz="3200">
                <a:latin typeface="Calibri" pitchFamily="34" charset="0"/>
                <a:ea typeface="Calibri" pitchFamily="34" charset="0"/>
                <a:cs typeface="Calibri" pitchFamily="34" charset="0"/>
              </a:rPr>
            </a:br>
            <a:r>
              <a:rPr lang="en-US" altLang="en-US" sz="3200">
                <a:latin typeface="Calibri" pitchFamily="34" charset="0"/>
                <a:ea typeface="Calibri" pitchFamily="34" charset="0"/>
                <a:cs typeface="Calibri" pitchFamily="34" charset="0"/>
              </a:rPr>
              <a:t>gained overseas territories and thought of itself </a:t>
            </a:r>
            <a:br>
              <a:rPr lang="en-US" altLang="en-US" sz="3200">
                <a:latin typeface="Calibri" pitchFamily="34" charset="0"/>
                <a:ea typeface="Calibri" pitchFamily="34" charset="0"/>
                <a:cs typeface="Calibri" pitchFamily="34" charset="0"/>
              </a:rPr>
            </a:br>
            <a:r>
              <a:rPr lang="en-US" altLang="en-US" sz="3200">
                <a:latin typeface="Calibri" pitchFamily="34" charset="0"/>
                <a:ea typeface="Calibri" pitchFamily="34" charset="0"/>
                <a:cs typeface="Calibri" pitchFamily="34" charset="0"/>
              </a:rPr>
              <a:t>as an equal power to European nations </a:t>
            </a:r>
          </a:p>
        </p:txBody>
      </p:sp>
      <p:sp>
        <p:nvSpPr>
          <p:cNvPr id="2" name="Right Brace 1"/>
          <p:cNvSpPr/>
          <p:nvPr/>
        </p:nvSpPr>
        <p:spPr bwMode="auto">
          <a:xfrm rot="16200000">
            <a:off x="5638800" y="152400"/>
            <a:ext cx="685800" cy="3429000"/>
          </a:xfrm>
          <a:prstGeom prst="rightBrace">
            <a:avLst>
              <a:gd name="adj1" fmla="val 34952"/>
              <a:gd name="adj2" fmla="val 50000"/>
            </a:avLst>
          </a:prstGeom>
          <a:noFill/>
          <a:ln>
            <a:solidFill>
              <a:srgbClr val="0000CC"/>
            </a:solidFill>
            <a:headEnd type="none" w="med" len="med"/>
            <a:tailEnd type="none" w="med" len="med"/>
          </a:ln>
        </p:spPr>
        <p:style>
          <a:lnRef idx="3">
            <a:schemeClr val="accent6"/>
          </a:lnRef>
          <a:fillRef idx="0">
            <a:schemeClr val="accent6"/>
          </a:fillRef>
          <a:effectRef idx="2">
            <a:schemeClr val="accent6"/>
          </a:effectRef>
          <a:fontRef idx="minor">
            <a:schemeClr val="tx1"/>
          </a:fontRef>
        </p:style>
        <p:txBody>
          <a:bodyPr/>
          <a:lstStyle/>
          <a:p>
            <a:pPr>
              <a:defRPr/>
            </a:pPr>
            <a:endParaRPr lang="en-US">
              <a:latin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76200" y="1371600"/>
            <a:ext cx="9067800" cy="4930775"/>
          </a:xfrm>
          <a:prstGeom prst="rect">
            <a:avLst/>
          </a:prstGeom>
          <a:noFill/>
          <a:ln w="9525">
            <a:noFill/>
            <a:miter lim="800000"/>
            <a:headEnd/>
            <a:tailEnd/>
          </a:ln>
          <a:effectLst/>
        </p:spPr>
      </p:pic>
      <p:sp>
        <p:nvSpPr>
          <p:cNvPr id="15363" name="Rectangle 2"/>
          <p:cNvSpPr>
            <a:spLocks noChangeArrowheads="1"/>
          </p:cNvSpPr>
          <p:nvPr/>
        </p:nvSpPr>
        <p:spPr bwMode="auto">
          <a:xfrm>
            <a:off x="0" y="1143000"/>
            <a:ext cx="5715000" cy="528638"/>
          </a:xfrm>
          <a:prstGeom prst="rect">
            <a:avLst/>
          </a:prstGeom>
          <a:solidFill>
            <a:schemeClr val="bg1"/>
          </a:solidFill>
          <a:ln w="9525" algn="ctr">
            <a:noFill/>
            <a:round/>
            <a:headEnd/>
            <a:tailEnd/>
          </a:ln>
        </p:spPr>
        <p:txBody>
          <a:bodyPr/>
          <a:lstStyle/>
          <a:p>
            <a:endParaRPr lang="en-US" altLang="en-US"/>
          </a:p>
        </p:txBody>
      </p:sp>
      <p:sp>
        <p:nvSpPr>
          <p:cNvPr id="15364" name="Rectangle 3"/>
          <p:cNvSpPr>
            <a:spLocks noChangeArrowheads="1"/>
          </p:cNvSpPr>
          <p:nvPr/>
        </p:nvSpPr>
        <p:spPr bwMode="auto">
          <a:xfrm>
            <a:off x="7239000" y="5943600"/>
            <a:ext cx="1905000" cy="457200"/>
          </a:xfrm>
          <a:prstGeom prst="rect">
            <a:avLst/>
          </a:prstGeom>
          <a:solidFill>
            <a:schemeClr val="bg1"/>
          </a:solidFill>
          <a:ln w="9525" algn="ctr">
            <a:noFill/>
            <a:round/>
            <a:headEnd/>
            <a:tailEnd/>
          </a:ln>
        </p:spPr>
        <p:txBody>
          <a:bodyPr/>
          <a:lstStyle/>
          <a:p>
            <a:endParaRPr lang="en-US" altLang="en-US"/>
          </a:p>
        </p:txBody>
      </p:sp>
      <p:sp>
        <p:nvSpPr>
          <p:cNvPr id="5" name="Rectangle 4"/>
          <p:cNvSpPr/>
          <p:nvPr/>
        </p:nvSpPr>
        <p:spPr>
          <a:xfrm>
            <a:off x="857250" y="103188"/>
            <a:ext cx="7524750" cy="887412"/>
          </a:xfrm>
          <a:prstGeom prst="rect">
            <a:avLst/>
          </a:prstGeom>
          <a:solidFill>
            <a:schemeClr val="tx2">
              <a:lumMod val="20000"/>
              <a:lumOff val="80000"/>
            </a:schemeClr>
          </a:solidFill>
          <a:ln>
            <a:solidFill>
              <a:schemeClr val="tx1"/>
            </a:solidFill>
          </a:ln>
        </p:spPr>
        <p:txBody>
          <a:bodyPr>
            <a:spAutoFit/>
          </a:bodyPr>
          <a:lstStyle/>
          <a:p>
            <a:pPr algn="ctr">
              <a:lnSpc>
                <a:spcPct val="80000"/>
              </a:lnSpc>
              <a:defRPr/>
            </a:pPr>
            <a:r>
              <a:rPr lang="en-US" sz="3200" dirty="0">
                <a:latin typeface="Calibri" pitchFamily="34" charset="0"/>
                <a:ea typeface="Calibri" pitchFamily="34" charset="0"/>
                <a:cs typeface="Calibri" pitchFamily="34" charset="0"/>
              </a:rPr>
              <a:t>Americans were motivated to imperialize for a variety of reasons during the Gilded Age</a:t>
            </a:r>
            <a:endParaRPr lang="en-US" sz="3200" dirty="0"/>
          </a:p>
        </p:txBody>
      </p:sp>
      <p:sp>
        <p:nvSpPr>
          <p:cNvPr id="11" name="Text Box 9"/>
          <p:cNvSpPr txBox="1">
            <a:spLocks noChangeArrowheads="1"/>
          </p:cNvSpPr>
          <p:nvPr/>
        </p:nvSpPr>
        <p:spPr bwMode="auto">
          <a:xfrm>
            <a:off x="342900" y="5562600"/>
            <a:ext cx="8534400" cy="1169988"/>
          </a:xfrm>
          <a:prstGeom prst="rect">
            <a:avLst/>
          </a:prstGeom>
          <a:solidFill>
            <a:srgbClr val="CCFFCC"/>
          </a:solidFill>
          <a:ln w="12700">
            <a:solidFill>
              <a:schemeClr val="tx1"/>
            </a:solidFill>
            <a:miter lim="800000"/>
            <a:headEnd/>
            <a:tailEnd/>
          </a:ln>
        </p:spPr>
        <p:txBody>
          <a:bodyPr>
            <a:spAutoFit/>
          </a:bodyPr>
          <a:lstStyle/>
          <a:p>
            <a:pPr algn="ctr" eaLnBrk="1" hangingPunct="1">
              <a:lnSpc>
                <a:spcPct val="80000"/>
              </a:lnSpc>
            </a:pPr>
            <a:r>
              <a:rPr lang="en-US" altLang="en-US" sz="3100" i="1" u="sng">
                <a:latin typeface="Calibri" pitchFamily="34" charset="0"/>
                <a:ea typeface="Calibri" pitchFamily="34" charset="0"/>
                <a:cs typeface="Calibri" pitchFamily="34" charset="0"/>
              </a:rPr>
              <a:t>Small group discussion:</a:t>
            </a:r>
          </a:p>
          <a:p>
            <a:pPr algn="ctr" eaLnBrk="1" hangingPunct="1">
              <a:lnSpc>
                <a:spcPct val="80000"/>
              </a:lnSpc>
            </a:pPr>
            <a:r>
              <a:rPr lang="en-US" altLang="en-US" sz="3100">
                <a:latin typeface="Calibri" pitchFamily="34" charset="0"/>
                <a:ea typeface="Calibri" pitchFamily="34" charset="0"/>
                <a:cs typeface="Calibri" pitchFamily="34" charset="0"/>
              </a:rPr>
              <a:t>Brainstorm at least three reasons why the U.S. was motivated to expand and claim overseas colonies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76200" y="1371600"/>
            <a:ext cx="9067800" cy="4930775"/>
          </a:xfrm>
          <a:prstGeom prst="rect">
            <a:avLst/>
          </a:prstGeom>
          <a:noFill/>
          <a:ln w="9525">
            <a:noFill/>
            <a:miter lim="800000"/>
            <a:headEnd/>
            <a:tailEnd/>
          </a:ln>
          <a:effectLst/>
        </p:spPr>
      </p:pic>
      <p:sp>
        <p:nvSpPr>
          <p:cNvPr id="3" name="Rectangle 2"/>
          <p:cNvSpPr>
            <a:spLocks noChangeArrowheads="1"/>
          </p:cNvSpPr>
          <p:nvPr/>
        </p:nvSpPr>
        <p:spPr bwMode="auto">
          <a:xfrm>
            <a:off x="0" y="1143000"/>
            <a:ext cx="5715000" cy="528638"/>
          </a:xfrm>
          <a:prstGeom prst="rect">
            <a:avLst/>
          </a:prstGeom>
          <a:solidFill>
            <a:schemeClr val="bg1"/>
          </a:solidFill>
          <a:ln w="9525" algn="ctr">
            <a:noFill/>
            <a:round/>
            <a:headEnd/>
            <a:tailEnd/>
          </a:ln>
        </p:spPr>
        <p:txBody>
          <a:bodyPr/>
          <a:lstStyle/>
          <a:p>
            <a:endParaRPr lang="en-US" altLang="en-US"/>
          </a:p>
        </p:txBody>
      </p:sp>
      <p:sp>
        <p:nvSpPr>
          <p:cNvPr id="4" name="Rectangle 3"/>
          <p:cNvSpPr>
            <a:spLocks noChangeArrowheads="1"/>
          </p:cNvSpPr>
          <p:nvPr/>
        </p:nvSpPr>
        <p:spPr bwMode="auto">
          <a:xfrm>
            <a:off x="7239000" y="5943600"/>
            <a:ext cx="1905000" cy="457200"/>
          </a:xfrm>
          <a:prstGeom prst="rect">
            <a:avLst/>
          </a:prstGeom>
          <a:solidFill>
            <a:schemeClr val="bg1"/>
          </a:solidFill>
          <a:ln w="9525" algn="ctr">
            <a:noFill/>
            <a:round/>
            <a:headEnd/>
            <a:tailEnd/>
          </a:ln>
        </p:spPr>
        <p:txBody>
          <a:bodyPr/>
          <a:lstStyle/>
          <a:p>
            <a:endParaRPr lang="en-US" altLang="en-US"/>
          </a:p>
        </p:txBody>
      </p:sp>
      <p:sp>
        <p:nvSpPr>
          <p:cNvPr id="5" name="Rectangle 4"/>
          <p:cNvSpPr/>
          <p:nvPr/>
        </p:nvSpPr>
        <p:spPr>
          <a:xfrm>
            <a:off x="857250" y="103188"/>
            <a:ext cx="7524750" cy="887412"/>
          </a:xfrm>
          <a:prstGeom prst="rect">
            <a:avLst/>
          </a:prstGeom>
          <a:solidFill>
            <a:schemeClr val="tx2">
              <a:lumMod val="20000"/>
              <a:lumOff val="80000"/>
            </a:schemeClr>
          </a:solidFill>
          <a:ln>
            <a:solidFill>
              <a:schemeClr val="tx1"/>
            </a:solidFill>
          </a:ln>
        </p:spPr>
        <p:txBody>
          <a:bodyPr>
            <a:spAutoFit/>
          </a:bodyPr>
          <a:lstStyle/>
          <a:p>
            <a:pPr algn="ctr">
              <a:lnSpc>
                <a:spcPct val="80000"/>
              </a:lnSpc>
              <a:defRPr/>
            </a:pPr>
            <a:r>
              <a:rPr lang="en-US" sz="3200" dirty="0">
                <a:latin typeface="Calibri" pitchFamily="34" charset="0"/>
                <a:ea typeface="Calibri" pitchFamily="34" charset="0"/>
                <a:cs typeface="Calibri" pitchFamily="34" charset="0"/>
              </a:rPr>
              <a:t>Americans were motivated to imperialize for a variety of reasons during the Gilded Age</a:t>
            </a:r>
            <a:endParaRPr lang="en-US" sz="3200" dirty="0"/>
          </a:p>
        </p:txBody>
      </p:sp>
      <p:sp>
        <p:nvSpPr>
          <p:cNvPr id="6" name="Rectangle 5"/>
          <p:cNvSpPr>
            <a:spLocks noChangeArrowheads="1"/>
          </p:cNvSpPr>
          <p:nvPr/>
        </p:nvSpPr>
        <p:spPr bwMode="auto">
          <a:xfrm>
            <a:off x="457200" y="1143000"/>
            <a:ext cx="8229600" cy="1274763"/>
          </a:xfrm>
          <a:prstGeom prst="rect">
            <a:avLst/>
          </a:prstGeom>
          <a:solidFill>
            <a:srgbClr val="FFFFCC"/>
          </a:solidFill>
          <a:ln w="9525">
            <a:solidFill>
              <a:schemeClr val="tx1"/>
            </a:solidFill>
            <a:miter lim="800000"/>
            <a:headEnd/>
            <a:tailEnd/>
          </a:ln>
        </p:spPr>
        <p:txBody>
          <a:bodyPr>
            <a:spAutoFit/>
          </a:bodyPr>
          <a:lstStyle/>
          <a:p>
            <a:pPr algn="ctr">
              <a:lnSpc>
                <a:spcPct val="80000"/>
              </a:lnSpc>
            </a:pPr>
            <a:r>
              <a:rPr lang="en-US" altLang="en-US" sz="3200">
                <a:latin typeface="Calibri" pitchFamily="34" charset="0"/>
                <a:ea typeface="Calibri" pitchFamily="34" charset="0"/>
                <a:cs typeface="Calibri" pitchFamily="34" charset="0"/>
              </a:rPr>
              <a:t>American industry grew so large that companies needed new sources of raw materials and   overseas markets to sell their products</a:t>
            </a:r>
          </a:p>
        </p:txBody>
      </p:sp>
      <p:pic>
        <p:nvPicPr>
          <p:cNvPr id="8" name="Picture 4" descr="http://ndla.no/sites/default/files/images/S5382.jpg"/>
          <p:cNvPicPr>
            <a:picLocks noChangeAspect="1" noChangeArrowheads="1"/>
          </p:cNvPicPr>
          <p:nvPr/>
        </p:nvPicPr>
        <p:blipFill>
          <a:blip r:embed="rId3" cstate="print"/>
          <a:srcRect/>
          <a:stretch>
            <a:fillRect/>
          </a:stretch>
        </p:blipFill>
        <p:spPr bwMode="auto">
          <a:xfrm>
            <a:off x="6019800" y="2482850"/>
            <a:ext cx="3011488" cy="4276725"/>
          </a:xfrm>
          <a:prstGeom prst="rect">
            <a:avLst/>
          </a:prstGeom>
          <a:noFill/>
          <a:ln w="9525">
            <a:noFill/>
            <a:miter lim="800000"/>
            <a:headEnd/>
            <a:tailEnd/>
          </a:ln>
        </p:spPr>
      </p:pic>
      <p:pic>
        <p:nvPicPr>
          <p:cNvPr id="9" name="Picture 4" descr="http://oi54.tinypic.com/15s78u8.jpg"/>
          <p:cNvPicPr>
            <a:picLocks noChangeAspect="1" noChangeArrowheads="1"/>
          </p:cNvPicPr>
          <p:nvPr/>
        </p:nvPicPr>
        <p:blipFill>
          <a:blip r:embed="rId4" cstate="print"/>
          <a:srcRect/>
          <a:stretch>
            <a:fillRect/>
          </a:stretch>
        </p:blipFill>
        <p:spPr bwMode="auto">
          <a:xfrm>
            <a:off x="457200" y="2514600"/>
            <a:ext cx="5029200" cy="1725613"/>
          </a:xfrm>
          <a:prstGeom prst="rect">
            <a:avLst/>
          </a:prstGeom>
          <a:noFill/>
          <a:ln w="9525">
            <a:noFill/>
            <a:miter lim="800000"/>
            <a:headEnd/>
            <a:tailEnd/>
          </a:ln>
        </p:spPr>
      </p:pic>
      <p:pic>
        <p:nvPicPr>
          <p:cNvPr id="10" name="Picture 6" descr="http://www.knorek.com/RR/Ohio/Frontpage/ytown4.jpg"/>
          <p:cNvPicPr>
            <a:picLocks noChangeAspect="1" noChangeArrowheads="1"/>
          </p:cNvPicPr>
          <p:nvPr/>
        </p:nvPicPr>
        <p:blipFill>
          <a:blip r:embed="rId5" cstate="print"/>
          <a:srcRect/>
          <a:stretch>
            <a:fillRect/>
          </a:stretch>
        </p:blipFill>
        <p:spPr bwMode="auto">
          <a:xfrm>
            <a:off x="247650" y="4370388"/>
            <a:ext cx="5543550" cy="24114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857250" y="103188"/>
            <a:ext cx="7524750" cy="887412"/>
          </a:xfrm>
          <a:prstGeom prst="rect">
            <a:avLst/>
          </a:prstGeom>
          <a:solidFill>
            <a:schemeClr val="tx2">
              <a:lumMod val="20000"/>
              <a:lumOff val="80000"/>
            </a:schemeClr>
          </a:solidFill>
          <a:ln>
            <a:solidFill>
              <a:schemeClr val="tx1"/>
            </a:solidFill>
          </a:ln>
        </p:spPr>
        <p:txBody>
          <a:bodyPr>
            <a:spAutoFit/>
          </a:bodyPr>
          <a:lstStyle/>
          <a:p>
            <a:pPr algn="ctr">
              <a:lnSpc>
                <a:spcPct val="80000"/>
              </a:lnSpc>
              <a:defRPr/>
            </a:pPr>
            <a:r>
              <a:rPr lang="en-US" sz="3200" dirty="0">
                <a:latin typeface="Calibri" pitchFamily="34" charset="0"/>
                <a:ea typeface="Calibri" pitchFamily="34" charset="0"/>
                <a:cs typeface="Calibri" pitchFamily="34" charset="0"/>
              </a:rPr>
              <a:t>Americans were motivated to imperialize for a variety of reasons during the Gilded Age</a:t>
            </a:r>
            <a:endParaRPr lang="en-US" sz="3200" dirty="0"/>
          </a:p>
        </p:txBody>
      </p:sp>
      <p:pic>
        <p:nvPicPr>
          <p:cNvPr id="17411" name="Picture 2"/>
          <p:cNvPicPr>
            <a:picLocks noChangeAspect="1" noChangeArrowheads="1"/>
          </p:cNvPicPr>
          <p:nvPr/>
        </p:nvPicPr>
        <p:blipFill>
          <a:blip r:embed="rId2" cstate="print"/>
          <a:srcRect/>
          <a:stretch>
            <a:fillRect/>
          </a:stretch>
        </p:blipFill>
        <p:spPr bwMode="auto">
          <a:xfrm>
            <a:off x="-30163" y="3352800"/>
            <a:ext cx="4830763" cy="2935288"/>
          </a:xfrm>
          <a:prstGeom prst="rect">
            <a:avLst/>
          </a:prstGeom>
          <a:noFill/>
          <a:ln w="9525">
            <a:noFill/>
            <a:miter lim="800000"/>
            <a:headEnd/>
            <a:tailEnd/>
          </a:ln>
        </p:spPr>
      </p:pic>
      <p:sp>
        <p:nvSpPr>
          <p:cNvPr id="17412" name="Rectangle 5"/>
          <p:cNvSpPr>
            <a:spLocks noChangeArrowheads="1"/>
          </p:cNvSpPr>
          <p:nvPr/>
        </p:nvSpPr>
        <p:spPr bwMode="auto">
          <a:xfrm>
            <a:off x="76200" y="1122363"/>
            <a:ext cx="4572000" cy="2001837"/>
          </a:xfrm>
          <a:prstGeom prst="rect">
            <a:avLst/>
          </a:prstGeom>
          <a:solidFill>
            <a:srgbClr val="FFCC99"/>
          </a:solidFill>
          <a:ln w="9525">
            <a:solidFill>
              <a:schemeClr val="tx1"/>
            </a:solidFill>
            <a:miter lim="800000"/>
            <a:headEnd/>
            <a:tailEnd/>
          </a:ln>
        </p:spPr>
        <p:txBody>
          <a:bodyPr>
            <a:spAutoFit/>
          </a:bodyPr>
          <a:lstStyle/>
          <a:p>
            <a:pPr algn="ctr">
              <a:lnSpc>
                <a:spcPct val="80000"/>
              </a:lnSpc>
            </a:pPr>
            <a:r>
              <a:rPr lang="en-US" altLang="en-US" sz="3100">
                <a:latin typeface="Calibri" pitchFamily="34" charset="0"/>
                <a:ea typeface="Calibri" pitchFamily="34" charset="0"/>
                <a:cs typeface="Calibri" pitchFamily="34" charset="0"/>
              </a:rPr>
              <a:t>In 1890, the U.S. census revealed that the American frontier was closed and there were no new lands in the “west” to expand into</a:t>
            </a:r>
          </a:p>
        </p:txBody>
      </p:sp>
      <p:pic>
        <p:nvPicPr>
          <p:cNvPr id="17413" name="Picture 4" descr="http://maxushistoryii.wikispaces.com/file/view/Imperialism.PNG/186802175/Imperialism.PNG"/>
          <p:cNvPicPr>
            <a:picLocks noChangeAspect="1" noChangeArrowheads="1"/>
          </p:cNvPicPr>
          <p:nvPr/>
        </p:nvPicPr>
        <p:blipFill>
          <a:blip r:embed="rId3" cstate="print"/>
          <a:srcRect/>
          <a:stretch>
            <a:fillRect/>
          </a:stretch>
        </p:blipFill>
        <p:spPr bwMode="auto">
          <a:xfrm>
            <a:off x="4787900" y="1066800"/>
            <a:ext cx="4279900" cy="5710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857250" y="76200"/>
            <a:ext cx="7524750" cy="822325"/>
          </a:xfrm>
          <a:prstGeom prst="rect">
            <a:avLst/>
          </a:prstGeom>
          <a:solidFill>
            <a:schemeClr val="tx2">
              <a:lumMod val="20000"/>
              <a:lumOff val="80000"/>
            </a:schemeClr>
          </a:solidFill>
          <a:ln>
            <a:solidFill>
              <a:schemeClr val="tx1"/>
            </a:solidFill>
          </a:ln>
        </p:spPr>
        <p:txBody>
          <a:bodyPr>
            <a:spAutoFit/>
          </a:bodyPr>
          <a:lstStyle/>
          <a:p>
            <a:pPr algn="ctr">
              <a:lnSpc>
                <a:spcPct val="80000"/>
              </a:lnSpc>
              <a:defRPr/>
            </a:pPr>
            <a:r>
              <a:rPr lang="en-US" sz="3200" dirty="0">
                <a:latin typeface="Calibri" pitchFamily="34" charset="0"/>
                <a:ea typeface="Calibri" pitchFamily="34" charset="0"/>
                <a:cs typeface="Calibri" pitchFamily="34" charset="0"/>
              </a:rPr>
              <a:t>Americans were motivated to imperialize for a variety of reasons during the Gilded Age</a:t>
            </a:r>
            <a:endParaRPr lang="en-US" sz="3200" dirty="0"/>
          </a:p>
        </p:txBody>
      </p:sp>
      <p:sp>
        <p:nvSpPr>
          <p:cNvPr id="18435" name="Rectangle 6"/>
          <p:cNvSpPr>
            <a:spLocks noChangeArrowheads="1"/>
          </p:cNvSpPr>
          <p:nvPr/>
        </p:nvSpPr>
        <p:spPr bwMode="auto">
          <a:xfrm>
            <a:off x="152400" y="990600"/>
            <a:ext cx="8915400" cy="855663"/>
          </a:xfrm>
          <a:prstGeom prst="rect">
            <a:avLst/>
          </a:prstGeom>
          <a:solidFill>
            <a:srgbClr val="FFCCFF"/>
          </a:solidFill>
          <a:ln w="9525">
            <a:solidFill>
              <a:schemeClr val="tx1"/>
            </a:solidFill>
            <a:miter lim="800000"/>
            <a:headEnd/>
            <a:tailEnd/>
          </a:ln>
        </p:spPr>
        <p:txBody>
          <a:bodyPr>
            <a:spAutoFit/>
          </a:bodyPr>
          <a:lstStyle/>
          <a:p>
            <a:pPr algn="ctr">
              <a:lnSpc>
                <a:spcPct val="80000"/>
              </a:lnSpc>
              <a:buFont typeface="Arial" charset="0"/>
              <a:buNone/>
            </a:pPr>
            <a:r>
              <a:rPr lang="en-US" altLang="en-US" sz="3100">
                <a:latin typeface="Calibri" pitchFamily="34" charset="0"/>
                <a:ea typeface="Calibri" pitchFamily="34" charset="0"/>
                <a:cs typeface="Calibri" pitchFamily="34" charset="0"/>
              </a:rPr>
              <a:t>Americans felt the need to keep up with other European imperial nations who were building colonies </a:t>
            </a:r>
          </a:p>
        </p:txBody>
      </p:sp>
      <p:pic>
        <p:nvPicPr>
          <p:cNvPr id="18436" name="Picture 4" descr="DIVI7233457"/>
          <p:cNvPicPr>
            <a:picLocks noChangeAspect="1" noChangeArrowheads="1"/>
          </p:cNvPicPr>
          <p:nvPr/>
        </p:nvPicPr>
        <p:blipFill>
          <a:blip r:embed="rId2" cstate="print">
            <a:lum bright="-6000" contrast="18000"/>
          </a:blip>
          <a:srcRect/>
          <a:stretch>
            <a:fillRect/>
          </a:stretch>
        </p:blipFill>
        <p:spPr bwMode="auto">
          <a:xfrm>
            <a:off x="334963" y="1920875"/>
            <a:ext cx="8428037" cy="4479925"/>
          </a:xfrm>
          <a:prstGeom prst="rect">
            <a:avLst/>
          </a:prstGeom>
          <a:noFill/>
          <a:ln w="38100">
            <a:noFill/>
            <a:miter lim="800000"/>
            <a:headEnd/>
            <a:tailEnd/>
          </a:ln>
        </p:spPr>
      </p:pic>
      <p:pic>
        <p:nvPicPr>
          <p:cNvPr id="18437" name="Picture 6" descr="DIVI7233457"/>
          <p:cNvPicPr>
            <a:picLocks noChangeAspect="1" noChangeArrowheads="1"/>
          </p:cNvPicPr>
          <p:nvPr/>
        </p:nvPicPr>
        <p:blipFill>
          <a:blip r:embed="rId3" cstate="print">
            <a:lum bright="-6000" contrast="18000"/>
          </a:blip>
          <a:srcRect/>
          <a:stretch>
            <a:fillRect/>
          </a:stretch>
        </p:blipFill>
        <p:spPr bwMode="auto">
          <a:xfrm>
            <a:off x="333375" y="6019800"/>
            <a:ext cx="8429625" cy="782638"/>
          </a:xfrm>
          <a:prstGeom prst="rect">
            <a:avLst/>
          </a:prstGeom>
          <a:noFill/>
          <a:ln w="38100">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857250" y="103188"/>
            <a:ext cx="7524750" cy="887412"/>
          </a:xfrm>
          <a:prstGeom prst="rect">
            <a:avLst/>
          </a:prstGeom>
          <a:solidFill>
            <a:schemeClr val="tx2">
              <a:lumMod val="20000"/>
              <a:lumOff val="80000"/>
            </a:schemeClr>
          </a:solidFill>
          <a:ln>
            <a:solidFill>
              <a:schemeClr val="tx1"/>
            </a:solidFill>
          </a:ln>
        </p:spPr>
        <p:txBody>
          <a:bodyPr>
            <a:spAutoFit/>
          </a:bodyPr>
          <a:lstStyle/>
          <a:p>
            <a:pPr algn="ctr">
              <a:lnSpc>
                <a:spcPct val="80000"/>
              </a:lnSpc>
              <a:defRPr/>
            </a:pPr>
            <a:r>
              <a:rPr lang="en-US" sz="3200" dirty="0">
                <a:latin typeface="Calibri" pitchFamily="34" charset="0"/>
                <a:ea typeface="Calibri" pitchFamily="34" charset="0"/>
                <a:cs typeface="Calibri" pitchFamily="34" charset="0"/>
              </a:rPr>
              <a:t>Americans were motivated to imperialize for a variety of reasons during the Gilded Age</a:t>
            </a:r>
            <a:endParaRPr lang="en-US" sz="3200" dirty="0"/>
          </a:p>
        </p:txBody>
      </p:sp>
      <p:sp>
        <p:nvSpPr>
          <p:cNvPr id="19459" name="Rectangle 5"/>
          <p:cNvSpPr>
            <a:spLocks noChangeArrowheads="1"/>
          </p:cNvSpPr>
          <p:nvPr/>
        </p:nvSpPr>
        <p:spPr bwMode="auto">
          <a:xfrm>
            <a:off x="76200" y="1143000"/>
            <a:ext cx="4343400" cy="2000250"/>
          </a:xfrm>
          <a:prstGeom prst="rect">
            <a:avLst/>
          </a:prstGeom>
          <a:solidFill>
            <a:srgbClr val="CCCCFF"/>
          </a:solidFill>
          <a:ln w="9525">
            <a:solidFill>
              <a:schemeClr val="tx1"/>
            </a:solidFill>
            <a:miter lim="800000"/>
            <a:headEnd/>
            <a:tailEnd/>
          </a:ln>
        </p:spPr>
        <p:txBody>
          <a:bodyPr>
            <a:spAutoFit/>
          </a:bodyPr>
          <a:lstStyle/>
          <a:p>
            <a:pPr algn="ctr">
              <a:lnSpc>
                <a:spcPct val="80000"/>
              </a:lnSpc>
            </a:pPr>
            <a:r>
              <a:rPr lang="en-US" altLang="en-US" sz="3100">
                <a:latin typeface="Calibri" pitchFamily="34" charset="0"/>
                <a:ea typeface="Calibri" pitchFamily="34" charset="0"/>
                <a:cs typeface="Calibri" pitchFamily="34" charset="0"/>
              </a:rPr>
              <a:t>Admiral Alfred Mahan encouraged the USA to build a modern navy so </a:t>
            </a:r>
            <a:br>
              <a:rPr lang="en-US" altLang="en-US" sz="3100">
                <a:latin typeface="Calibri" pitchFamily="34" charset="0"/>
                <a:ea typeface="Calibri" pitchFamily="34" charset="0"/>
                <a:cs typeface="Calibri" pitchFamily="34" charset="0"/>
              </a:rPr>
            </a:br>
            <a:r>
              <a:rPr lang="en-US" altLang="en-US" sz="3100">
                <a:latin typeface="Calibri" pitchFamily="34" charset="0"/>
                <a:ea typeface="Calibri" pitchFamily="34" charset="0"/>
                <a:cs typeface="Calibri" pitchFamily="34" charset="0"/>
              </a:rPr>
              <a:t>it could compete with European militaries</a:t>
            </a:r>
          </a:p>
        </p:txBody>
      </p:sp>
      <p:pic>
        <p:nvPicPr>
          <p:cNvPr id="19460" name="Picture 16" descr="greatwhitefleetj"/>
          <p:cNvPicPr>
            <a:picLocks noChangeAspect="1" noChangeArrowheads="1"/>
          </p:cNvPicPr>
          <p:nvPr/>
        </p:nvPicPr>
        <p:blipFill>
          <a:blip r:embed="rId2" cstate="print"/>
          <a:srcRect t="-3581"/>
          <a:stretch>
            <a:fillRect/>
          </a:stretch>
        </p:blipFill>
        <p:spPr bwMode="auto">
          <a:xfrm>
            <a:off x="152400" y="3143250"/>
            <a:ext cx="4419600" cy="3638550"/>
          </a:xfrm>
          <a:prstGeom prst="rect">
            <a:avLst/>
          </a:prstGeom>
          <a:noFill/>
          <a:ln w="38100">
            <a:noFill/>
            <a:miter lim="800000"/>
            <a:headEnd/>
            <a:tailEnd/>
          </a:ln>
        </p:spPr>
      </p:pic>
      <p:pic>
        <p:nvPicPr>
          <p:cNvPr id="19461" name="Picture 2" descr="http://1.bp.blogspot.com/_mgyYTW2w19c/ScrWtXJ3ZGI/AAAAAAAAGyg/qJvtmA8mc2M/s400/USS+Conneticut+a.jpg"/>
          <p:cNvPicPr>
            <a:picLocks noChangeAspect="1" noChangeArrowheads="1"/>
          </p:cNvPicPr>
          <p:nvPr/>
        </p:nvPicPr>
        <p:blipFill>
          <a:blip r:embed="rId3" cstate="print"/>
          <a:srcRect/>
          <a:stretch>
            <a:fillRect/>
          </a:stretch>
        </p:blipFill>
        <p:spPr bwMode="auto">
          <a:xfrm>
            <a:off x="4724400" y="3479800"/>
            <a:ext cx="4202113" cy="3302000"/>
          </a:xfrm>
          <a:prstGeom prst="rect">
            <a:avLst/>
          </a:prstGeom>
          <a:noFill/>
          <a:ln w="9525">
            <a:noFill/>
            <a:miter lim="800000"/>
            <a:headEnd/>
            <a:tailEnd/>
          </a:ln>
        </p:spPr>
      </p:pic>
      <p:pic>
        <p:nvPicPr>
          <p:cNvPr id="19462" name="Picture 6" descr="http://freepages.military.rootsweb.ancestry.com/~camorris/gwfleet/GWF%20route.jpg"/>
          <p:cNvPicPr>
            <a:picLocks noChangeAspect="1" noChangeArrowheads="1"/>
          </p:cNvPicPr>
          <p:nvPr/>
        </p:nvPicPr>
        <p:blipFill>
          <a:blip r:embed="rId4" cstate="print"/>
          <a:srcRect/>
          <a:stretch>
            <a:fillRect/>
          </a:stretch>
        </p:blipFill>
        <p:spPr bwMode="auto">
          <a:xfrm>
            <a:off x="4648200" y="1143000"/>
            <a:ext cx="4294188" cy="2255838"/>
          </a:xfrm>
          <a:prstGeom prst="rect">
            <a:avLst/>
          </a:prstGeom>
          <a:noFill/>
          <a:ln w="9525">
            <a:noFill/>
            <a:miter lim="800000"/>
            <a:headEnd/>
            <a:tailEnd/>
          </a:ln>
        </p:spPr>
      </p:pic>
      <p:sp>
        <p:nvSpPr>
          <p:cNvPr id="19463" name="TextBox 1"/>
          <p:cNvSpPr txBox="1">
            <a:spLocks noChangeArrowheads="1"/>
          </p:cNvSpPr>
          <p:nvPr/>
        </p:nvSpPr>
        <p:spPr bwMode="auto">
          <a:xfrm>
            <a:off x="7011988" y="3143250"/>
            <a:ext cx="2132012" cy="517525"/>
          </a:xfrm>
          <a:prstGeom prst="rect">
            <a:avLst/>
          </a:prstGeom>
          <a:solidFill>
            <a:schemeClr val="bg1"/>
          </a:solidFill>
          <a:ln w="9525">
            <a:noFill/>
            <a:miter lim="800000"/>
            <a:headEnd/>
            <a:tailEnd/>
          </a:ln>
        </p:spPr>
        <p:txBody>
          <a:bodyPr>
            <a:spAutoFit/>
          </a:bodyPr>
          <a:lstStyle/>
          <a:p>
            <a:pPr algn="ctr">
              <a:lnSpc>
                <a:spcPct val="75000"/>
              </a:lnSpc>
            </a:pPr>
            <a:r>
              <a:rPr lang="en-US" altLang="en-US">
                <a:solidFill>
                  <a:srgbClr val="C00000"/>
                </a:solidFill>
                <a:latin typeface="Calibri" pitchFamily="34" charset="0"/>
              </a:rPr>
              <a:t>World tour of the “Great White Fleet”</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8"/>
          <p:cNvSpPr>
            <a:spLocks noChangeArrowheads="1"/>
          </p:cNvSpPr>
          <p:nvPr/>
        </p:nvSpPr>
        <p:spPr bwMode="auto">
          <a:xfrm>
            <a:off x="192088" y="1122363"/>
            <a:ext cx="4227512" cy="2763837"/>
          </a:xfrm>
          <a:prstGeom prst="rect">
            <a:avLst/>
          </a:prstGeom>
          <a:solidFill>
            <a:srgbClr val="CCFFCC"/>
          </a:solidFill>
          <a:ln w="9525">
            <a:solidFill>
              <a:schemeClr val="tx1"/>
            </a:solidFill>
            <a:miter lim="800000"/>
            <a:headEnd/>
            <a:tailEnd/>
          </a:ln>
        </p:spPr>
        <p:txBody>
          <a:bodyPr>
            <a:spAutoFit/>
          </a:bodyPr>
          <a:lstStyle/>
          <a:p>
            <a:pPr algn="ctr">
              <a:lnSpc>
                <a:spcPct val="80000"/>
              </a:lnSpc>
            </a:pPr>
            <a:r>
              <a:rPr lang="en-US" altLang="en-US" sz="3100">
                <a:latin typeface="Calibri" pitchFamily="34" charset="0"/>
                <a:ea typeface="Calibri" pitchFamily="34" charset="0"/>
                <a:cs typeface="Calibri" pitchFamily="34" charset="0"/>
              </a:rPr>
              <a:t>Many believed in </a:t>
            </a:r>
            <a:br>
              <a:rPr lang="en-US" altLang="en-US" sz="3100">
                <a:latin typeface="Calibri" pitchFamily="34" charset="0"/>
                <a:ea typeface="Calibri" pitchFamily="34" charset="0"/>
                <a:cs typeface="Calibri" pitchFamily="34" charset="0"/>
              </a:rPr>
            </a:br>
            <a:r>
              <a:rPr lang="en-US" altLang="en-US" sz="3100">
                <a:latin typeface="Calibri" pitchFamily="34" charset="0"/>
                <a:ea typeface="Calibri" pitchFamily="34" charset="0"/>
                <a:cs typeface="Calibri" pitchFamily="34" charset="0"/>
              </a:rPr>
              <a:t>Social Darwinism and the responsibility to “civilize” the “inferior races” of </a:t>
            </a:r>
            <a:br>
              <a:rPr lang="en-US" altLang="en-US" sz="3100">
                <a:latin typeface="Calibri" pitchFamily="34" charset="0"/>
                <a:ea typeface="Calibri" pitchFamily="34" charset="0"/>
                <a:cs typeface="Calibri" pitchFamily="34" charset="0"/>
              </a:rPr>
            </a:br>
            <a:r>
              <a:rPr lang="en-US" altLang="en-US" sz="3100">
                <a:latin typeface="Calibri" pitchFamily="34" charset="0"/>
                <a:ea typeface="Calibri" pitchFamily="34" charset="0"/>
                <a:cs typeface="Calibri" pitchFamily="34" charset="0"/>
              </a:rPr>
              <a:t>the world by spreading technology, Christianity, and democracy…</a:t>
            </a:r>
          </a:p>
        </p:txBody>
      </p:sp>
      <p:sp>
        <p:nvSpPr>
          <p:cNvPr id="10" name="Rectangle 9"/>
          <p:cNvSpPr/>
          <p:nvPr/>
        </p:nvSpPr>
        <p:spPr>
          <a:xfrm>
            <a:off x="857250" y="103188"/>
            <a:ext cx="7524750" cy="887412"/>
          </a:xfrm>
          <a:prstGeom prst="rect">
            <a:avLst/>
          </a:prstGeom>
          <a:solidFill>
            <a:schemeClr val="tx2">
              <a:lumMod val="20000"/>
              <a:lumOff val="80000"/>
            </a:schemeClr>
          </a:solidFill>
          <a:ln>
            <a:solidFill>
              <a:schemeClr val="tx1"/>
            </a:solidFill>
          </a:ln>
        </p:spPr>
        <p:txBody>
          <a:bodyPr>
            <a:spAutoFit/>
          </a:bodyPr>
          <a:lstStyle/>
          <a:p>
            <a:pPr algn="ctr">
              <a:lnSpc>
                <a:spcPct val="80000"/>
              </a:lnSpc>
              <a:defRPr/>
            </a:pPr>
            <a:r>
              <a:rPr lang="en-US" sz="3200" dirty="0">
                <a:latin typeface="Calibri" pitchFamily="34" charset="0"/>
                <a:ea typeface="Calibri" pitchFamily="34" charset="0"/>
                <a:cs typeface="Calibri" pitchFamily="34" charset="0"/>
              </a:rPr>
              <a:t>Americans were motivated to imperialize for a variety of reasons during the Gilded Age</a:t>
            </a:r>
            <a:endParaRPr lang="en-US" sz="3200" dirty="0"/>
          </a:p>
        </p:txBody>
      </p:sp>
      <p:pic>
        <p:nvPicPr>
          <p:cNvPr id="20484" name="Picture 2" descr="http://www.jellicleblog.com/wp-content/uploads/2010/07/6a00fa96a4a3cd00020137e022eb37860e.jpg"/>
          <p:cNvPicPr>
            <a:picLocks noChangeAspect="1" noChangeArrowheads="1"/>
          </p:cNvPicPr>
          <p:nvPr/>
        </p:nvPicPr>
        <p:blipFill>
          <a:blip r:embed="rId2" cstate="print"/>
          <a:srcRect/>
          <a:stretch>
            <a:fillRect/>
          </a:stretch>
        </p:blipFill>
        <p:spPr bwMode="auto">
          <a:xfrm>
            <a:off x="4637088" y="1143000"/>
            <a:ext cx="4430712" cy="5638800"/>
          </a:xfrm>
          <a:prstGeom prst="rect">
            <a:avLst/>
          </a:prstGeom>
          <a:noFill/>
          <a:ln w="9525">
            <a:noFill/>
            <a:miter lim="800000"/>
            <a:headEnd/>
            <a:tailEnd/>
          </a:ln>
        </p:spPr>
      </p:pic>
      <p:pic>
        <p:nvPicPr>
          <p:cNvPr id="20485" name="Picture 2" descr="http://www.wallchan.com/images/sandbox/58172-art-american-imperialism.jpg"/>
          <p:cNvPicPr>
            <a:picLocks noChangeAspect="1" noChangeArrowheads="1"/>
          </p:cNvPicPr>
          <p:nvPr/>
        </p:nvPicPr>
        <p:blipFill>
          <a:blip r:embed="rId3" cstate="print"/>
          <a:srcRect/>
          <a:stretch>
            <a:fillRect/>
          </a:stretch>
        </p:blipFill>
        <p:spPr bwMode="auto">
          <a:xfrm>
            <a:off x="76200" y="4038600"/>
            <a:ext cx="4443413"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CCFFFF"/>
        </a:solidFill>
        <a:effectLst/>
      </p:bgPr>
    </p:bg>
    <p:spTree>
      <p:nvGrpSpPr>
        <p:cNvPr id="1" name=""/>
        <p:cNvGrpSpPr/>
        <p:nvPr/>
      </p:nvGrpSpPr>
      <p:grpSpPr>
        <a:xfrm>
          <a:off x="0" y="0"/>
          <a:ext cx="0" cy="0"/>
          <a:chOff x="0" y="0"/>
          <a:chExt cx="0" cy="0"/>
        </a:xfrm>
      </p:grpSpPr>
      <p:sp>
        <p:nvSpPr>
          <p:cNvPr id="21506" name="Rectangle 14"/>
          <p:cNvSpPr>
            <a:spLocks noGrp="1" noChangeArrowheads="1"/>
          </p:cNvSpPr>
          <p:nvPr>
            <p:ph type="title"/>
          </p:nvPr>
        </p:nvSpPr>
        <p:spPr>
          <a:xfrm>
            <a:off x="0" y="0"/>
            <a:ext cx="9144000" cy="762000"/>
          </a:xfrm>
        </p:spPr>
        <p:txBody>
          <a:bodyPr/>
          <a:lstStyle/>
          <a:p>
            <a:r>
              <a:rPr lang="en-US" altLang="en-US" sz="3200" smtClean="0">
                <a:solidFill>
                  <a:schemeClr val="tx1"/>
                </a:solidFill>
                <a:latin typeface="Calibri" pitchFamily="34" charset="0"/>
                <a:ea typeface="Calibri" pitchFamily="34" charset="0"/>
                <a:cs typeface="Calibri" pitchFamily="34" charset="0"/>
              </a:rPr>
              <a:t>…also known as the White Man’s Burden</a:t>
            </a:r>
          </a:p>
        </p:txBody>
      </p:sp>
      <p:pic>
        <p:nvPicPr>
          <p:cNvPr id="21507" name="Picture 2" descr="http://blog.lib.umn.edu/globerem/main/Judge%20cartoon.bmp"/>
          <p:cNvPicPr>
            <a:picLocks noChangeAspect="1" noChangeArrowheads="1"/>
          </p:cNvPicPr>
          <p:nvPr/>
        </p:nvPicPr>
        <p:blipFill>
          <a:blip r:embed="rId2" cstate="print"/>
          <a:srcRect/>
          <a:stretch>
            <a:fillRect/>
          </a:stretch>
        </p:blipFill>
        <p:spPr bwMode="auto">
          <a:xfrm>
            <a:off x="152400" y="768350"/>
            <a:ext cx="8710613" cy="6013450"/>
          </a:xfrm>
          <a:prstGeom prst="rect">
            <a:avLst/>
          </a:prstGeom>
          <a:noFill/>
          <a:ln w="12700">
            <a:solidFill>
              <a:schemeClr val="tx1"/>
            </a:solidFill>
            <a:miter lim="800000"/>
            <a:headEnd/>
            <a:tailEnd/>
          </a:ln>
        </p:spPr>
      </p:pic>
      <p:sp>
        <p:nvSpPr>
          <p:cNvPr id="2" name="Rectangle 1"/>
          <p:cNvSpPr>
            <a:spLocks noChangeArrowheads="1"/>
          </p:cNvSpPr>
          <p:nvPr/>
        </p:nvSpPr>
        <p:spPr bwMode="auto">
          <a:xfrm>
            <a:off x="76200" y="838200"/>
            <a:ext cx="4572000" cy="5807075"/>
          </a:xfrm>
          <a:prstGeom prst="rect">
            <a:avLst/>
          </a:prstGeom>
          <a:solidFill>
            <a:srgbClr val="FFFFCC"/>
          </a:solidFill>
          <a:ln w="12700">
            <a:solidFill>
              <a:schemeClr val="tx1"/>
            </a:solidFill>
            <a:miter lim="800000"/>
            <a:headEnd/>
            <a:tailEnd/>
          </a:ln>
        </p:spPr>
        <p:txBody>
          <a:bodyPr>
            <a:spAutoFit/>
          </a:bodyPr>
          <a:lstStyle/>
          <a:p>
            <a:pPr algn="ctr">
              <a:lnSpc>
                <a:spcPct val="80000"/>
              </a:lnSpc>
              <a:spcAft>
                <a:spcPts val="1200"/>
              </a:spcAft>
            </a:pPr>
            <a:r>
              <a:rPr lang="en-US" altLang="en-US" sz="2400" i="1" u="sng">
                <a:latin typeface="Calibri" pitchFamily="34" charset="0"/>
                <a:ea typeface="Calibri" pitchFamily="34" charset="0"/>
                <a:cs typeface="Calibri" pitchFamily="34" charset="0"/>
              </a:rPr>
              <a:t>White Man’s Burden</a:t>
            </a:r>
            <a:br>
              <a:rPr lang="en-US" altLang="en-US" sz="2400" i="1" u="sng">
                <a:latin typeface="Calibri" pitchFamily="34" charset="0"/>
                <a:ea typeface="Calibri" pitchFamily="34" charset="0"/>
                <a:cs typeface="Calibri" pitchFamily="34" charset="0"/>
              </a:rPr>
            </a:br>
            <a:r>
              <a:rPr lang="en-US" altLang="en-US" sz="2400">
                <a:latin typeface="Calibri" pitchFamily="34" charset="0"/>
                <a:ea typeface="Calibri" pitchFamily="34" charset="0"/>
                <a:cs typeface="Calibri" pitchFamily="34" charset="0"/>
              </a:rPr>
              <a:t>By Rudyard Kipling (1899)</a:t>
            </a:r>
          </a:p>
          <a:p>
            <a:pPr>
              <a:lnSpc>
                <a:spcPct val="80000"/>
              </a:lnSpc>
            </a:pPr>
            <a:r>
              <a:rPr lang="en-US" altLang="en-US" sz="2400">
                <a:latin typeface="Calibri" pitchFamily="34" charset="0"/>
                <a:ea typeface="Calibri" pitchFamily="34" charset="0"/>
                <a:cs typeface="Calibri" pitchFamily="34" charset="0"/>
              </a:rPr>
              <a:t>Take up the White Man's burden--</a:t>
            </a:r>
            <a:br>
              <a:rPr lang="en-US" altLang="en-US" sz="2400">
                <a:latin typeface="Calibri" pitchFamily="34" charset="0"/>
                <a:ea typeface="Calibri" pitchFamily="34" charset="0"/>
                <a:cs typeface="Calibri" pitchFamily="34" charset="0"/>
              </a:rPr>
            </a:br>
            <a:r>
              <a:rPr lang="en-US" altLang="en-US" sz="2400">
                <a:latin typeface="Calibri" pitchFamily="34" charset="0"/>
                <a:ea typeface="Calibri" pitchFamily="34" charset="0"/>
                <a:cs typeface="Calibri" pitchFamily="34" charset="0"/>
              </a:rPr>
              <a:t>Send forth the best ye breed--</a:t>
            </a:r>
            <a:br>
              <a:rPr lang="en-US" altLang="en-US" sz="2400">
                <a:latin typeface="Calibri" pitchFamily="34" charset="0"/>
                <a:ea typeface="Calibri" pitchFamily="34" charset="0"/>
                <a:cs typeface="Calibri" pitchFamily="34" charset="0"/>
              </a:rPr>
            </a:br>
            <a:r>
              <a:rPr lang="en-US" altLang="en-US" sz="2400">
                <a:latin typeface="Calibri" pitchFamily="34" charset="0"/>
                <a:ea typeface="Calibri" pitchFamily="34" charset="0"/>
                <a:cs typeface="Calibri" pitchFamily="34" charset="0"/>
              </a:rPr>
              <a:t>Go bind your sons to exile</a:t>
            </a:r>
            <a:br>
              <a:rPr lang="en-US" altLang="en-US" sz="2400">
                <a:latin typeface="Calibri" pitchFamily="34" charset="0"/>
                <a:ea typeface="Calibri" pitchFamily="34" charset="0"/>
                <a:cs typeface="Calibri" pitchFamily="34" charset="0"/>
              </a:rPr>
            </a:br>
            <a:r>
              <a:rPr lang="en-US" altLang="en-US" sz="2400">
                <a:latin typeface="Calibri" pitchFamily="34" charset="0"/>
                <a:ea typeface="Calibri" pitchFamily="34" charset="0"/>
                <a:cs typeface="Calibri" pitchFamily="34" charset="0"/>
              </a:rPr>
              <a:t>To serve your captives' need;</a:t>
            </a:r>
            <a:br>
              <a:rPr lang="en-US" altLang="en-US" sz="2400">
                <a:latin typeface="Calibri" pitchFamily="34" charset="0"/>
                <a:ea typeface="Calibri" pitchFamily="34" charset="0"/>
                <a:cs typeface="Calibri" pitchFamily="34" charset="0"/>
              </a:rPr>
            </a:br>
            <a:r>
              <a:rPr lang="en-US" altLang="en-US" sz="2400">
                <a:latin typeface="Calibri" pitchFamily="34" charset="0"/>
                <a:ea typeface="Calibri" pitchFamily="34" charset="0"/>
                <a:cs typeface="Calibri" pitchFamily="34" charset="0"/>
              </a:rPr>
              <a:t>To wait in heavy harness,</a:t>
            </a:r>
            <a:br>
              <a:rPr lang="en-US" altLang="en-US" sz="2400">
                <a:latin typeface="Calibri" pitchFamily="34" charset="0"/>
                <a:ea typeface="Calibri" pitchFamily="34" charset="0"/>
                <a:cs typeface="Calibri" pitchFamily="34" charset="0"/>
              </a:rPr>
            </a:br>
            <a:r>
              <a:rPr lang="en-US" altLang="en-US" sz="2400">
                <a:latin typeface="Calibri" pitchFamily="34" charset="0"/>
                <a:ea typeface="Calibri" pitchFamily="34" charset="0"/>
                <a:cs typeface="Calibri" pitchFamily="34" charset="0"/>
              </a:rPr>
              <a:t>On fluttered folk and wild--</a:t>
            </a:r>
            <a:br>
              <a:rPr lang="en-US" altLang="en-US" sz="2400">
                <a:latin typeface="Calibri" pitchFamily="34" charset="0"/>
                <a:ea typeface="Calibri" pitchFamily="34" charset="0"/>
                <a:cs typeface="Calibri" pitchFamily="34" charset="0"/>
              </a:rPr>
            </a:br>
            <a:r>
              <a:rPr lang="en-US" altLang="en-US" sz="2400">
                <a:latin typeface="Calibri" pitchFamily="34" charset="0"/>
                <a:ea typeface="Calibri" pitchFamily="34" charset="0"/>
                <a:cs typeface="Calibri" pitchFamily="34" charset="0"/>
              </a:rPr>
              <a:t>Your new-caught, sullen peoples,</a:t>
            </a:r>
            <a:br>
              <a:rPr lang="en-US" altLang="en-US" sz="2400">
                <a:latin typeface="Calibri" pitchFamily="34" charset="0"/>
                <a:ea typeface="Calibri" pitchFamily="34" charset="0"/>
                <a:cs typeface="Calibri" pitchFamily="34" charset="0"/>
              </a:rPr>
            </a:br>
            <a:r>
              <a:rPr lang="en-US" altLang="en-US" sz="2400">
                <a:latin typeface="Calibri" pitchFamily="34" charset="0"/>
                <a:ea typeface="Calibri" pitchFamily="34" charset="0"/>
                <a:cs typeface="Calibri" pitchFamily="34" charset="0"/>
              </a:rPr>
              <a:t>Half-devil and half-child.</a:t>
            </a:r>
            <a:br>
              <a:rPr lang="en-US" altLang="en-US" sz="2400">
                <a:latin typeface="Calibri" pitchFamily="34" charset="0"/>
                <a:ea typeface="Calibri" pitchFamily="34" charset="0"/>
                <a:cs typeface="Calibri" pitchFamily="34" charset="0"/>
              </a:rPr>
            </a:br>
            <a:r>
              <a:rPr lang="en-US" altLang="en-US" sz="2400">
                <a:latin typeface="Calibri" pitchFamily="34" charset="0"/>
                <a:ea typeface="Calibri" pitchFamily="34" charset="0"/>
                <a:cs typeface="Calibri" pitchFamily="34" charset="0"/>
              </a:rPr>
              <a:t/>
            </a:r>
            <a:br>
              <a:rPr lang="en-US" altLang="en-US" sz="2400">
                <a:latin typeface="Calibri" pitchFamily="34" charset="0"/>
                <a:ea typeface="Calibri" pitchFamily="34" charset="0"/>
                <a:cs typeface="Calibri" pitchFamily="34" charset="0"/>
              </a:rPr>
            </a:br>
            <a:r>
              <a:rPr lang="en-US" altLang="en-US" sz="2400">
                <a:latin typeface="Calibri" pitchFamily="34" charset="0"/>
                <a:ea typeface="Calibri" pitchFamily="34" charset="0"/>
                <a:cs typeface="Calibri" pitchFamily="34" charset="0"/>
              </a:rPr>
              <a:t>Take up the White Man's burden--</a:t>
            </a:r>
            <a:br>
              <a:rPr lang="en-US" altLang="en-US" sz="2400">
                <a:latin typeface="Calibri" pitchFamily="34" charset="0"/>
                <a:ea typeface="Calibri" pitchFamily="34" charset="0"/>
                <a:cs typeface="Calibri" pitchFamily="34" charset="0"/>
              </a:rPr>
            </a:br>
            <a:r>
              <a:rPr lang="en-US" altLang="en-US" sz="2400">
                <a:latin typeface="Calibri" pitchFamily="34" charset="0"/>
                <a:ea typeface="Calibri" pitchFamily="34" charset="0"/>
                <a:cs typeface="Calibri" pitchFamily="34" charset="0"/>
              </a:rPr>
              <a:t>In patience to abide,</a:t>
            </a:r>
            <a:br>
              <a:rPr lang="en-US" altLang="en-US" sz="2400">
                <a:latin typeface="Calibri" pitchFamily="34" charset="0"/>
                <a:ea typeface="Calibri" pitchFamily="34" charset="0"/>
                <a:cs typeface="Calibri" pitchFamily="34" charset="0"/>
              </a:rPr>
            </a:br>
            <a:r>
              <a:rPr lang="en-US" altLang="en-US" sz="2400">
                <a:latin typeface="Calibri" pitchFamily="34" charset="0"/>
                <a:ea typeface="Calibri" pitchFamily="34" charset="0"/>
                <a:cs typeface="Calibri" pitchFamily="34" charset="0"/>
              </a:rPr>
              <a:t>To veil the threat of terror</a:t>
            </a:r>
            <a:br>
              <a:rPr lang="en-US" altLang="en-US" sz="2400">
                <a:latin typeface="Calibri" pitchFamily="34" charset="0"/>
                <a:ea typeface="Calibri" pitchFamily="34" charset="0"/>
                <a:cs typeface="Calibri" pitchFamily="34" charset="0"/>
              </a:rPr>
            </a:br>
            <a:r>
              <a:rPr lang="en-US" altLang="en-US" sz="2400">
                <a:latin typeface="Calibri" pitchFamily="34" charset="0"/>
                <a:ea typeface="Calibri" pitchFamily="34" charset="0"/>
                <a:cs typeface="Calibri" pitchFamily="34" charset="0"/>
              </a:rPr>
              <a:t>And check the show of pride;</a:t>
            </a:r>
            <a:br>
              <a:rPr lang="en-US" altLang="en-US" sz="2400">
                <a:latin typeface="Calibri" pitchFamily="34" charset="0"/>
                <a:ea typeface="Calibri" pitchFamily="34" charset="0"/>
                <a:cs typeface="Calibri" pitchFamily="34" charset="0"/>
              </a:rPr>
            </a:br>
            <a:r>
              <a:rPr lang="en-US" altLang="en-US" sz="2400">
                <a:latin typeface="Calibri" pitchFamily="34" charset="0"/>
                <a:ea typeface="Calibri" pitchFamily="34" charset="0"/>
                <a:cs typeface="Calibri" pitchFamily="34" charset="0"/>
              </a:rPr>
              <a:t>By open speech and simple,</a:t>
            </a:r>
            <a:br>
              <a:rPr lang="en-US" altLang="en-US" sz="2400">
                <a:latin typeface="Calibri" pitchFamily="34" charset="0"/>
                <a:ea typeface="Calibri" pitchFamily="34" charset="0"/>
                <a:cs typeface="Calibri" pitchFamily="34" charset="0"/>
              </a:rPr>
            </a:br>
            <a:r>
              <a:rPr lang="en-US" altLang="en-US" sz="2400">
                <a:latin typeface="Calibri" pitchFamily="34" charset="0"/>
                <a:ea typeface="Calibri" pitchFamily="34" charset="0"/>
                <a:cs typeface="Calibri" pitchFamily="34" charset="0"/>
              </a:rPr>
              <a:t>An hundred times made plain</a:t>
            </a:r>
            <a:br>
              <a:rPr lang="en-US" altLang="en-US" sz="2400">
                <a:latin typeface="Calibri" pitchFamily="34" charset="0"/>
                <a:ea typeface="Calibri" pitchFamily="34" charset="0"/>
                <a:cs typeface="Calibri" pitchFamily="34" charset="0"/>
              </a:rPr>
            </a:br>
            <a:r>
              <a:rPr lang="en-US" altLang="en-US" sz="2400">
                <a:latin typeface="Calibri" pitchFamily="34" charset="0"/>
                <a:ea typeface="Calibri" pitchFamily="34" charset="0"/>
                <a:cs typeface="Calibri" pitchFamily="34" charset="0"/>
              </a:rPr>
              <a:t>To seek another's profit,</a:t>
            </a:r>
            <a:br>
              <a:rPr lang="en-US" altLang="en-US" sz="2400">
                <a:latin typeface="Calibri" pitchFamily="34" charset="0"/>
                <a:ea typeface="Calibri" pitchFamily="34" charset="0"/>
                <a:cs typeface="Calibri" pitchFamily="34" charset="0"/>
              </a:rPr>
            </a:br>
            <a:r>
              <a:rPr lang="en-US" altLang="en-US" sz="2400">
                <a:latin typeface="Calibri" pitchFamily="34" charset="0"/>
                <a:ea typeface="Calibri" pitchFamily="34" charset="0"/>
                <a:cs typeface="Calibri" pitchFamily="34" charset="0"/>
              </a:rPr>
              <a:t>And work another's gain.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76200" y="76200"/>
            <a:ext cx="8991600" cy="879475"/>
          </a:xfrm>
          <a:prstGeom prst="rect">
            <a:avLst/>
          </a:prstGeom>
          <a:solidFill>
            <a:schemeClr val="tx2">
              <a:lumMod val="20000"/>
              <a:lumOff val="80000"/>
            </a:schemeClr>
          </a:solidFill>
          <a:ln>
            <a:solidFill>
              <a:schemeClr val="tx1"/>
            </a:solidFill>
          </a:ln>
        </p:spPr>
        <p:txBody>
          <a:bodyPr>
            <a:spAutoFit/>
          </a:bodyPr>
          <a:lstStyle/>
          <a:p>
            <a:pPr algn="ctr">
              <a:lnSpc>
                <a:spcPct val="80000"/>
              </a:lnSpc>
              <a:defRPr/>
            </a:pPr>
            <a:r>
              <a:rPr lang="en-US" sz="3200" dirty="0">
                <a:latin typeface="Calibri" pitchFamily="34" charset="0"/>
                <a:ea typeface="Calibri" pitchFamily="34" charset="0"/>
                <a:cs typeface="Calibri" pitchFamily="34" charset="0"/>
              </a:rPr>
              <a:t>From 1890 to 1914, the United States expanded its role</a:t>
            </a:r>
            <a:r>
              <a:rPr lang="en-US" sz="2800" dirty="0">
                <a:latin typeface="Calibri" pitchFamily="34" charset="0"/>
                <a:ea typeface="Calibri" pitchFamily="34" charset="0"/>
                <a:cs typeface="Calibri" pitchFamily="34" charset="0"/>
              </a:rPr>
              <a:t> </a:t>
            </a:r>
            <a:r>
              <a:rPr lang="en-US" sz="3200" dirty="0">
                <a:latin typeface="Calibri" pitchFamily="34" charset="0"/>
                <a:ea typeface="Calibri" pitchFamily="34" charset="0"/>
                <a:cs typeface="Calibri" pitchFamily="34" charset="0"/>
              </a:rPr>
              <a:t>in</a:t>
            </a:r>
            <a:r>
              <a:rPr lang="en-US" sz="2800" dirty="0">
                <a:latin typeface="Calibri" pitchFamily="34" charset="0"/>
                <a:ea typeface="Calibri" pitchFamily="34" charset="0"/>
                <a:cs typeface="Calibri" pitchFamily="34" charset="0"/>
              </a:rPr>
              <a:t> </a:t>
            </a:r>
            <a:r>
              <a:rPr lang="en-US" sz="3200" dirty="0">
                <a:latin typeface="Calibri" pitchFamily="34" charset="0"/>
                <a:ea typeface="Calibri" pitchFamily="34" charset="0"/>
                <a:cs typeface="Calibri" pitchFamily="34" charset="0"/>
              </a:rPr>
              <a:t>world</a:t>
            </a:r>
            <a:r>
              <a:rPr lang="en-US" sz="2800" dirty="0">
                <a:latin typeface="Calibri" pitchFamily="34" charset="0"/>
                <a:ea typeface="Calibri" pitchFamily="34" charset="0"/>
                <a:cs typeface="Calibri" pitchFamily="34" charset="0"/>
              </a:rPr>
              <a:t> </a:t>
            </a:r>
            <a:r>
              <a:rPr lang="en-US" sz="3200" dirty="0">
                <a:latin typeface="Calibri" pitchFamily="34" charset="0"/>
                <a:ea typeface="Calibri" pitchFamily="34" charset="0"/>
                <a:cs typeface="Calibri" pitchFamily="34" charset="0"/>
              </a:rPr>
              <a:t>affairs</a:t>
            </a:r>
            <a:r>
              <a:rPr lang="en-US" sz="2800" dirty="0">
                <a:latin typeface="Calibri" pitchFamily="34" charset="0"/>
                <a:ea typeface="Calibri" pitchFamily="34" charset="0"/>
                <a:cs typeface="Calibri" pitchFamily="34" charset="0"/>
              </a:rPr>
              <a:t> </a:t>
            </a:r>
            <a:r>
              <a:rPr lang="en-US" sz="3200" dirty="0">
                <a:latin typeface="Calibri" pitchFamily="34" charset="0"/>
                <a:ea typeface="Calibri" pitchFamily="34" charset="0"/>
                <a:cs typeface="Calibri" pitchFamily="34" charset="0"/>
              </a:rPr>
              <a:t>and</a:t>
            </a:r>
            <a:r>
              <a:rPr lang="en-US" sz="2800" dirty="0">
                <a:latin typeface="Calibri" pitchFamily="34" charset="0"/>
                <a:ea typeface="Calibri" pitchFamily="34" charset="0"/>
                <a:cs typeface="Calibri" pitchFamily="34" charset="0"/>
              </a:rPr>
              <a:t> </a:t>
            </a:r>
            <a:r>
              <a:rPr lang="en-US" sz="3200" dirty="0">
                <a:latin typeface="Calibri" pitchFamily="34" charset="0"/>
                <a:ea typeface="Calibri" pitchFamily="34" charset="0"/>
                <a:cs typeface="Calibri" pitchFamily="34" charset="0"/>
              </a:rPr>
              <a:t>gained</a:t>
            </a:r>
            <a:r>
              <a:rPr lang="en-US" sz="2800" dirty="0">
                <a:latin typeface="Calibri" pitchFamily="34" charset="0"/>
                <a:ea typeface="Calibri" pitchFamily="34" charset="0"/>
                <a:cs typeface="Calibri" pitchFamily="34" charset="0"/>
              </a:rPr>
              <a:t> </a:t>
            </a:r>
            <a:r>
              <a:rPr lang="en-US" sz="3200" dirty="0">
                <a:latin typeface="Calibri" pitchFamily="34" charset="0"/>
                <a:ea typeface="Calibri" pitchFamily="34" charset="0"/>
                <a:cs typeface="Calibri" pitchFamily="34" charset="0"/>
              </a:rPr>
              <a:t>new</a:t>
            </a:r>
            <a:r>
              <a:rPr lang="en-US" sz="2800" dirty="0">
                <a:latin typeface="Calibri" pitchFamily="34" charset="0"/>
                <a:ea typeface="Calibri" pitchFamily="34" charset="0"/>
                <a:cs typeface="Calibri" pitchFamily="34" charset="0"/>
              </a:rPr>
              <a:t> </a:t>
            </a:r>
            <a:r>
              <a:rPr lang="en-US" sz="3200" dirty="0">
                <a:latin typeface="Calibri" pitchFamily="34" charset="0"/>
                <a:ea typeface="Calibri" pitchFamily="34" charset="0"/>
                <a:cs typeface="Calibri" pitchFamily="34" charset="0"/>
              </a:rPr>
              <a:t>overseas</a:t>
            </a:r>
            <a:r>
              <a:rPr lang="en-US" sz="2800" dirty="0">
                <a:latin typeface="Calibri" pitchFamily="34" charset="0"/>
                <a:ea typeface="Calibri" pitchFamily="34" charset="0"/>
                <a:cs typeface="Calibri" pitchFamily="34" charset="0"/>
              </a:rPr>
              <a:t> </a:t>
            </a:r>
            <a:r>
              <a:rPr lang="en-US" sz="3200" dirty="0">
                <a:latin typeface="Calibri" pitchFamily="34" charset="0"/>
                <a:ea typeface="Calibri" pitchFamily="34" charset="0"/>
                <a:cs typeface="Calibri" pitchFamily="34" charset="0"/>
              </a:rPr>
              <a:t>colonies </a:t>
            </a:r>
          </a:p>
        </p:txBody>
      </p:sp>
      <p:pic>
        <p:nvPicPr>
          <p:cNvPr id="5" name="Picture 2"/>
          <p:cNvPicPr>
            <a:picLocks noChangeAspect="1" noChangeArrowheads="1"/>
          </p:cNvPicPr>
          <p:nvPr/>
        </p:nvPicPr>
        <p:blipFill>
          <a:blip r:embed="rId2" cstate="print"/>
          <a:srcRect/>
          <a:stretch>
            <a:fillRect/>
          </a:stretch>
        </p:blipFill>
        <p:spPr bwMode="auto">
          <a:xfrm>
            <a:off x="152400" y="1066800"/>
            <a:ext cx="8839200" cy="5719763"/>
          </a:xfrm>
          <a:prstGeom prst="rect">
            <a:avLst/>
          </a:prstGeom>
          <a:noFill/>
          <a:ln w="9525">
            <a:noFill/>
            <a:miter lim="800000"/>
            <a:headEnd/>
            <a:tailEnd/>
          </a:ln>
          <a:effectLst/>
        </p:spPr>
      </p:pic>
      <p:pic>
        <p:nvPicPr>
          <p:cNvPr id="8" name="Picture 6" descr="http://images.fineartamerica.com/images-medium-large/american-imperialism-1904-granger.jpg"/>
          <p:cNvPicPr>
            <a:picLocks noChangeAspect="1" noChangeArrowheads="1"/>
          </p:cNvPicPr>
          <p:nvPr/>
        </p:nvPicPr>
        <p:blipFill>
          <a:blip r:embed="rId3" cstate="print"/>
          <a:srcRect/>
          <a:stretch>
            <a:fillRect/>
          </a:stretch>
        </p:blipFill>
        <p:spPr bwMode="auto">
          <a:xfrm>
            <a:off x="4111625" y="1066800"/>
            <a:ext cx="4956175" cy="5653088"/>
          </a:xfrm>
          <a:prstGeom prst="rect">
            <a:avLst/>
          </a:prstGeom>
          <a:noFill/>
          <a:ln w="9525">
            <a:noFill/>
            <a:miter lim="800000"/>
            <a:headEnd/>
            <a:tailEnd/>
          </a:ln>
        </p:spPr>
      </p:pic>
      <p:sp>
        <p:nvSpPr>
          <p:cNvPr id="9" name="Rectangle 8"/>
          <p:cNvSpPr>
            <a:spLocks noChangeArrowheads="1"/>
          </p:cNvSpPr>
          <p:nvPr/>
        </p:nvSpPr>
        <p:spPr bwMode="auto">
          <a:xfrm>
            <a:off x="228600" y="1981200"/>
            <a:ext cx="3733800" cy="4041747"/>
          </a:xfrm>
          <a:prstGeom prst="rect">
            <a:avLst/>
          </a:prstGeom>
          <a:solidFill>
            <a:srgbClr val="FFFFCC"/>
          </a:solidFill>
          <a:ln w="9525">
            <a:solidFill>
              <a:schemeClr val="tx1"/>
            </a:solidFill>
            <a:miter lim="800000"/>
            <a:headEnd/>
            <a:tailEnd/>
          </a:ln>
        </p:spPr>
        <p:txBody>
          <a:bodyPr>
            <a:spAutoFit/>
          </a:bodyPr>
          <a:lstStyle/>
          <a:p>
            <a:pPr algn="ctr">
              <a:lnSpc>
                <a:spcPct val="80000"/>
              </a:lnSpc>
            </a:pPr>
            <a:r>
              <a:rPr lang="en-US" altLang="en-US" sz="3200" i="1" u="sng" dirty="0">
                <a:latin typeface="Calibri" pitchFamily="34" charset="0"/>
                <a:ea typeface="Calibri" pitchFamily="34" charset="0"/>
                <a:cs typeface="Calibri" pitchFamily="34" charset="0"/>
              </a:rPr>
              <a:t>Class Activity</a:t>
            </a:r>
            <a:r>
              <a:rPr lang="en-US" altLang="en-US" sz="3200" i="1" u="sng" dirty="0" smtClean="0">
                <a:latin typeface="Calibri" pitchFamily="34" charset="0"/>
                <a:ea typeface="Calibri" pitchFamily="34" charset="0"/>
                <a:cs typeface="Calibri" pitchFamily="34" charset="0"/>
              </a:rPr>
              <a:t>: Use the HAPI Template </a:t>
            </a:r>
            <a:r>
              <a:rPr lang="en-US" altLang="en-US" sz="3200" i="1" u="sng" dirty="0">
                <a:latin typeface="Calibri" pitchFamily="34" charset="0"/>
                <a:ea typeface="Calibri" pitchFamily="34" charset="0"/>
                <a:cs typeface="Calibri" pitchFamily="34" charset="0"/>
              </a:rPr>
              <a:t/>
            </a:r>
            <a:br>
              <a:rPr lang="en-US" altLang="en-US" sz="3200" i="1" u="sng" dirty="0">
                <a:latin typeface="Calibri" pitchFamily="34" charset="0"/>
                <a:ea typeface="Calibri" pitchFamily="34" charset="0"/>
                <a:cs typeface="Calibri" pitchFamily="34" charset="0"/>
              </a:rPr>
            </a:br>
            <a:r>
              <a:rPr lang="en-US" altLang="en-US" sz="3200" i="1" dirty="0">
                <a:solidFill>
                  <a:srgbClr val="C00000"/>
                </a:solidFill>
                <a:latin typeface="Calibri" pitchFamily="34" charset="0"/>
                <a:ea typeface="Calibri" pitchFamily="34" charset="0"/>
                <a:cs typeface="Calibri" pitchFamily="34" charset="0"/>
              </a:rPr>
              <a:t>Was this a radical shift from previous U.S. foreign policy?</a:t>
            </a:r>
            <a:br>
              <a:rPr lang="en-US" altLang="en-US" sz="3200" i="1" dirty="0">
                <a:solidFill>
                  <a:srgbClr val="C00000"/>
                </a:solidFill>
                <a:latin typeface="Calibri" pitchFamily="34" charset="0"/>
                <a:ea typeface="Calibri" pitchFamily="34" charset="0"/>
                <a:cs typeface="Calibri" pitchFamily="34" charset="0"/>
              </a:rPr>
            </a:br>
            <a:r>
              <a:rPr lang="en-US" altLang="en-US" sz="3200" dirty="0">
                <a:solidFill>
                  <a:srgbClr val="0000CC"/>
                </a:solidFill>
                <a:latin typeface="Calibri" pitchFamily="34" charset="0"/>
                <a:ea typeface="Calibri" pitchFamily="34" charset="0"/>
                <a:cs typeface="Calibri" pitchFamily="34" charset="0"/>
              </a:rPr>
              <a:t>Use the following documents to explain America’s role in the world from 1790 to 1900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152400" y="1739900"/>
            <a:ext cx="8991600" cy="4889500"/>
          </a:xfrm>
          <a:prstGeom prst="rect">
            <a:avLst/>
          </a:prstGeom>
          <a:noFill/>
          <a:ln w="9525">
            <a:noFill/>
            <a:miter lim="800000"/>
            <a:headEnd/>
            <a:tailEnd/>
          </a:ln>
          <a:effectLst/>
        </p:spPr>
      </p:pic>
      <p:sp>
        <p:nvSpPr>
          <p:cNvPr id="22531" name="Rectangle 1"/>
          <p:cNvSpPr>
            <a:spLocks noChangeArrowheads="1"/>
          </p:cNvSpPr>
          <p:nvPr/>
        </p:nvSpPr>
        <p:spPr bwMode="auto">
          <a:xfrm>
            <a:off x="0" y="1524000"/>
            <a:ext cx="6096000" cy="515938"/>
          </a:xfrm>
          <a:prstGeom prst="rect">
            <a:avLst/>
          </a:prstGeom>
          <a:solidFill>
            <a:schemeClr val="bg1"/>
          </a:solidFill>
          <a:ln w="9525" algn="ctr">
            <a:noFill/>
            <a:round/>
            <a:headEnd/>
            <a:tailEnd/>
          </a:ln>
        </p:spPr>
        <p:txBody>
          <a:bodyPr/>
          <a:lstStyle/>
          <a:p>
            <a:endParaRPr lang="en-US" altLang="en-US"/>
          </a:p>
        </p:txBody>
      </p:sp>
      <p:sp>
        <p:nvSpPr>
          <p:cNvPr id="22532" name="Text Box 9"/>
          <p:cNvSpPr txBox="1">
            <a:spLocks noChangeArrowheads="1"/>
          </p:cNvSpPr>
          <p:nvPr/>
        </p:nvSpPr>
        <p:spPr bwMode="auto">
          <a:xfrm>
            <a:off x="409575" y="160338"/>
            <a:ext cx="6296025" cy="1668462"/>
          </a:xfrm>
          <a:prstGeom prst="rect">
            <a:avLst/>
          </a:prstGeom>
          <a:solidFill>
            <a:srgbClr val="CCFFCC"/>
          </a:solidFill>
          <a:ln w="38100">
            <a:solidFill>
              <a:schemeClr val="tx1"/>
            </a:solidFill>
            <a:miter lim="800000"/>
            <a:headEnd/>
            <a:tailEnd/>
          </a:ln>
        </p:spPr>
        <p:txBody>
          <a:bodyPr>
            <a:spAutoFit/>
          </a:bodyPr>
          <a:lstStyle/>
          <a:p>
            <a:pPr marL="0" lvl="1" algn="ctr" eaLnBrk="1" hangingPunct="1">
              <a:lnSpc>
                <a:spcPct val="80000"/>
              </a:lnSpc>
            </a:pPr>
            <a:r>
              <a:rPr lang="en-US" altLang="en-US" sz="3200" i="1">
                <a:latin typeface="Calibri" pitchFamily="34" charset="0"/>
                <a:ea typeface="Calibri" pitchFamily="34" charset="0"/>
                <a:cs typeface="Calibri" pitchFamily="34" charset="0"/>
              </a:rPr>
              <a:t>After each section of the notes, </a:t>
            </a:r>
            <a:br>
              <a:rPr lang="en-US" altLang="en-US" sz="3200" i="1">
                <a:latin typeface="Calibri" pitchFamily="34" charset="0"/>
                <a:ea typeface="Calibri" pitchFamily="34" charset="0"/>
                <a:cs typeface="Calibri" pitchFamily="34" charset="0"/>
              </a:rPr>
            </a:br>
            <a:r>
              <a:rPr lang="en-US" altLang="en-US" sz="3200" i="1">
                <a:latin typeface="Calibri" pitchFamily="34" charset="0"/>
                <a:ea typeface="Calibri" pitchFamily="34" charset="0"/>
                <a:cs typeface="Calibri" pitchFamily="34" charset="0"/>
              </a:rPr>
              <a:t>write a newspaper headline that accurately and succinctly defines America’s imperialist actions</a:t>
            </a:r>
          </a:p>
        </p:txBody>
      </p:sp>
      <p:sp>
        <p:nvSpPr>
          <p:cNvPr id="22533" name="Rectangle 6"/>
          <p:cNvSpPr>
            <a:spLocks noChangeArrowheads="1"/>
          </p:cNvSpPr>
          <p:nvPr/>
        </p:nvSpPr>
        <p:spPr bwMode="auto">
          <a:xfrm>
            <a:off x="7239000" y="6118225"/>
            <a:ext cx="1066800" cy="511175"/>
          </a:xfrm>
          <a:prstGeom prst="rect">
            <a:avLst/>
          </a:prstGeom>
          <a:solidFill>
            <a:schemeClr val="bg1"/>
          </a:solidFill>
          <a:ln w="9525" algn="ctr">
            <a:noFill/>
            <a:round/>
            <a:headEnd/>
            <a:tailEnd/>
          </a:ln>
        </p:spPr>
        <p:txBody>
          <a:bodyPr/>
          <a:lstStyle/>
          <a:p>
            <a:endParaRPr lang="en-US" alt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0"/>
            <a:ext cx="9144000" cy="1066800"/>
          </a:xfrm>
        </p:spPr>
        <p:txBody>
          <a:bodyPr/>
          <a:lstStyle/>
          <a:p>
            <a:pPr>
              <a:lnSpc>
                <a:spcPct val="80000"/>
              </a:lnSpc>
            </a:pPr>
            <a:r>
              <a:rPr lang="en-US" altLang="en-US" sz="3200" smtClean="0">
                <a:solidFill>
                  <a:schemeClr val="tx1"/>
                </a:solidFill>
                <a:latin typeface="Calibri" pitchFamily="34" charset="0"/>
              </a:rPr>
              <a:t>U.S. Imperialism: </a:t>
            </a:r>
            <a:r>
              <a:rPr lang="en-US" altLang="en-US" sz="3200" u="sng" smtClean="0">
                <a:solidFill>
                  <a:schemeClr val="folHlink"/>
                </a:solidFill>
                <a:latin typeface="Calibri" pitchFamily="34" charset="0"/>
              </a:rPr>
              <a:t>HAWAII</a:t>
            </a:r>
          </a:p>
        </p:txBody>
      </p:sp>
      <p:pic>
        <p:nvPicPr>
          <p:cNvPr id="176132" name="Picture 4" descr="20381"/>
          <p:cNvPicPr>
            <a:picLocks noChangeAspect="1" noChangeArrowheads="1"/>
          </p:cNvPicPr>
          <p:nvPr/>
        </p:nvPicPr>
        <p:blipFill>
          <a:blip r:embed="rId2" cstate="print"/>
          <a:srcRect/>
          <a:stretch>
            <a:fillRect/>
          </a:stretch>
        </p:blipFill>
        <p:spPr bwMode="auto">
          <a:xfrm>
            <a:off x="0" y="1143000"/>
            <a:ext cx="9144000" cy="5211763"/>
          </a:xfrm>
          <a:prstGeom prst="rect">
            <a:avLst/>
          </a:prstGeom>
          <a:noFill/>
          <a:ln w="38100">
            <a:noFill/>
            <a:miter lim="800000"/>
            <a:headEnd/>
            <a:tailEnd/>
          </a:ln>
        </p:spPr>
      </p:pic>
      <p:sp>
        <p:nvSpPr>
          <p:cNvPr id="176138" name="Rectangle 10"/>
          <p:cNvSpPr>
            <a:spLocks noChangeArrowheads="1"/>
          </p:cNvSpPr>
          <p:nvPr/>
        </p:nvSpPr>
        <p:spPr bwMode="auto">
          <a:xfrm>
            <a:off x="4191000" y="3733800"/>
            <a:ext cx="1676400" cy="838200"/>
          </a:xfrm>
          <a:prstGeom prst="rect">
            <a:avLst/>
          </a:prstGeom>
          <a:noFill/>
          <a:ln w="38100">
            <a:solidFill>
              <a:schemeClr val="folHlink"/>
            </a:solidFill>
            <a:miter lim="800000"/>
            <a:headEnd/>
            <a:tailEnd/>
          </a:ln>
        </p:spPr>
        <p:txBody>
          <a:bodyPr wrap="none" anchor="ctr"/>
          <a:lstStyle/>
          <a:p>
            <a:pPr>
              <a:lnSpc>
                <a:spcPct val="80000"/>
              </a:lnSpc>
            </a:pPr>
            <a:endParaRPr lang="en-US" altLang="en-US" sz="3200"/>
          </a:p>
        </p:txBody>
      </p:sp>
      <p:pic>
        <p:nvPicPr>
          <p:cNvPr id="176143" name="Picture 15"/>
          <p:cNvPicPr>
            <a:picLocks noChangeAspect="1" noChangeArrowheads="1"/>
          </p:cNvPicPr>
          <p:nvPr/>
        </p:nvPicPr>
        <p:blipFill>
          <a:blip r:embed="rId3" cstate="print">
            <a:lum contrast="12000"/>
          </a:blip>
          <a:srcRect/>
          <a:stretch>
            <a:fillRect/>
          </a:stretch>
        </p:blipFill>
        <p:spPr bwMode="auto">
          <a:xfrm>
            <a:off x="152400" y="2362200"/>
            <a:ext cx="3584575" cy="4572000"/>
          </a:xfrm>
          <a:prstGeom prst="rect">
            <a:avLst/>
          </a:prstGeom>
          <a:noFill/>
          <a:ln w="38100">
            <a:noFill/>
            <a:miter lim="800000"/>
            <a:headEnd/>
            <a:tailEnd/>
          </a:ln>
        </p:spPr>
      </p:pic>
      <p:pic>
        <p:nvPicPr>
          <p:cNvPr id="176145" name="Picture 17" descr="so60"/>
          <p:cNvPicPr>
            <a:picLocks noChangeAspect="1" noChangeArrowheads="1"/>
          </p:cNvPicPr>
          <p:nvPr/>
        </p:nvPicPr>
        <p:blipFill>
          <a:blip r:embed="rId4" cstate="print"/>
          <a:srcRect/>
          <a:stretch>
            <a:fillRect/>
          </a:stretch>
        </p:blipFill>
        <p:spPr bwMode="auto">
          <a:xfrm>
            <a:off x="-152400" y="409575"/>
            <a:ext cx="6248400" cy="3019425"/>
          </a:xfrm>
          <a:prstGeom prst="rect">
            <a:avLst/>
          </a:prstGeom>
          <a:noFill/>
          <a:ln w="9525">
            <a:noFill/>
            <a:miter lim="800000"/>
            <a:headEnd/>
            <a:tailEnd/>
          </a:ln>
        </p:spPr>
      </p:pic>
      <p:sp>
        <p:nvSpPr>
          <p:cNvPr id="176141" name="AutoShape 13"/>
          <p:cNvSpPr>
            <a:spLocks noChangeArrowheads="1"/>
          </p:cNvSpPr>
          <p:nvPr/>
        </p:nvSpPr>
        <p:spPr bwMode="auto">
          <a:xfrm>
            <a:off x="381000" y="5791200"/>
            <a:ext cx="8534400" cy="838200"/>
          </a:xfrm>
          <a:prstGeom prst="wedgeRectCallout">
            <a:avLst>
              <a:gd name="adj1" fmla="val 5824"/>
              <a:gd name="adj2" fmla="val -223213"/>
            </a:avLst>
          </a:prstGeom>
          <a:solidFill>
            <a:srgbClr val="CCCCFF"/>
          </a:solidFill>
          <a:ln w="12700">
            <a:solidFill>
              <a:schemeClr val="tx1"/>
            </a:solidFill>
            <a:miter lim="800000"/>
            <a:headEnd/>
            <a:tailEnd/>
          </a:ln>
        </p:spPr>
        <p:txBody>
          <a:bodyPr/>
          <a:lstStyle/>
          <a:p>
            <a:pPr algn="ctr">
              <a:lnSpc>
                <a:spcPct val="80000"/>
              </a:lnSpc>
            </a:pPr>
            <a:r>
              <a:rPr lang="en-US" altLang="en-US" sz="3200">
                <a:latin typeface="Calibri" pitchFamily="34" charset="0"/>
              </a:rPr>
              <a:t>Americans overthrew Queen Liliuokalani in 1893 and Hawaii was annexed by the USA in 1898</a:t>
            </a:r>
          </a:p>
        </p:txBody>
      </p:sp>
      <p:pic>
        <p:nvPicPr>
          <p:cNvPr id="176146" name="Picture 18"/>
          <p:cNvPicPr>
            <a:picLocks noChangeAspect="1" noChangeArrowheads="1"/>
          </p:cNvPicPr>
          <p:nvPr/>
        </p:nvPicPr>
        <p:blipFill>
          <a:blip r:embed="rId5" cstate="print"/>
          <a:srcRect/>
          <a:stretch>
            <a:fillRect/>
          </a:stretch>
        </p:blipFill>
        <p:spPr bwMode="auto">
          <a:xfrm>
            <a:off x="6296025" y="152400"/>
            <a:ext cx="2736850" cy="3886200"/>
          </a:xfrm>
          <a:prstGeom prst="rect">
            <a:avLst/>
          </a:prstGeom>
          <a:noFill/>
          <a:ln w="38100">
            <a:noFill/>
            <a:miter lim="800000"/>
            <a:headEnd/>
            <a:tailEnd/>
          </a:ln>
        </p:spPr>
      </p:pic>
      <p:sp>
        <p:nvSpPr>
          <p:cNvPr id="176140" name="AutoShape 12"/>
          <p:cNvSpPr>
            <a:spLocks noChangeArrowheads="1"/>
          </p:cNvSpPr>
          <p:nvPr/>
        </p:nvSpPr>
        <p:spPr bwMode="auto">
          <a:xfrm>
            <a:off x="4267200" y="76200"/>
            <a:ext cx="4800600" cy="1752600"/>
          </a:xfrm>
          <a:prstGeom prst="wedgeRectCallout">
            <a:avLst>
              <a:gd name="adj1" fmla="val -40236"/>
              <a:gd name="adj2" fmla="val 171060"/>
            </a:avLst>
          </a:prstGeom>
          <a:solidFill>
            <a:srgbClr val="FFFFCC"/>
          </a:solidFill>
          <a:ln w="12700">
            <a:solidFill>
              <a:schemeClr val="tx1"/>
            </a:solidFill>
            <a:miter lim="800000"/>
            <a:headEnd/>
            <a:tailEnd/>
          </a:ln>
        </p:spPr>
        <p:txBody>
          <a:bodyPr/>
          <a:lstStyle/>
          <a:p>
            <a:pPr algn="ctr">
              <a:lnSpc>
                <a:spcPct val="80000"/>
              </a:lnSpc>
            </a:pPr>
            <a:r>
              <a:rPr lang="en-US" altLang="en-US" sz="3200">
                <a:latin typeface="Calibri" pitchFamily="34" charset="0"/>
              </a:rPr>
              <a:t>In 1891, Queen Liliuokalani came to power and tried </a:t>
            </a:r>
            <a:br>
              <a:rPr lang="en-US" altLang="en-US" sz="3200">
                <a:latin typeface="Calibri" pitchFamily="34" charset="0"/>
              </a:rPr>
            </a:br>
            <a:r>
              <a:rPr lang="en-US" altLang="en-US" sz="3200">
                <a:latin typeface="Calibri" pitchFamily="34" charset="0"/>
              </a:rPr>
              <a:t>to reduce the power of Americans living in Hawaii </a:t>
            </a:r>
          </a:p>
        </p:txBody>
      </p:sp>
      <p:sp>
        <p:nvSpPr>
          <p:cNvPr id="176139" name="AutoShape 11"/>
          <p:cNvSpPr>
            <a:spLocks noChangeArrowheads="1"/>
          </p:cNvSpPr>
          <p:nvPr/>
        </p:nvSpPr>
        <p:spPr bwMode="auto">
          <a:xfrm>
            <a:off x="228600" y="76200"/>
            <a:ext cx="3886200" cy="2133600"/>
          </a:xfrm>
          <a:prstGeom prst="wedgeRectCallout">
            <a:avLst>
              <a:gd name="adj1" fmla="val 57042"/>
              <a:gd name="adj2" fmla="val 129815"/>
            </a:avLst>
          </a:prstGeom>
          <a:solidFill>
            <a:srgbClr val="FFCCFF"/>
          </a:solidFill>
          <a:ln w="12700">
            <a:solidFill>
              <a:schemeClr val="tx1"/>
            </a:solidFill>
            <a:miter lim="800000"/>
            <a:headEnd/>
            <a:tailEnd/>
          </a:ln>
        </p:spPr>
        <p:txBody>
          <a:bodyPr/>
          <a:lstStyle/>
          <a:p>
            <a:pPr algn="ctr">
              <a:lnSpc>
                <a:spcPct val="80000"/>
              </a:lnSpc>
            </a:pPr>
            <a:r>
              <a:rPr lang="en-US" altLang="en-US" sz="3200">
                <a:latin typeface="Calibri" pitchFamily="34" charset="0"/>
              </a:rPr>
              <a:t>From 1820 to 1890, Americans moved </a:t>
            </a:r>
            <a:br>
              <a:rPr lang="en-US" altLang="en-US" sz="3200">
                <a:latin typeface="Calibri" pitchFamily="34" charset="0"/>
              </a:rPr>
            </a:br>
            <a:r>
              <a:rPr lang="en-US" altLang="en-US" sz="3200">
                <a:latin typeface="Calibri" pitchFamily="34" charset="0"/>
              </a:rPr>
              <a:t>to Hawaii as missionaries and fruit plantation owners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176132"/>
                                        </p:tgtEl>
                                      </p:cBhvr>
                                      <p:by x="200000" y="200000"/>
                                    </p:animScale>
                                  </p:childTnLst>
                                </p:cTn>
                              </p:par>
                            </p:childTnLst>
                          </p:cTn>
                        </p:par>
                        <p:par>
                          <p:cTn id="7" fill="hold" nodeType="afterGroup">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176138"/>
                                        </p:tgtEl>
                                        <p:attrNameLst>
                                          <p:attrName>style.visibility</p:attrName>
                                        </p:attrNameLst>
                                      </p:cBhvr>
                                      <p:to>
                                        <p:strVal val="visible"/>
                                      </p:to>
                                    </p:set>
                                    <p:animEffect transition="in" filter="fade">
                                      <p:cBhvr>
                                        <p:cTn id="10" dur="500"/>
                                        <p:tgtEl>
                                          <p:spTgt spid="17613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6139"/>
                                        </p:tgtEl>
                                        <p:attrNameLst>
                                          <p:attrName>style.visibility</p:attrName>
                                        </p:attrNameLst>
                                      </p:cBhvr>
                                      <p:to>
                                        <p:strVal val="visible"/>
                                      </p:to>
                                    </p:set>
                                    <p:animEffect transition="in" filter="fade">
                                      <p:cBhvr>
                                        <p:cTn id="13" dur="500"/>
                                        <p:tgtEl>
                                          <p:spTgt spid="17613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6140"/>
                                        </p:tgtEl>
                                        <p:attrNameLst>
                                          <p:attrName>style.visibility</p:attrName>
                                        </p:attrNameLst>
                                      </p:cBhvr>
                                      <p:to>
                                        <p:strVal val="visible"/>
                                      </p:to>
                                    </p:set>
                                    <p:animEffect transition="in" filter="fade">
                                      <p:cBhvr>
                                        <p:cTn id="18" dur="500"/>
                                        <p:tgtEl>
                                          <p:spTgt spid="176140"/>
                                        </p:tgtEl>
                                      </p:cBhvr>
                                    </p:animEffect>
                                  </p:childTnLst>
                                </p:cTn>
                              </p:par>
                            </p:childTnLst>
                          </p:cTn>
                        </p:par>
                        <p:par>
                          <p:cTn id="19" fill="hold" nodeType="afterGroup">
                            <p:stCondLst>
                              <p:cond delay="500"/>
                            </p:stCondLst>
                            <p:childTnLst>
                              <p:par>
                                <p:cTn id="20" presetID="10" presetClass="entr" presetSubtype="0" fill="hold" nodeType="afterEffect">
                                  <p:stCondLst>
                                    <p:cond delay="0"/>
                                  </p:stCondLst>
                                  <p:childTnLst>
                                    <p:set>
                                      <p:cBhvr>
                                        <p:cTn id="21" dur="1" fill="hold">
                                          <p:stCondLst>
                                            <p:cond delay="0"/>
                                          </p:stCondLst>
                                        </p:cTn>
                                        <p:tgtEl>
                                          <p:spTgt spid="176143"/>
                                        </p:tgtEl>
                                        <p:attrNameLst>
                                          <p:attrName>style.visibility</p:attrName>
                                        </p:attrNameLst>
                                      </p:cBhvr>
                                      <p:to>
                                        <p:strVal val="visible"/>
                                      </p:to>
                                    </p:set>
                                    <p:animEffect transition="in" filter="fade">
                                      <p:cBhvr>
                                        <p:cTn id="22" dur="500"/>
                                        <p:tgtEl>
                                          <p:spTgt spid="17614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6141"/>
                                        </p:tgtEl>
                                        <p:attrNameLst>
                                          <p:attrName>style.visibility</p:attrName>
                                        </p:attrNameLst>
                                      </p:cBhvr>
                                      <p:to>
                                        <p:strVal val="visible"/>
                                      </p:to>
                                    </p:set>
                                    <p:animEffect transition="in" filter="fade">
                                      <p:cBhvr>
                                        <p:cTn id="27" dur="500"/>
                                        <p:tgtEl>
                                          <p:spTgt spid="176141"/>
                                        </p:tgtEl>
                                      </p:cBhvr>
                                    </p:animEffect>
                                  </p:childTnLst>
                                </p:cTn>
                              </p:par>
                              <p:par>
                                <p:cTn id="28" presetID="10" presetClass="exit" presetSubtype="0" fill="hold" nodeType="withEffect">
                                  <p:stCondLst>
                                    <p:cond delay="0"/>
                                  </p:stCondLst>
                                  <p:childTnLst>
                                    <p:animEffect transition="out" filter="fade">
                                      <p:cBhvr>
                                        <p:cTn id="29" dur="500"/>
                                        <p:tgtEl>
                                          <p:spTgt spid="176143"/>
                                        </p:tgtEl>
                                      </p:cBhvr>
                                    </p:animEffect>
                                    <p:set>
                                      <p:cBhvr>
                                        <p:cTn id="30" dur="1" fill="hold">
                                          <p:stCondLst>
                                            <p:cond delay="499"/>
                                          </p:stCondLst>
                                        </p:cTn>
                                        <p:tgtEl>
                                          <p:spTgt spid="17614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76139"/>
                                        </p:tgtEl>
                                      </p:cBhvr>
                                    </p:animEffect>
                                    <p:set>
                                      <p:cBhvr>
                                        <p:cTn id="33" dur="1" fill="hold">
                                          <p:stCondLst>
                                            <p:cond delay="499"/>
                                          </p:stCondLst>
                                        </p:cTn>
                                        <p:tgtEl>
                                          <p:spTgt spid="176139"/>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176140"/>
                                        </p:tgtEl>
                                      </p:cBhvr>
                                    </p:animEffect>
                                    <p:set>
                                      <p:cBhvr>
                                        <p:cTn id="36" dur="1" fill="hold">
                                          <p:stCondLst>
                                            <p:cond delay="499"/>
                                          </p:stCondLst>
                                        </p:cTn>
                                        <p:tgtEl>
                                          <p:spTgt spid="176140"/>
                                        </p:tgtEl>
                                        <p:attrNameLst>
                                          <p:attrName>style.visibility</p:attrName>
                                        </p:attrNameLst>
                                      </p:cBhvr>
                                      <p:to>
                                        <p:strVal val="hidden"/>
                                      </p:to>
                                    </p:set>
                                  </p:childTnLst>
                                </p:cTn>
                              </p:par>
                            </p:childTnLst>
                          </p:cTn>
                        </p:par>
                        <p:par>
                          <p:cTn id="37" fill="hold" nodeType="afterGroup">
                            <p:stCondLst>
                              <p:cond delay="500"/>
                            </p:stCondLst>
                            <p:childTnLst>
                              <p:par>
                                <p:cTn id="38" presetID="10" presetClass="entr" presetSubtype="0" fill="hold" nodeType="afterEffect">
                                  <p:stCondLst>
                                    <p:cond delay="0"/>
                                  </p:stCondLst>
                                  <p:childTnLst>
                                    <p:set>
                                      <p:cBhvr>
                                        <p:cTn id="39" dur="1" fill="hold">
                                          <p:stCondLst>
                                            <p:cond delay="0"/>
                                          </p:stCondLst>
                                        </p:cTn>
                                        <p:tgtEl>
                                          <p:spTgt spid="176145"/>
                                        </p:tgtEl>
                                        <p:attrNameLst>
                                          <p:attrName>style.visibility</p:attrName>
                                        </p:attrNameLst>
                                      </p:cBhvr>
                                      <p:to>
                                        <p:strVal val="visible"/>
                                      </p:to>
                                    </p:set>
                                    <p:animEffect transition="in" filter="fade">
                                      <p:cBhvr>
                                        <p:cTn id="40" dur="500"/>
                                        <p:tgtEl>
                                          <p:spTgt spid="176145"/>
                                        </p:tgtEl>
                                      </p:cBhvr>
                                    </p:animEffect>
                                  </p:childTnLst>
                                </p:cTn>
                              </p:par>
                              <p:par>
                                <p:cTn id="41" presetID="10" presetClass="entr" presetSubtype="0" fill="hold" nodeType="withEffect">
                                  <p:stCondLst>
                                    <p:cond delay="0"/>
                                  </p:stCondLst>
                                  <p:childTnLst>
                                    <p:set>
                                      <p:cBhvr>
                                        <p:cTn id="42" dur="1" fill="hold">
                                          <p:stCondLst>
                                            <p:cond delay="0"/>
                                          </p:stCondLst>
                                        </p:cTn>
                                        <p:tgtEl>
                                          <p:spTgt spid="176146"/>
                                        </p:tgtEl>
                                        <p:attrNameLst>
                                          <p:attrName>style.visibility</p:attrName>
                                        </p:attrNameLst>
                                      </p:cBhvr>
                                      <p:to>
                                        <p:strVal val="visible"/>
                                      </p:to>
                                    </p:set>
                                    <p:animEffect transition="in" filter="fade">
                                      <p:cBhvr>
                                        <p:cTn id="43" dur="500"/>
                                        <p:tgtEl>
                                          <p:spTgt spid="17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8" grpId="0" animBg="1"/>
      <p:bldP spid="176141" grpId="0" animBg="1"/>
      <p:bldP spid="176140" grpId="0" animBg="1"/>
      <p:bldP spid="176140" grpId="1" animBg="1"/>
      <p:bldP spid="176139" grpId="0" animBg="1"/>
      <p:bldP spid="176139" grpId="1"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0" y="0"/>
            <a:ext cx="9144000" cy="1066800"/>
          </a:xfrm>
        </p:spPr>
        <p:txBody>
          <a:bodyPr/>
          <a:lstStyle/>
          <a:p>
            <a:r>
              <a:rPr lang="en-US" altLang="en-US" sz="3200" smtClean="0">
                <a:solidFill>
                  <a:schemeClr val="tx1"/>
                </a:solidFill>
                <a:latin typeface="Calibri" pitchFamily="34" charset="0"/>
              </a:rPr>
              <a:t>U.S. Imperialism: </a:t>
            </a:r>
            <a:r>
              <a:rPr lang="en-US" altLang="en-US" sz="3200" smtClean="0">
                <a:solidFill>
                  <a:schemeClr val="folHlink"/>
                </a:solidFill>
                <a:latin typeface="Calibri" pitchFamily="34" charset="0"/>
              </a:rPr>
              <a:t>CHINA</a:t>
            </a:r>
          </a:p>
        </p:txBody>
      </p:sp>
      <p:pic>
        <p:nvPicPr>
          <p:cNvPr id="179203" name="Picture 3" descr="20381"/>
          <p:cNvPicPr>
            <a:picLocks noChangeAspect="1" noChangeArrowheads="1"/>
          </p:cNvPicPr>
          <p:nvPr/>
        </p:nvPicPr>
        <p:blipFill>
          <a:blip r:embed="rId2" cstate="print"/>
          <a:srcRect/>
          <a:stretch>
            <a:fillRect/>
          </a:stretch>
        </p:blipFill>
        <p:spPr bwMode="auto">
          <a:xfrm>
            <a:off x="0" y="1143000"/>
            <a:ext cx="9144000" cy="5211763"/>
          </a:xfrm>
          <a:prstGeom prst="rect">
            <a:avLst/>
          </a:prstGeom>
          <a:noFill/>
          <a:ln w="38100">
            <a:noFill/>
            <a:miter lim="800000"/>
            <a:headEnd/>
            <a:tailEnd/>
          </a:ln>
        </p:spPr>
      </p:pic>
      <p:sp>
        <p:nvSpPr>
          <p:cNvPr id="179204" name="Rectangle 4"/>
          <p:cNvSpPr>
            <a:spLocks noChangeArrowheads="1"/>
          </p:cNvSpPr>
          <p:nvPr/>
        </p:nvSpPr>
        <p:spPr bwMode="auto">
          <a:xfrm>
            <a:off x="228600" y="2209800"/>
            <a:ext cx="1905000" cy="1295400"/>
          </a:xfrm>
          <a:prstGeom prst="rect">
            <a:avLst/>
          </a:prstGeom>
          <a:noFill/>
          <a:ln w="38100">
            <a:solidFill>
              <a:schemeClr val="folHlink"/>
            </a:solidFill>
            <a:miter lim="800000"/>
            <a:headEnd/>
            <a:tailEnd/>
          </a:ln>
        </p:spPr>
        <p:txBody>
          <a:bodyPr wrap="none" anchor="ctr"/>
          <a:lstStyle/>
          <a:p>
            <a:endParaRPr lang="en-US" altLang="en-US" sz="3200"/>
          </a:p>
        </p:txBody>
      </p:sp>
      <p:pic>
        <p:nvPicPr>
          <p:cNvPr id="179207" name="Picture 7" descr="spheres2"/>
          <p:cNvPicPr>
            <a:picLocks noChangeAspect="1" noChangeArrowheads="1"/>
          </p:cNvPicPr>
          <p:nvPr/>
        </p:nvPicPr>
        <p:blipFill>
          <a:blip r:embed="rId3" cstate="print"/>
          <a:srcRect/>
          <a:stretch>
            <a:fillRect/>
          </a:stretch>
        </p:blipFill>
        <p:spPr bwMode="auto">
          <a:xfrm>
            <a:off x="2819400" y="1658938"/>
            <a:ext cx="6172200" cy="5122862"/>
          </a:xfrm>
          <a:prstGeom prst="rect">
            <a:avLst/>
          </a:prstGeom>
          <a:noFill/>
          <a:ln w="38100">
            <a:noFill/>
            <a:miter lim="800000"/>
            <a:headEnd/>
            <a:tailEnd/>
          </a:ln>
        </p:spPr>
      </p:pic>
      <p:sp>
        <p:nvSpPr>
          <p:cNvPr id="179209" name="AutoShape 9"/>
          <p:cNvSpPr>
            <a:spLocks noChangeArrowheads="1"/>
          </p:cNvSpPr>
          <p:nvPr/>
        </p:nvSpPr>
        <p:spPr bwMode="auto">
          <a:xfrm>
            <a:off x="76200" y="5456238"/>
            <a:ext cx="6172200" cy="1325562"/>
          </a:xfrm>
          <a:prstGeom prst="wedgeRectCallout">
            <a:avLst>
              <a:gd name="adj1" fmla="val -40574"/>
              <a:gd name="adj2" fmla="val -215519"/>
            </a:avLst>
          </a:prstGeom>
          <a:solidFill>
            <a:srgbClr val="FFCCFF"/>
          </a:solidFill>
          <a:ln w="12700">
            <a:solidFill>
              <a:schemeClr val="tx1"/>
            </a:solidFill>
            <a:miter lim="800000"/>
            <a:headEnd/>
            <a:tailEnd/>
          </a:ln>
        </p:spPr>
        <p:txBody>
          <a:bodyPr/>
          <a:lstStyle/>
          <a:p>
            <a:pPr algn="ctr">
              <a:lnSpc>
                <a:spcPct val="85000"/>
              </a:lnSpc>
            </a:pPr>
            <a:r>
              <a:rPr lang="en-US" altLang="en-US" sz="3200">
                <a:latin typeface="Calibri" pitchFamily="34" charset="0"/>
              </a:rPr>
              <a:t>In 1899, the USA declared an </a:t>
            </a:r>
            <a:br>
              <a:rPr lang="en-US" altLang="en-US" sz="3200">
                <a:latin typeface="Calibri" pitchFamily="34" charset="0"/>
              </a:rPr>
            </a:br>
            <a:r>
              <a:rPr lang="en-US" altLang="en-US" sz="3200">
                <a:latin typeface="Calibri" pitchFamily="34" charset="0"/>
              </a:rPr>
              <a:t>Open Door Policy in China to allow </a:t>
            </a:r>
            <a:br>
              <a:rPr lang="en-US" altLang="en-US" sz="3200">
                <a:latin typeface="Calibri" pitchFamily="34" charset="0"/>
              </a:rPr>
            </a:br>
            <a:r>
              <a:rPr lang="en-US" altLang="en-US" sz="3200">
                <a:latin typeface="Calibri" pitchFamily="34" charset="0"/>
              </a:rPr>
              <a:t>free trade by any nation in any port</a:t>
            </a:r>
          </a:p>
        </p:txBody>
      </p:sp>
      <p:pic>
        <p:nvPicPr>
          <p:cNvPr id="179214" name="Picture 14"/>
          <p:cNvPicPr>
            <a:picLocks noChangeAspect="1" noChangeArrowheads="1"/>
          </p:cNvPicPr>
          <p:nvPr/>
        </p:nvPicPr>
        <p:blipFill>
          <a:blip r:embed="rId4" cstate="print"/>
          <a:srcRect/>
          <a:stretch>
            <a:fillRect/>
          </a:stretch>
        </p:blipFill>
        <p:spPr bwMode="auto">
          <a:xfrm>
            <a:off x="2360613" y="1104900"/>
            <a:ext cx="6707187" cy="4229100"/>
          </a:xfrm>
          <a:prstGeom prst="rect">
            <a:avLst/>
          </a:prstGeom>
          <a:noFill/>
          <a:ln w="38100">
            <a:noFill/>
            <a:miter lim="800000"/>
            <a:headEnd/>
            <a:tailEnd/>
          </a:ln>
        </p:spPr>
      </p:pic>
      <p:sp>
        <p:nvSpPr>
          <p:cNvPr id="179208" name="AutoShape 8"/>
          <p:cNvSpPr>
            <a:spLocks noChangeArrowheads="1"/>
          </p:cNvSpPr>
          <p:nvPr/>
        </p:nvSpPr>
        <p:spPr bwMode="auto">
          <a:xfrm>
            <a:off x="304800" y="152400"/>
            <a:ext cx="8383588" cy="1371600"/>
          </a:xfrm>
          <a:prstGeom prst="wedgeRectCallout">
            <a:avLst>
              <a:gd name="adj1" fmla="val -43477"/>
              <a:gd name="adj2" fmla="val 131444"/>
            </a:avLst>
          </a:prstGeom>
          <a:solidFill>
            <a:srgbClr val="CCFFCC"/>
          </a:solidFill>
          <a:ln w="12700">
            <a:solidFill>
              <a:schemeClr val="tx1"/>
            </a:solidFill>
            <a:miter lim="800000"/>
            <a:headEnd/>
            <a:tailEnd/>
          </a:ln>
        </p:spPr>
        <p:txBody>
          <a:bodyPr/>
          <a:lstStyle/>
          <a:p>
            <a:pPr algn="ctr">
              <a:lnSpc>
                <a:spcPct val="85000"/>
              </a:lnSpc>
            </a:pPr>
            <a:r>
              <a:rPr lang="en-US" altLang="en-US" sz="3200">
                <a:latin typeface="Calibri" pitchFamily="34" charset="0"/>
              </a:rPr>
              <a:t>By the 1890s, European imperial powers carved China into spheres of influence, giving them exclusive trade rights in Chinese ports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179203"/>
                                        </p:tgtEl>
                                      </p:cBhvr>
                                      <p:by x="200000" y="200000"/>
                                    </p:animScale>
                                  </p:childTnLst>
                                </p:cTn>
                              </p:par>
                              <p:par>
                                <p:cTn id="7" presetID="63" presetClass="path" presetSubtype="0" accel="50000" decel="50000" fill="hold" nodeType="withEffect">
                                  <p:stCondLst>
                                    <p:cond delay="0"/>
                                  </p:stCondLst>
                                  <p:childTnLst>
                                    <p:animMotion origin="layout" path="M 0 2.22222E-6 L 0.5 0.09791 " pathEditMode="relative" rAng="0" ptsTypes="AA">
                                      <p:cBhvr>
                                        <p:cTn id="8" dur="2000" fill="hold"/>
                                        <p:tgtEl>
                                          <p:spTgt spid="179203"/>
                                        </p:tgtEl>
                                        <p:attrNameLst>
                                          <p:attrName>ppt_x</p:attrName>
                                          <p:attrName>ppt_y</p:attrName>
                                        </p:attrNameLst>
                                      </p:cBhvr>
                                      <p:rCtr x="250" y="49"/>
                                    </p:animMotion>
                                  </p:childTnLst>
                                </p:cTn>
                              </p:par>
                            </p:childTnLst>
                          </p:cTn>
                        </p:par>
                        <p:par>
                          <p:cTn id="9" fill="hold" nodeType="afterGroup">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179204"/>
                                        </p:tgtEl>
                                        <p:attrNameLst>
                                          <p:attrName>style.visibility</p:attrName>
                                        </p:attrNameLst>
                                      </p:cBhvr>
                                      <p:to>
                                        <p:strVal val="visible"/>
                                      </p:to>
                                    </p:set>
                                    <p:animEffect transition="in" filter="fade">
                                      <p:cBhvr>
                                        <p:cTn id="12" dur="500"/>
                                        <p:tgtEl>
                                          <p:spTgt spid="17920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9208"/>
                                        </p:tgtEl>
                                        <p:attrNameLst>
                                          <p:attrName>style.visibility</p:attrName>
                                        </p:attrNameLst>
                                      </p:cBhvr>
                                      <p:to>
                                        <p:strVal val="visible"/>
                                      </p:to>
                                    </p:set>
                                    <p:animEffect transition="in" filter="fade">
                                      <p:cBhvr>
                                        <p:cTn id="15" dur="500"/>
                                        <p:tgtEl>
                                          <p:spTgt spid="179208"/>
                                        </p:tgtEl>
                                      </p:cBhvr>
                                    </p:animEffect>
                                  </p:childTnLst>
                                </p:cTn>
                              </p:par>
                              <p:par>
                                <p:cTn id="16" presetID="10" presetClass="entr" presetSubtype="0" fill="hold" nodeType="withEffect">
                                  <p:stCondLst>
                                    <p:cond delay="0"/>
                                  </p:stCondLst>
                                  <p:childTnLst>
                                    <p:set>
                                      <p:cBhvr>
                                        <p:cTn id="17" dur="1" fill="hold">
                                          <p:stCondLst>
                                            <p:cond delay="0"/>
                                          </p:stCondLst>
                                        </p:cTn>
                                        <p:tgtEl>
                                          <p:spTgt spid="179207"/>
                                        </p:tgtEl>
                                        <p:attrNameLst>
                                          <p:attrName>style.visibility</p:attrName>
                                        </p:attrNameLst>
                                      </p:cBhvr>
                                      <p:to>
                                        <p:strVal val="visible"/>
                                      </p:to>
                                    </p:set>
                                    <p:animEffect transition="in" filter="fade">
                                      <p:cBhvr>
                                        <p:cTn id="18" dur="500"/>
                                        <p:tgtEl>
                                          <p:spTgt spid="17920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xit" presetSubtype="0" fill="hold" nodeType="clickEffect">
                                  <p:stCondLst>
                                    <p:cond delay="0"/>
                                  </p:stCondLst>
                                  <p:childTnLst>
                                    <p:animEffect transition="out" filter="fade">
                                      <p:cBhvr>
                                        <p:cTn id="22" dur="500"/>
                                        <p:tgtEl>
                                          <p:spTgt spid="179207"/>
                                        </p:tgtEl>
                                      </p:cBhvr>
                                    </p:animEffect>
                                    <p:set>
                                      <p:cBhvr>
                                        <p:cTn id="23" dur="1" fill="hold">
                                          <p:stCondLst>
                                            <p:cond delay="499"/>
                                          </p:stCondLst>
                                        </p:cTn>
                                        <p:tgtEl>
                                          <p:spTgt spid="179207"/>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179209"/>
                                        </p:tgtEl>
                                        <p:attrNameLst>
                                          <p:attrName>style.visibility</p:attrName>
                                        </p:attrNameLst>
                                      </p:cBhvr>
                                      <p:to>
                                        <p:strVal val="visible"/>
                                      </p:to>
                                    </p:set>
                                    <p:animEffect transition="in" filter="fade">
                                      <p:cBhvr>
                                        <p:cTn id="26" dur="500"/>
                                        <p:tgtEl>
                                          <p:spTgt spid="179209"/>
                                        </p:tgtEl>
                                      </p:cBhvr>
                                    </p:animEffect>
                                  </p:childTnLst>
                                </p:cTn>
                              </p:par>
                            </p:childTnLst>
                          </p:cTn>
                        </p:par>
                        <p:par>
                          <p:cTn id="27" fill="hold" nodeType="afterGroup">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79214"/>
                                        </p:tgtEl>
                                        <p:attrNameLst>
                                          <p:attrName>style.visibility</p:attrName>
                                        </p:attrNameLst>
                                      </p:cBhvr>
                                      <p:to>
                                        <p:strVal val="visible"/>
                                      </p:to>
                                    </p:set>
                                    <p:animEffect transition="in" filter="fade">
                                      <p:cBhvr>
                                        <p:cTn id="30" dur="500"/>
                                        <p:tgtEl>
                                          <p:spTgt spid="179214"/>
                                        </p:tgtEl>
                                      </p:cBhvr>
                                    </p:animEffect>
                                  </p:childTnLst>
                                </p:cTn>
                              </p:par>
                              <p:par>
                                <p:cTn id="31" presetID="10" presetClass="exit" presetSubtype="0" fill="hold" grpId="1" nodeType="withEffect">
                                  <p:stCondLst>
                                    <p:cond delay="0"/>
                                  </p:stCondLst>
                                  <p:childTnLst>
                                    <p:animEffect transition="out" filter="fade">
                                      <p:cBhvr>
                                        <p:cTn id="32" dur="500"/>
                                        <p:tgtEl>
                                          <p:spTgt spid="179208"/>
                                        </p:tgtEl>
                                      </p:cBhvr>
                                    </p:animEffect>
                                    <p:set>
                                      <p:cBhvr>
                                        <p:cTn id="33" dur="1" fill="hold">
                                          <p:stCondLst>
                                            <p:cond delay="499"/>
                                          </p:stCondLst>
                                        </p:cTn>
                                        <p:tgtEl>
                                          <p:spTgt spid="1792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4" grpId="0" animBg="1"/>
      <p:bldP spid="179209" grpId="0" animBg="1"/>
      <p:bldP spid="179214" grpId="0"/>
      <p:bldP spid="179208" grpId="0" animBg="1"/>
      <p:bldP spid="179208" grpId="1"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0"/>
            <a:ext cx="9144000" cy="1066800"/>
          </a:xfrm>
        </p:spPr>
        <p:txBody>
          <a:bodyPr/>
          <a:lstStyle/>
          <a:p>
            <a:r>
              <a:rPr lang="en-US" altLang="en-US" sz="3200" smtClean="0">
                <a:solidFill>
                  <a:schemeClr val="tx1"/>
                </a:solidFill>
                <a:latin typeface="Calibri" pitchFamily="34" charset="0"/>
              </a:rPr>
              <a:t>U.S. Imperialism: </a:t>
            </a:r>
            <a:r>
              <a:rPr lang="en-US" altLang="en-US" sz="3200" u="sng" smtClean="0">
                <a:solidFill>
                  <a:schemeClr val="folHlink"/>
                </a:solidFill>
                <a:latin typeface="Calibri" pitchFamily="34" charset="0"/>
              </a:rPr>
              <a:t>CUBA</a:t>
            </a:r>
          </a:p>
        </p:txBody>
      </p:sp>
      <p:pic>
        <p:nvPicPr>
          <p:cNvPr id="180227" name="Picture 3" descr="20381"/>
          <p:cNvPicPr>
            <a:picLocks noChangeAspect="1" noChangeArrowheads="1"/>
          </p:cNvPicPr>
          <p:nvPr/>
        </p:nvPicPr>
        <p:blipFill>
          <a:blip r:embed="rId3" cstate="print"/>
          <a:srcRect/>
          <a:stretch>
            <a:fillRect/>
          </a:stretch>
        </p:blipFill>
        <p:spPr bwMode="auto">
          <a:xfrm>
            <a:off x="0" y="1143000"/>
            <a:ext cx="9144000" cy="5211763"/>
          </a:xfrm>
          <a:prstGeom prst="rect">
            <a:avLst/>
          </a:prstGeom>
          <a:noFill/>
          <a:ln w="12700">
            <a:noFill/>
            <a:miter lim="800000"/>
            <a:headEnd/>
            <a:tailEnd/>
          </a:ln>
        </p:spPr>
      </p:pic>
      <p:sp>
        <p:nvSpPr>
          <p:cNvPr id="180228" name="Rectangle 4"/>
          <p:cNvSpPr>
            <a:spLocks noChangeArrowheads="1"/>
          </p:cNvSpPr>
          <p:nvPr/>
        </p:nvSpPr>
        <p:spPr bwMode="auto">
          <a:xfrm>
            <a:off x="6324600" y="2590800"/>
            <a:ext cx="1219200" cy="533400"/>
          </a:xfrm>
          <a:prstGeom prst="rect">
            <a:avLst/>
          </a:prstGeom>
          <a:noFill/>
          <a:ln w="38100">
            <a:solidFill>
              <a:schemeClr val="folHlink"/>
            </a:solidFill>
            <a:miter lim="800000"/>
            <a:headEnd/>
            <a:tailEnd/>
          </a:ln>
        </p:spPr>
        <p:txBody>
          <a:bodyPr wrap="none" anchor="ctr"/>
          <a:lstStyle/>
          <a:p>
            <a:endParaRPr lang="en-US" altLang="en-US" sz="3200"/>
          </a:p>
        </p:txBody>
      </p:sp>
      <p:sp>
        <p:nvSpPr>
          <p:cNvPr id="180230" name="AutoShape 6"/>
          <p:cNvSpPr>
            <a:spLocks noChangeArrowheads="1"/>
          </p:cNvSpPr>
          <p:nvPr/>
        </p:nvSpPr>
        <p:spPr bwMode="auto">
          <a:xfrm>
            <a:off x="609600" y="76200"/>
            <a:ext cx="7961313" cy="1295400"/>
          </a:xfrm>
          <a:prstGeom prst="wedgeRectCallout">
            <a:avLst>
              <a:gd name="adj1" fmla="val 32685"/>
              <a:gd name="adj2" fmla="val 150472"/>
            </a:avLst>
          </a:prstGeom>
          <a:solidFill>
            <a:srgbClr val="FFCC99"/>
          </a:solidFill>
          <a:ln w="12700">
            <a:solidFill>
              <a:schemeClr val="tx1"/>
            </a:solidFill>
            <a:miter lim="800000"/>
            <a:headEnd/>
            <a:tailEnd/>
          </a:ln>
        </p:spPr>
        <p:txBody>
          <a:bodyPr/>
          <a:lstStyle/>
          <a:p>
            <a:pPr algn="ctr">
              <a:lnSpc>
                <a:spcPct val="85000"/>
              </a:lnSpc>
            </a:pPr>
            <a:r>
              <a:rPr lang="en-US" altLang="en-US" sz="3200">
                <a:latin typeface="Calibri" pitchFamily="34" charset="0"/>
              </a:rPr>
              <a:t>In 1895, Cubans declared their independence from Spain; To put down the revolution, </a:t>
            </a:r>
            <a:br>
              <a:rPr lang="en-US" altLang="en-US" sz="3200">
                <a:latin typeface="Calibri" pitchFamily="34" charset="0"/>
              </a:rPr>
            </a:br>
            <a:r>
              <a:rPr lang="en-US" altLang="en-US" sz="3200">
                <a:latin typeface="Calibri" pitchFamily="34" charset="0"/>
              </a:rPr>
              <a:t>Spain used brutal tactics (like starvation)</a:t>
            </a:r>
          </a:p>
        </p:txBody>
      </p:sp>
      <p:pic>
        <p:nvPicPr>
          <p:cNvPr id="180231" name="Picture 7" descr="campos-weyler"/>
          <p:cNvPicPr>
            <a:picLocks noChangeAspect="1" noChangeArrowheads="1"/>
          </p:cNvPicPr>
          <p:nvPr/>
        </p:nvPicPr>
        <p:blipFill>
          <a:blip r:embed="rId4" cstate="print"/>
          <a:srcRect/>
          <a:stretch>
            <a:fillRect/>
          </a:stretch>
        </p:blipFill>
        <p:spPr bwMode="auto">
          <a:xfrm>
            <a:off x="203200" y="1752600"/>
            <a:ext cx="3352800" cy="5029200"/>
          </a:xfrm>
          <a:prstGeom prst="rect">
            <a:avLst/>
          </a:prstGeom>
          <a:noFill/>
          <a:ln w="38100">
            <a:noFill/>
            <a:miter lim="800000"/>
            <a:headEnd/>
            <a:tailEnd/>
          </a:ln>
        </p:spPr>
      </p:pic>
      <p:pic>
        <p:nvPicPr>
          <p:cNvPr id="180235" name="Picture 11" descr="death_of_rodriguez1"/>
          <p:cNvPicPr>
            <a:picLocks noChangeAspect="1" noChangeArrowheads="1"/>
          </p:cNvPicPr>
          <p:nvPr/>
        </p:nvPicPr>
        <p:blipFill>
          <a:blip r:embed="rId5" cstate="print">
            <a:lum bright="-6000" contrast="42000"/>
          </a:blip>
          <a:srcRect/>
          <a:stretch>
            <a:fillRect/>
          </a:stretch>
        </p:blipFill>
        <p:spPr bwMode="auto">
          <a:xfrm>
            <a:off x="152400" y="1752600"/>
            <a:ext cx="4651375" cy="4921250"/>
          </a:xfrm>
          <a:prstGeom prst="rect">
            <a:avLst/>
          </a:prstGeom>
          <a:noFill/>
          <a:ln w="9525">
            <a:noFill/>
            <a:miter lim="800000"/>
            <a:headEnd/>
            <a:tailEnd/>
          </a:ln>
        </p:spPr>
      </p:pic>
      <p:sp>
        <p:nvSpPr>
          <p:cNvPr id="180232" name="AutoShape 8"/>
          <p:cNvSpPr>
            <a:spLocks noChangeArrowheads="1"/>
          </p:cNvSpPr>
          <p:nvPr/>
        </p:nvSpPr>
        <p:spPr bwMode="auto">
          <a:xfrm>
            <a:off x="5029200" y="4953000"/>
            <a:ext cx="4038600" cy="1752600"/>
          </a:xfrm>
          <a:prstGeom prst="wedgeRectCallout">
            <a:avLst>
              <a:gd name="adj1" fmla="val 3352"/>
              <a:gd name="adj2" fmla="val -161556"/>
            </a:avLst>
          </a:prstGeom>
          <a:solidFill>
            <a:srgbClr val="CCCCFF"/>
          </a:solidFill>
          <a:ln w="12700">
            <a:solidFill>
              <a:schemeClr val="tx1"/>
            </a:solidFill>
            <a:miter lim="800000"/>
            <a:headEnd/>
            <a:tailEnd/>
          </a:ln>
        </p:spPr>
        <p:txBody>
          <a:bodyPr/>
          <a:lstStyle/>
          <a:p>
            <a:pPr algn="ctr">
              <a:lnSpc>
                <a:spcPct val="85000"/>
              </a:lnSpc>
            </a:pPr>
            <a:r>
              <a:rPr lang="en-US" altLang="en-US" sz="3200">
                <a:latin typeface="Calibri" pitchFamily="34" charset="0"/>
              </a:rPr>
              <a:t>U.S. newspapers sensationalized the events in Cuba (known as “yellow journalism”)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180227"/>
                                        </p:tgtEl>
                                      </p:cBhvr>
                                      <p:by x="200000" y="200000"/>
                                    </p:animScale>
                                  </p:childTnLst>
                                </p:cTn>
                              </p:par>
                              <p:par>
                                <p:cTn id="7" presetID="35" presetClass="path" presetSubtype="0" accel="50000" decel="50000" fill="hold" nodeType="withEffect">
                                  <p:stCondLst>
                                    <p:cond delay="0"/>
                                  </p:stCondLst>
                                  <p:childTnLst>
                                    <p:animMotion origin="layout" path="M 0 2.22222E-6 L -0.46667 -0.00209 " pathEditMode="relative" rAng="0" ptsTypes="AA">
                                      <p:cBhvr>
                                        <p:cTn id="8" dur="2000" fill="hold"/>
                                        <p:tgtEl>
                                          <p:spTgt spid="180227"/>
                                        </p:tgtEl>
                                        <p:attrNameLst>
                                          <p:attrName>ppt_x</p:attrName>
                                          <p:attrName>ppt_y</p:attrName>
                                        </p:attrNameLst>
                                      </p:cBhvr>
                                      <p:rCtr x="-233" y="-1"/>
                                    </p:animMotion>
                                  </p:childTnLst>
                                </p:cTn>
                              </p:par>
                            </p:childTnLst>
                          </p:cTn>
                        </p:par>
                        <p:par>
                          <p:cTn id="9" fill="hold" nodeType="afterGroup">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180228"/>
                                        </p:tgtEl>
                                        <p:attrNameLst>
                                          <p:attrName>style.visibility</p:attrName>
                                        </p:attrNameLst>
                                      </p:cBhvr>
                                      <p:to>
                                        <p:strVal val="visible"/>
                                      </p:to>
                                    </p:set>
                                    <p:animEffect transition="in" filter="fade">
                                      <p:cBhvr>
                                        <p:cTn id="12" dur="500"/>
                                        <p:tgtEl>
                                          <p:spTgt spid="1802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0230"/>
                                        </p:tgtEl>
                                        <p:attrNameLst>
                                          <p:attrName>style.visibility</p:attrName>
                                        </p:attrNameLst>
                                      </p:cBhvr>
                                      <p:to>
                                        <p:strVal val="visible"/>
                                      </p:to>
                                    </p:set>
                                    <p:animEffect transition="in" filter="fade">
                                      <p:cBhvr>
                                        <p:cTn id="15" dur="500"/>
                                        <p:tgtEl>
                                          <p:spTgt spid="180230"/>
                                        </p:tgtEl>
                                      </p:cBhvr>
                                    </p:animEffect>
                                  </p:childTnLst>
                                </p:cTn>
                              </p:par>
                            </p:childTnLst>
                          </p:cTn>
                        </p:par>
                        <p:par>
                          <p:cTn id="16" fill="hold" nodeType="afterGroup">
                            <p:stCondLst>
                              <p:cond delay="2500"/>
                            </p:stCondLst>
                            <p:childTnLst>
                              <p:par>
                                <p:cTn id="17" presetID="10" presetClass="entr" presetSubtype="0" fill="hold" nodeType="afterEffect">
                                  <p:stCondLst>
                                    <p:cond delay="0"/>
                                  </p:stCondLst>
                                  <p:childTnLst>
                                    <p:set>
                                      <p:cBhvr>
                                        <p:cTn id="18" dur="1" fill="hold">
                                          <p:stCondLst>
                                            <p:cond delay="0"/>
                                          </p:stCondLst>
                                        </p:cTn>
                                        <p:tgtEl>
                                          <p:spTgt spid="180231"/>
                                        </p:tgtEl>
                                        <p:attrNameLst>
                                          <p:attrName>style.visibility</p:attrName>
                                        </p:attrNameLst>
                                      </p:cBhvr>
                                      <p:to>
                                        <p:strVal val="visible"/>
                                      </p:to>
                                    </p:set>
                                    <p:animEffect transition="in" filter="fade">
                                      <p:cBhvr>
                                        <p:cTn id="19" dur="500"/>
                                        <p:tgtEl>
                                          <p:spTgt spid="18023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xit" presetSubtype="0" fill="hold" nodeType="clickEffect">
                                  <p:stCondLst>
                                    <p:cond delay="0"/>
                                  </p:stCondLst>
                                  <p:childTnLst>
                                    <p:animEffect transition="out" filter="fade">
                                      <p:cBhvr>
                                        <p:cTn id="23" dur="500"/>
                                        <p:tgtEl>
                                          <p:spTgt spid="180231"/>
                                        </p:tgtEl>
                                      </p:cBhvr>
                                    </p:animEffect>
                                    <p:set>
                                      <p:cBhvr>
                                        <p:cTn id="24" dur="1" fill="hold">
                                          <p:stCondLst>
                                            <p:cond delay="499"/>
                                          </p:stCondLst>
                                        </p:cTn>
                                        <p:tgtEl>
                                          <p:spTgt spid="180231"/>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80230"/>
                                        </p:tgtEl>
                                      </p:cBhvr>
                                    </p:animEffect>
                                    <p:set>
                                      <p:cBhvr>
                                        <p:cTn id="27" dur="1" fill="hold">
                                          <p:stCondLst>
                                            <p:cond delay="499"/>
                                          </p:stCondLst>
                                        </p:cTn>
                                        <p:tgtEl>
                                          <p:spTgt spid="180230"/>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180232"/>
                                        </p:tgtEl>
                                        <p:attrNameLst>
                                          <p:attrName>style.visibility</p:attrName>
                                        </p:attrNameLst>
                                      </p:cBhvr>
                                      <p:to>
                                        <p:strVal val="visible"/>
                                      </p:to>
                                    </p:set>
                                    <p:animEffect transition="in" filter="fade">
                                      <p:cBhvr>
                                        <p:cTn id="30" dur="500"/>
                                        <p:tgtEl>
                                          <p:spTgt spid="180232"/>
                                        </p:tgtEl>
                                      </p:cBhvr>
                                    </p:animEffect>
                                  </p:childTnLst>
                                </p:cTn>
                              </p:par>
                              <p:par>
                                <p:cTn id="31" presetID="10" presetClass="entr" presetSubtype="0" fill="hold" nodeType="withEffect">
                                  <p:stCondLst>
                                    <p:cond delay="0"/>
                                  </p:stCondLst>
                                  <p:childTnLst>
                                    <p:set>
                                      <p:cBhvr>
                                        <p:cTn id="32" dur="1" fill="hold">
                                          <p:stCondLst>
                                            <p:cond delay="0"/>
                                          </p:stCondLst>
                                        </p:cTn>
                                        <p:tgtEl>
                                          <p:spTgt spid="180235"/>
                                        </p:tgtEl>
                                        <p:attrNameLst>
                                          <p:attrName>style.visibility</p:attrName>
                                        </p:attrNameLst>
                                      </p:cBhvr>
                                      <p:to>
                                        <p:strVal val="visible"/>
                                      </p:to>
                                    </p:set>
                                    <p:animEffect transition="in" filter="fade">
                                      <p:cBhvr>
                                        <p:cTn id="33" dur="500"/>
                                        <p:tgtEl>
                                          <p:spTgt spid="180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8" grpId="0" animBg="1"/>
      <p:bldP spid="180230" grpId="0" animBg="1"/>
      <p:bldP spid="180230" grpId="1" animBg="1"/>
      <p:bldP spid="180232"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0"/>
            <a:ext cx="9144000" cy="1066800"/>
          </a:xfrm>
        </p:spPr>
        <p:txBody>
          <a:bodyPr/>
          <a:lstStyle/>
          <a:p>
            <a:r>
              <a:rPr lang="en-US" altLang="en-US" sz="3200" smtClean="0">
                <a:solidFill>
                  <a:schemeClr val="tx1"/>
                </a:solidFill>
                <a:latin typeface="Calibri" pitchFamily="34" charset="0"/>
              </a:rPr>
              <a:t>U.S. Imperialism: </a:t>
            </a:r>
            <a:r>
              <a:rPr lang="en-US" altLang="en-US" sz="3200" u="sng" smtClean="0">
                <a:solidFill>
                  <a:schemeClr val="folHlink"/>
                </a:solidFill>
                <a:latin typeface="Calibri" pitchFamily="34" charset="0"/>
              </a:rPr>
              <a:t>CUBA</a:t>
            </a:r>
          </a:p>
        </p:txBody>
      </p:sp>
      <p:pic>
        <p:nvPicPr>
          <p:cNvPr id="26627" name="Picture 3" descr="2038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12700">
            <a:noFill/>
            <a:miter lim="800000"/>
            <a:headEnd/>
            <a:tailEnd/>
          </a:ln>
        </p:spPr>
      </p:pic>
      <p:sp>
        <p:nvSpPr>
          <p:cNvPr id="26628" name="Rectangle 4"/>
          <p:cNvSpPr>
            <a:spLocks noChangeArrowheads="1"/>
          </p:cNvSpPr>
          <p:nvPr/>
        </p:nvSpPr>
        <p:spPr bwMode="auto">
          <a:xfrm>
            <a:off x="6324600" y="2590800"/>
            <a:ext cx="1219200" cy="533400"/>
          </a:xfrm>
          <a:prstGeom prst="rect">
            <a:avLst/>
          </a:prstGeom>
          <a:noFill/>
          <a:ln w="38100">
            <a:solidFill>
              <a:schemeClr val="folHlink"/>
            </a:solidFill>
            <a:miter lim="800000"/>
            <a:headEnd/>
            <a:tailEnd/>
          </a:ln>
        </p:spPr>
        <p:txBody>
          <a:bodyPr wrap="none" anchor="ctr"/>
          <a:lstStyle/>
          <a:p>
            <a:endParaRPr lang="en-US" altLang="en-US" sz="3200"/>
          </a:p>
        </p:txBody>
      </p:sp>
      <p:sp>
        <p:nvSpPr>
          <p:cNvPr id="26629" name="AutoShape 12"/>
          <p:cNvSpPr>
            <a:spLocks noChangeArrowheads="1"/>
          </p:cNvSpPr>
          <p:nvPr/>
        </p:nvSpPr>
        <p:spPr bwMode="auto">
          <a:xfrm>
            <a:off x="76200" y="4953000"/>
            <a:ext cx="7112000" cy="1752600"/>
          </a:xfrm>
          <a:prstGeom prst="wedgeRectCallout">
            <a:avLst>
              <a:gd name="adj1" fmla="val 49380"/>
              <a:gd name="adj2" fmla="val -159731"/>
            </a:avLst>
          </a:prstGeom>
          <a:solidFill>
            <a:srgbClr val="CCFFCC"/>
          </a:solidFill>
          <a:ln w="12700">
            <a:solidFill>
              <a:schemeClr val="tx1"/>
            </a:solidFill>
            <a:miter lim="800000"/>
            <a:headEnd/>
            <a:tailEnd/>
          </a:ln>
        </p:spPr>
        <p:txBody>
          <a:bodyPr/>
          <a:lstStyle/>
          <a:p>
            <a:pPr algn="ctr">
              <a:lnSpc>
                <a:spcPct val="85000"/>
              </a:lnSpc>
            </a:pPr>
            <a:r>
              <a:rPr lang="en-US" altLang="en-US" sz="3200">
                <a:latin typeface="Calibri" pitchFamily="34" charset="0"/>
              </a:rPr>
              <a:t>In 1898, the U.S. sent the USS Maine to </a:t>
            </a:r>
            <a:br>
              <a:rPr lang="en-US" altLang="en-US" sz="3200">
                <a:latin typeface="Calibri" pitchFamily="34" charset="0"/>
              </a:rPr>
            </a:br>
            <a:r>
              <a:rPr lang="en-US" altLang="en-US" sz="3200">
                <a:latin typeface="Calibri" pitchFamily="34" charset="0"/>
              </a:rPr>
              <a:t>Cuba to protect American interests there; </a:t>
            </a:r>
            <a:br>
              <a:rPr lang="en-US" altLang="en-US" sz="3200">
                <a:latin typeface="Calibri" pitchFamily="34" charset="0"/>
              </a:rPr>
            </a:br>
            <a:r>
              <a:rPr lang="en-US" altLang="en-US" sz="3200">
                <a:latin typeface="Calibri" pitchFamily="34" charset="0"/>
              </a:rPr>
              <a:t>After the ship mysteriously exploded, Americans declared war on Spain </a:t>
            </a:r>
          </a:p>
        </p:txBody>
      </p:sp>
      <p:pic>
        <p:nvPicPr>
          <p:cNvPr id="26630" name="Picture 13" descr="The U.S.S. Maine Explodes"/>
          <p:cNvPicPr>
            <a:picLocks noChangeAspect="1" noChangeArrowheads="1"/>
          </p:cNvPicPr>
          <p:nvPr/>
        </p:nvPicPr>
        <p:blipFill>
          <a:blip r:embed="rId4" cstate="print"/>
          <a:srcRect/>
          <a:stretch>
            <a:fillRect/>
          </a:stretch>
        </p:blipFill>
        <p:spPr bwMode="auto">
          <a:xfrm>
            <a:off x="76200" y="171450"/>
            <a:ext cx="6172200" cy="4629150"/>
          </a:xfrm>
          <a:prstGeom prst="rect">
            <a:avLst/>
          </a:prstGeom>
          <a:noFill/>
          <a:ln w="38100">
            <a:noFill/>
            <a:miter lim="800000"/>
            <a:headEnd/>
            <a:tailEnd/>
          </a:ln>
        </p:spPr>
      </p:pic>
      <p:sp>
        <p:nvSpPr>
          <p:cNvPr id="15" name="TextBox 14"/>
          <p:cNvSpPr txBox="1">
            <a:spLocks noChangeArrowheads="1"/>
          </p:cNvSpPr>
          <p:nvPr/>
        </p:nvSpPr>
        <p:spPr bwMode="auto">
          <a:xfrm>
            <a:off x="381000" y="431800"/>
            <a:ext cx="5715000" cy="523875"/>
          </a:xfrm>
          <a:prstGeom prst="rect">
            <a:avLst/>
          </a:prstGeom>
          <a:solidFill>
            <a:schemeClr val="bg1"/>
          </a:solidFill>
          <a:ln w="9525">
            <a:noFill/>
            <a:miter lim="800000"/>
            <a:headEnd/>
            <a:tailEnd/>
          </a:ln>
        </p:spPr>
        <p:txBody>
          <a:bodyPr>
            <a:spAutoFit/>
          </a:bodyPr>
          <a:lstStyle/>
          <a:p>
            <a:pPr algn="ctr"/>
            <a:r>
              <a:rPr lang="en-US" altLang="en-US" sz="2800">
                <a:latin typeface="Calibri" pitchFamily="34" charset="0"/>
                <a:ea typeface="Calibri" pitchFamily="34" charset="0"/>
                <a:cs typeface="Calibri" pitchFamily="34" charset="0"/>
                <a:hlinkClick r:id="rId5"/>
              </a:rPr>
              <a:t>Spanish-American War Video (3.09)</a:t>
            </a:r>
            <a:r>
              <a:rPr lang="en-US" altLang="en-US" sz="2800">
                <a:latin typeface="Calibri" pitchFamily="34" charset="0"/>
                <a:ea typeface="Calibri" pitchFamily="34" charset="0"/>
                <a:cs typeface="Calibri"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endParaRPr lang="en-US" altLang="en-US" smtClean="0"/>
          </a:p>
        </p:txBody>
      </p:sp>
      <p:sp>
        <p:nvSpPr>
          <p:cNvPr id="27651" name="Content Placeholder 2"/>
          <p:cNvSpPr>
            <a:spLocks noGrp="1"/>
          </p:cNvSpPr>
          <p:nvPr>
            <p:ph idx="1"/>
          </p:nvPr>
        </p:nvSpPr>
        <p:spPr/>
        <p:txBody>
          <a:bodyPr/>
          <a:lstStyle/>
          <a:p>
            <a:endParaRPr lang="en-US" altLang="en-US" smtClean="0"/>
          </a:p>
        </p:txBody>
      </p:sp>
      <p:pic>
        <p:nvPicPr>
          <p:cNvPr id="54284" name="Picture 12" descr="Puck Cartoon.gif"/>
          <p:cNvPicPr>
            <a:picLocks noChangeAspect="1" noChangeArrowheads="1"/>
          </p:cNvPicPr>
          <p:nvPr/>
        </p:nvPicPr>
        <p:blipFill>
          <a:blip r:embed="rId2" cstate="print"/>
          <a:srcRect/>
          <a:stretch>
            <a:fillRect/>
          </a:stretch>
        </p:blipFill>
        <p:spPr bwMode="auto">
          <a:xfrm>
            <a:off x="533400" y="1111250"/>
            <a:ext cx="8323263" cy="4635500"/>
          </a:xfrm>
          <a:prstGeom prst="rect">
            <a:avLst/>
          </a:prstGeom>
          <a:noFill/>
          <a:ln w="9525">
            <a:noFill/>
            <a:miter lim="800000"/>
            <a:headEnd/>
            <a:tailEnd/>
          </a:ln>
        </p:spPr>
      </p:pic>
      <p:pic>
        <p:nvPicPr>
          <p:cNvPr id="54274" name="Picture 2" descr="http://realitybasedworlddotorg.files.wordpress.com/2011/03/journal98.gif?w=640"/>
          <p:cNvPicPr>
            <a:picLocks noChangeAspect="1" noChangeArrowheads="1"/>
          </p:cNvPicPr>
          <p:nvPr/>
        </p:nvPicPr>
        <p:blipFill>
          <a:blip r:embed="rId3" cstate="print"/>
          <a:srcRect/>
          <a:stretch>
            <a:fillRect/>
          </a:stretch>
        </p:blipFill>
        <p:spPr bwMode="auto">
          <a:xfrm>
            <a:off x="149225" y="0"/>
            <a:ext cx="6024563" cy="6858000"/>
          </a:xfrm>
          <a:prstGeom prst="rect">
            <a:avLst/>
          </a:prstGeom>
          <a:noFill/>
          <a:ln w="9525">
            <a:noFill/>
            <a:miter lim="800000"/>
            <a:headEnd/>
            <a:tailEnd/>
          </a:ln>
        </p:spPr>
      </p:pic>
      <p:pic>
        <p:nvPicPr>
          <p:cNvPr id="54280" name="Picture 8" descr="http://images.nypl.org/index.php?id=1939730&amp;t=w"/>
          <p:cNvPicPr>
            <a:picLocks noChangeAspect="1" noChangeArrowheads="1"/>
          </p:cNvPicPr>
          <p:nvPr/>
        </p:nvPicPr>
        <p:blipFill>
          <a:blip r:embed="rId4" cstate="print"/>
          <a:srcRect/>
          <a:stretch>
            <a:fillRect/>
          </a:stretch>
        </p:blipFill>
        <p:spPr bwMode="auto">
          <a:xfrm>
            <a:off x="1439863" y="0"/>
            <a:ext cx="5835650" cy="6858000"/>
          </a:xfrm>
          <a:prstGeom prst="rect">
            <a:avLst/>
          </a:prstGeom>
          <a:noFill/>
          <a:ln w="9525">
            <a:noFill/>
            <a:miter lim="800000"/>
            <a:headEnd/>
            <a:tailEnd/>
          </a:ln>
        </p:spPr>
      </p:pic>
      <p:pic>
        <p:nvPicPr>
          <p:cNvPr id="54282" name="Picture 10" descr="http://rutrow.org/wp-content/uploads/2010/12/spanish-war.jpg"/>
          <p:cNvPicPr>
            <a:picLocks noChangeAspect="1" noChangeArrowheads="1"/>
          </p:cNvPicPr>
          <p:nvPr/>
        </p:nvPicPr>
        <p:blipFill>
          <a:blip r:embed="rId5" cstate="print"/>
          <a:srcRect/>
          <a:stretch>
            <a:fillRect/>
          </a:stretch>
        </p:blipFill>
        <p:spPr bwMode="auto">
          <a:xfrm>
            <a:off x="3848100" y="0"/>
            <a:ext cx="5295900" cy="6858000"/>
          </a:xfrm>
          <a:prstGeom prst="rect">
            <a:avLst/>
          </a:prstGeom>
          <a:noFill/>
          <a:ln w="9525">
            <a:noFill/>
            <a:miter lim="800000"/>
            <a:headEnd/>
            <a:tailEnd/>
          </a:ln>
        </p:spPr>
      </p:pic>
      <p:sp>
        <p:nvSpPr>
          <p:cNvPr id="27656" name="TextBox 3"/>
          <p:cNvSpPr txBox="1">
            <a:spLocks noChangeArrowheads="1"/>
          </p:cNvSpPr>
          <p:nvPr/>
        </p:nvSpPr>
        <p:spPr bwMode="auto">
          <a:xfrm>
            <a:off x="1219200" y="5959475"/>
            <a:ext cx="6807200" cy="822325"/>
          </a:xfrm>
          <a:prstGeom prst="rect">
            <a:avLst/>
          </a:prstGeom>
          <a:solidFill>
            <a:srgbClr val="FFFFCC"/>
          </a:solidFill>
          <a:ln w="9525">
            <a:solidFill>
              <a:srgbClr val="000000"/>
            </a:solidFill>
            <a:miter lim="800000"/>
            <a:headEnd/>
            <a:tailEnd/>
          </a:ln>
        </p:spPr>
        <p:txBody>
          <a:bodyPr>
            <a:spAutoFit/>
          </a:bodyPr>
          <a:lstStyle/>
          <a:p>
            <a:pPr algn="ctr">
              <a:lnSpc>
                <a:spcPct val="80000"/>
              </a:lnSpc>
            </a:pPr>
            <a:r>
              <a:rPr lang="en-US" altLang="en-US" sz="3100">
                <a:latin typeface="Calibri" pitchFamily="34" charset="0"/>
                <a:ea typeface="Calibri" pitchFamily="34" charset="0"/>
                <a:cs typeface="Calibri" pitchFamily="34" charset="0"/>
              </a:rPr>
              <a:t>Yellow Journalism contributed to the outbreak of the Spanish-American War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4274"/>
                                        </p:tgtEl>
                                        <p:attrNameLst>
                                          <p:attrName>style.visibility</p:attrName>
                                        </p:attrNameLst>
                                      </p:cBhvr>
                                      <p:to>
                                        <p:strVal val="visible"/>
                                      </p:to>
                                    </p:set>
                                    <p:animEffect transition="in" filter="fade">
                                      <p:cBhvr>
                                        <p:cTn id="7" dur="500"/>
                                        <p:tgtEl>
                                          <p:spTgt spid="54274"/>
                                        </p:tgtEl>
                                      </p:cBhvr>
                                    </p:animEffect>
                                  </p:childTnLst>
                                </p:cTn>
                              </p:par>
                              <p:par>
                                <p:cTn id="8" presetID="10" presetClass="exit" presetSubtype="0" fill="hold" nodeType="withEffect">
                                  <p:stCondLst>
                                    <p:cond delay="0"/>
                                  </p:stCondLst>
                                  <p:childTnLst>
                                    <p:animEffect transition="out" filter="fade">
                                      <p:cBhvr>
                                        <p:cTn id="9" dur="500"/>
                                        <p:tgtEl>
                                          <p:spTgt spid="54284"/>
                                        </p:tgtEl>
                                      </p:cBhvr>
                                    </p:animEffect>
                                    <p:set>
                                      <p:cBhvr>
                                        <p:cTn id="10" dur="1" fill="hold">
                                          <p:stCondLst>
                                            <p:cond delay="499"/>
                                          </p:stCondLst>
                                        </p:cTn>
                                        <p:tgtEl>
                                          <p:spTgt spid="54284"/>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nodeType="clickEffect">
                                  <p:stCondLst>
                                    <p:cond delay="0"/>
                                  </p:stCondLst>
                                  <p:childTnLst>
                                    <p:animEffect transition="out" filter="fade">
                                      <p:cBhvr>
                                        <p:cTn id="14" dur="500"/>
                                        <p:tgtEl>
                                          <p:spTgt spid="54274"/>
                                        </p:tgtEl>
                                      </p:cBhvr>
                                    </p:animEffect>
                                    <p:set>
                                      <p:cBhvr>
                                        <p:cTn id="15" dur="1" fill="hold">
                                          <p:stCondLst>
                                            <p:cond delay="499"/>
                                          </p:stCondLst>
                                        </p:cTn>
                                        <p:tgtEl>
                                          <p:spTgt spid="54274"/>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54280"/>
                                        </p:tgtEl>
                                        <p:attrNameLst>
                                          <p:attrName>style.visibility</p:attrName>
                                        </p:attrNameLst>
                                      </p:cBhvr>
                                      <p:to>
                                        <p:strVal val="visible"/>
                                      </p:to>
                                    </p:set>
                                    <p:animEffect transition="in" filter="fade">
                                      <p:cBhvr>
                                        <p:cTn id="18" dur="500"/>
                                        <p:tgtEl>
                                          <p:spTgt spid="5428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54282"/>
                                        </p:tgtEl>
                                        <p:attrNameLst>
                                          <p:attrName>style.visibility</p:attrName>
                                        </p:attrNameLst>
                                      </p:cBhvr>
                                      <p:to>
                                        <p:strVal val="visible"/>
                                      </p:to>
                                    </p:set>
                                    <p:animEffect transition="in" filter="fade">
                                      <p:cBhvr>
                                        <p:cTn id="23" dur="500"/>
                                        <p:tgtEl>
                                          <p:spTgt spid="54282"/>
                                        </p:tgtEl>
                                      </p:cBhvr>
                                    </p:animEffect>
                                  </p:childTnLst>
                                </p:cTn>
                              </p:par>
                              <p:par>
                                <p:cTn id="24" presetID="10" presetClass="exit" presetSubtype="0" fill="hold" nodeType="withEffect">
                                  <p:stCondLst>
                                    <p:cond delay="0"/>
                                  </p:stCondLst>
                                  <p:childTnLst>
                                    <p:animEffect transition="out" filter="fade">
                                      <p:cBhvr>
                                        <p:cTn id="25" dur="500"/>
                                        <p:tgtEl>
                                          <p:spTgt spid="54280"/>
                                        </p:tgtEl>
                                      </p:cBhvr>
                                    </p:animEffect>
                                    <p:set>
                                      <p:cBhvr>
                                        <p:cTn id="26" dur="1" fill="hold">
                                          <p:stCondLst>
                                            <p:cond delay="499"/>
                                          </p:stCondLst>
                                        </p:cTn>
                                        <p:tgtEl>
                                          <p:spTgt spid="542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endParaRPr lang="en-US" altLang="en-US" smtClean="0"/>
          </a:p>
        </p:txBody>
      </p:sp>
      <p:sp>
        <p:nvSpPr>
          <p:cNvPr id="28675" name="Content Placeholder 2"/>
          <p:cNvSpPr>
            <a:spLocks noGrp="1"/>
          </p:cNvSpPr>
          <p:nvPr>
            <p:ph idx="1"/>
          </p:nvPr>
        </p:nvSpPr>
        <p:spPr/>
        <p:txBody>
          <a:bodyPr/>
          <a:lstStyle/>
          <a:p>
            <a:endParaRPr lang="en-US" altLang="en-US" smtClean="0"/>
          </a:p>
        </p:txBody>
      </p:sp>
      <p:pic>
        <p:nvPicPr>
          <p:cNvPr id="28676" name="Picture 2"/>
          <p:cNvPicPr>
            <a:picLocks noChangeAspect="1" noChangeArrowheads="1"/>
          </p:cNvPicPr>
          <p:nvPr/>
        </p:nvPicPr>
        <p:blipFill>
          <a:blip r:embed="rId2" cstate="print"/>
          <a:srcRect/>
          <a:stretch>
            <a:fillRect/>
          </a:stretch>
        </p:blipFill>
        <p:spPr bwMode="auto">
          <a:xfrm>
            <a:off x="0" y="12700"/>
            <a:ext cx="9144000" cy="68405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endParaRPr lang="en-US" altLang="en-US" smtClean="0"/>
          </a:p>
        </p:txBody>
      </p:sp>
      <p:sp>
        <p:nvSpPr>
          <p:cNvPr id="29699" name="Content Placeholder 2"/>
          <p:cNvSpPr>
            <a:spLocks noGrp="1"/>
          </p:cNvSpPr>
          <p:nvPr>
            <p:ph idx="1"/>
          </p:nvPr>
        </p:nvSpPr>
        <p:spPr/>
        <p:txBody>
          <a:bodyPr/>
          <a:lstStyle/>
          <a:p>
            <a:endParaRPr lang="en-US" altLang="en-US" smtClean="0"/>
          </a:p>
        </p:txBody>
      </p:sp>
      <p:pic>
        <p:nvPicPr>
          <p:cNvPr id="29700" name="Picture 2"/>
          <p:cNvPicPr>
            <a:picLocks noChangeAspect="1" noChangeArrowheads="1"/>
          </p:cNvPicPr>
          <p:nvPr/>
        </p:nvPicPr>
        <p:blipFill>
          <a:blip r:embed="rId2" cstate="print"/>
          <a:srcRect/>
          <a:stretch>
            <a:fillRect/>
          </a:stretch>
        </p:blipFill>
        <p:spPr bwMode="auto">
          <a:xfrm>
            <a:off x="0" y="-14288"/>
            <a:ext cx="9166225" cy="6872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90" name="Rectangle 6"/>
          <p:cNvSpPr>
            <a:spLocks noGrp="1" noChangeArrowheads="1"/>
          </p:cNvSpPr>
          <p:nvPr>
            <p:ph type="title"/>
          </p:nvPr>
        </p:nvSpPr>
        <p:spPr>
          <a:xfrm>
            <a:off x="533400" y="152400"/>
            <a:ext cx="8229600" cy="990600"/>
          </a:xfrm>
          <a:solidFill>
            <a:schemeClr val="tx2">
              <a:lumMod val="20000"/>
              <a:lumOff val="80000"/>
            </a:schemeClr>
          </a:solidFill>
          <a:ln w="12700">
            <a:solidFill>
              <a:schemeClr val="tx1"/>
            </a:solidFill>
          </a:ln>
        </p:spPr>
        <p:txBody>
          <a:bodyPr/>
          <a:lstStyle/>
          <a:p>
            <a:pPr>
              <a:lnSpc>
                <a:spcPct val="80000"/>
              </a:lnSpc>
              <a:spcBef>
                <a:spcPct val="5000"/>
              </a:spcBef>
              <a:defRPr/>
            </a:pPr>
            <a:r>
              <a:rPr lang="en-US" sz="3200" dirty="0" smtClean="0">
                <a:solidFill>
                  <a:schemeClr val="tx1"/>
                </a:solidFill>
                <a:latin typeface="Calibri" pitchFamily="34" charset="0"/>
              </a:rPr>
              <a:t>The U.S. easily won the Spanish-American War </a:t>
            </a:r>
            <a:br>
              <a:rPr lang="en-US" sz="3200" dirty="0" smtClean="0">
                <a:solidFill>
                  <a:schemeClr val="tx1"/>
                </a:solidFill>
                <a:latin typeface="Calibri" pitchFamily="34" charset="0"/>
              </a:rPr>
            </a:br>
            <a:r>
              <a:rPr lang="en-US" sz="3200" dirty="0" smtClean="0">
                <a:solidFill>
                  <a:schemeClr val="tx1"/>
                </a:solidFill>
                <a:latin typeface="Calibri" pitchFamily="34" charset="0"/>
              </a:rPr>
              <a:t>to free Cuba and the Philippines from Spain</a:t>
            </a:r>
          </a:p>
        </p:txBody>
      </p:sp>
      <p:pic>
        <p:nvPicPr>
          <p:cNvPr id="41992" name="Picture 8"/>
          <p:cNvPicPr>
            <a:picLocks noChangeAspect="1" noChangeArrowheads="1"/>
          </p:cNvPicPr>
          <p:nvPr/>
        </p:nvPicPr>
        <p:blipFill>
          <a:blip r:embed="rId3" cstate="print"/>
          <a:srcRect/>
          <a:stretch>
            <a:fillRect/>
          </a:stretch>
        </p:blipFill>
        <p:spPr bwMode="auto">
          <a:xfrm>
            <a:off x="0" y="1600200"/>
            <a:ext cx="9144000" cy="5257800"/>
          </a:xfrm>
          <a:prstGeom prst="rect">
            <a:avLst/>
          </a:prstGeom>
          <a:noFill/>
          <a:ln w="9525">
            <a:noFill/>
            <a:miter lim="800000"/>
            <a:headEnd/>
            <a:tailEnd/>
          </a:ln>
        </p:spPr>
      </p:pic>
      <p:pic>
        <p:nvPicPr>
          <p:cNvPr id="5" name="Picture 5" descr="Ch19RooseveltandtheRough%20Riders"/>
          <p:cNvPicPr>
            <a:picLocks noChangeAspect="1" noChangeArrowheads="1"/>
          </p:cNvPicPr>
          <p:nvPr/>
        </p:nvPicPr>
        <p:blipFill>
          <a:blip r:embed="rId4" cstate="print"/>
          <a:srcRect/>
          <a:stretch>
            <a:fillRect/>
          </a:stretch>
        </p:blipFill>
        <p:spPr bwMode="auto">
          <a:xfrm>
            <a:off x="1371600" y="1300163"/>
            <a:ext cx="6400800" cy="4948237"/>
          </a:xfrm>
          <a:prstGeom prst="rect">
            <a:avLst/>
          </a:prstGeom>
          <a:noFill/>
          <a:ln w="38100">
            <a:noFill/>
            <a:miter lim="800000"/>
            <a:headEnd/>
            <a:tailEnd/>
          </a:ln>
        </p:spPr>
      </p:pic>
      <p:sp>
        <p:nvSpPr>
          <p:cNvPr id="6" name="Rectangle 8"/>
          <p:cNvSpPr>
            <a:spLocks noChangeArrowheads="1"/>
          </p:cNvSpPr>
          <p:nvPr/>
        </p:nvSpPr>
        <p:spPr bwMode="auto">
          <a:xfrm>
            <a:off x="1143000" y="6248400"/>
            <a:ext cx="6934200" cy="533400"/>
          </a:xfrm>
          <a:prstGeom prst="rect">
            <a:avLst/>
          </a:prstGeom>
          <a:solidFill>
            <a:srgbClr val="FFCC99"/>
          </a:solidFill>
          <a:ln w="12700">
            <a:solidFill>
              <a:schemeClr val="tx1"/>
            </a:solidFill>
            <a:miter lim="800000"/>
            <a:headEnd/>
            <a:tailEnd/>
          </a:ln>
        </p:spPr>
        <p:txBody>
          <a:bodyPr anchor="ctr"/>
          <a:lstStyle/>
          <a:p>
            <a:pPr algn="ctr">
              <a:lnSpc>
                <a:spcPct val="80000"/>
              </a:lnSpc>
              <a:spcBef>
                <a:spcPct val="5000"/>
              </a:spcBef>
            </a:pPr>
            <a:r>
              <a:rPr kumimoji="1" lang="en-US" altLang="en-US" sz="3200">
                <a:latin typeface="Calibri" pitchFamily="34" charset="0"/>
              </a:rPr>
              <a:t>Teddy Roosevelt and the Rough Riders</a:t>
            </a:r>
          </a:p>
        </p:txBody>
      </p:sp>
      <p:pic>
        <p:nvPicPr>
          <p:cNvPr id="7" name="Picture 9"/>
          <p:cNvPicPr>
            <a:picLocks noChangeAspect="1" noChangeArrowheads="1"/>
          </p:cNvPicPr>
          <p:nvPr/>
        </p:nvPicPr>
        <p:blipFill>
          <a:blip r:embed="rId5" cstate="print"/>
          <a:srcRect/>
          <a:stretch>
            <a:fillRect/>
          </a:stretch>
        </p:blipFill>
        <p:spPr bwMode="auto">
          <a:xfrm>
            <a:off x="0" y="1600200"/>
            <a:ext cx="9144000" cy="4572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1000"/>
                                        <p:tgtEl>
                                          <p:spTgt spid="41992"/>
                                        </p:tgtEl>
                                      </p:cBhvr>
                                    </p:animEffect>
                                    <p:set>
                                      <p:cBhvr>
                                        <p:cTn id="7" dur="1" fill="hold">
                                          <p:stCondLst>
                                            <p:cond delay="999"/>
                                          </p:stCondLst>
                                        </p:cTn>
                                        <p:tgtEl>
                                          <p:spTgt spid="4199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xit" presetSubtype="0" fill="hold" nodeType="click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endParaRPr lang="en-US" altLang="en-US" smtClean="0"/>
          </a:p>
        </p:txBody>
      </p:sp>
      <p:sp>
        <p:nvSpPr>
          <p:cNvPr id="31747" name="Content Placeholder 2"/>
          <p:cNvSpPr>
            <a:spLocks noGrp="1"/>
          </p:cNvSpPr>
          <p:nvPr>
            <p:ph idx="1"/>
          </p:nvPr>
        </p:nvSpPr>
        <p:spPr/>
        <p:txBody>
          <a:bodyPr/>
          <a:lstStyle/>
          <a:p>
            <a:endParaRPr lang="en-US" altLang="en-US" smtClean="0"/>
          </a:p>
        </p:txBody>
      </p:sp>
      <p:pic>
        <p:nvPicPr>
          <p:cNvPr id="31748" name="Picture 2"/>
          <p:cNvPicPr>
            <a:picLocks noChangeAspect="1" noChangeArrowheads="1"/>
          </p:cNvPicPr>
          <p:nvPr/>
        </p:nvPicPr>
        <p:blipFill>
          <a:blip r:embed="rId2" cstate="print"/>
          <a:srcRect/>
          <a:stretch>
            <a:fillRect/>
          </a:stretch>
        </p:blipFill>
        <p:spPr bwMode="auto">
          <a:xfrm>
            <a:off x="0" y="0"/>
            <a:ext cx="9064625" cy="6858000"/>
          </a:xfrm>
          <a:prstGeom prst="rect">
            <a:avLst/>
          </a:prstGeom>
          <a:noFill/>
          <a:ln w="9525">
            <a:noFill/>
            <a:miter lim="800000"/>
            <a:headEnd/>
            <a:tailEnd/>
          </a:ln>
        </p:spPr>
      </p:pic>
      <p:sp>
        <p:nvSpPr>
          <p:cNvPr id="31749" name="TextBox 3"/>
          <p:cNvSpPr txBox="1">
            <a:spLocks noChangeArrowheads="1"/>
          </p:cNvSpPr>
          <p:nvPr/>
        </p:nvSpPr>
        <p:spPr bwMode="auto">
          <a:xfrm>
            <a:off x="6781800" y="304800"/>
            <a:ext cx="2282825" cy="461963"/>
          </a:xfrm>
          <a:prstGeom prst="rect">
            <a:avLst/>
          </a:prstGeom>
          <a:noFill/>
          <a:ln w="9525">
            <a:noFill/>
            <a:miter lim="800000"/>
            <a:headEnd/>
            <a:tailEnd/>
          </a:ln>
        </p:spPr>
        <p:txBody>
          <a:bodyPr>
            <a:spAutoFit/>
          </a:bodyPr>
          <a:lstStyle/>
          <a:p>
            <a:r>
              <a:rPr lang="en-US" altLang="en-US" sz="2400" b="1">
                <a:solidFill>
                  <a:srgbClr val="C00000"/>
                </a:solidFill>
              </a:rPr>
              <a:t>The Myth…</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Text Box 7"/>
          <p:cNvSpPr txBox="1">
            <a:spLocks noChangeArrowheads="1"/>
          </p:cNvSpPr>
          <p:nvPr/>
        </p:nvSpPr>
        <p:spPr bwMode="auto">
          <a:xfrm>
            <a:off x="533400" y="157163"/>
            <a:ext cx="8077200" cy="2922587"/>
          </a:xfrm>
          <a:prstGeom prst="rect">
            <a:avLst/>
          </a:prstGeom>
          <a:solidFill>
            <a:srgbClr val="FFCC99"/>
          </a:solidFill>
          <a:ln w="12700">
            <a:solidFill>
              <a:schemeClr val="tx1"/>
            </a:solidFill>
            <a:miter lim="800000"/>
            <a:headEnd/>
            <a:tailEnd/>
          </a:ln>
        </p:spPr>
        <p:txBody>
          <a:bodyPr>
            <a:spAutoFit/>
          </a:bodyPr>
          <a:lstStyle/>
          <a:p>
            <a:pPr algn="ctr">
              <a:lnSpc>
                <a:spcPct val="80000"/>
              </a:lnSpc>
            </a:pPr>
            <a:r>
              <a:rPr lang="en-US" altLang="en-US" sz="3200">
                <a:latin typeface="Calibri" pitchFamily="34" charset="0"/>
                <a:ea typeface="Calibri" pitchFamily="34" charset="0"/>
                <a:cs typeface="Calibri" pitchFamily="34" charset="0"/>
              </a:rPr>
              <a:t>“</a:t>
            </a:r>
            <a:r>
              <a:rPr lang="en-US" altLang="en-US" sz="3200" i="1">
                <a:latin typeface="Calibri" pitchFamily="34" charset="0"/>
                <a:ea typeface="Calibri" pitchFamily="34" charset="0"/>
                <a:cs typeface="Calibri" pitchFamily="34" charset="0"/>
              </a:rPr>
              <a:t>The Great rule of conduct for [the U.S.],           in regard to foreign Nations is in extending </a:t>
            </a:r>
            <a:br>
              <a:rPr lang="en-US" altLang="en-US" sz="3200" i="1">
                <a:latin typeface="Calibri" pitchFamily="34" charset="0"/>
                <a:ea typeface="Calibri" pitchFamily="34" charset="0"/>
                <a:cs typeface="Calibri" pitchFamily="34" charset="0"/>
              </a:rPr>
            </a:br>
            <a:r>
              <a:rPr lang="en-US" altLang="en-US" sz="3200" i="1">
                <a:latin typeface="Calibri" pitchFamily="34" charset="0"/>
                <a:ea typeface="Calibri" pitchFamily="34" charset="0"/>
                <a:cs typeface="Calibri" pitchFamily="34" charset="0"/>
              </a:rPr>
              <a:t>our commercial relations to have with them </a:t>
            </a:r>
            <a:br>
              <a:rPr lang="en-US" altLang="en-US" sz="3200" i="1">
                <a:latin typeface="Calibri" pitchFamily="34" charset="0"/>
                <a:ea typeface="Calibri" pitchFamily="34" charset="0"/>
                <a:cs typeface="Calibri" pitchFamily="34" charset="0"/>
              </a:rPr>
            </a:br>
            <a:r>
              <a:rPr lang="en-US" altLang="en-US" sz="3200" i="1">
                <a:latin typeface="Calibri" pitchFamily="34" charset="0"/>
                <a:ea typeface="Calibri" pitchFamily="34" charset="0"/>
                <a:cs typeface="Calibri" pitchFamily="34" charset="0"/>
              </a:rPr>
              <a:t>as little political connection as possible...</a:t>
            </a:r>
            <a:br>
              <a:rPr lang="en-US" altLang="en-US" sz="3200" i="1">
                <a:latin typeface="Calibri" pitchFamily="34" charset="0"/>
                <a:ea typeface="Calibri" pitchFamily="34" charset="0"/>
                <a:cs typeface="Calibri" pitchFamily="34" charset="0"/>
              </a:rPr>
            </a:br>
            <a:r>
              <a:rPr lang="en-US" altLang="en-US" sz="3200" i="1">
                <a:latin typeface="Calibri" pitchFamily="34" charset="0"/>
                <a:ea typeface="Calibri" pitchFamily="34" charset="0"/>
                <a:cs typeface="Calibri" pitchFamily="34" charset="0"/>
              </a:rPr>
              <a:t>'Tis our true policy to steer clear of permanent alliances, with any portion of the foreign world</a:t>
            </a:r>
            <a:r>
              <a:rPr lang="en-US" altLang="en-US" sz="3200">
                <a:latin typeface="Calibri" pitchFamily="34" charset="0"/>
                <a:ea typeface="Calibri" pitchFamily="34" charset="0"/>
                <a:cs typeface="Calibri" pitchFamily="34" charset="0"/>
              </a:rPr>
              <a:t>”</a:t>
            </a:r>
            <a:br>
              <a:rPr lang="en-US" altLang="en-US" sz="3200">
                <a:latin typeface="Calibri" pitchFamily="34" charset="0"/>
                <a:ea typeface="Calibri" pitchFamily="34" charset="0"/>
                <a:cs typeface="Calibri" pitchFamily="34" charset="0"/>
              </a:rPr>
            </a:br>
            <a:endParaRPr lang="en-US" altLang="en-US" sz="600">
              <a:latin typeface="Calibri" pitchFamily="34" charset="0"/>
              <a:ea typeface="Calibri" pitchFamily="34" charset="0"/>
              <a:cs typeface="Calibri" pitchFamily="34" charset="0"/>
            </a:endParaRPr>
          </a:p>
          <a:p>
            <a:pPr algn="r">
              <a:lnSpc>
                <a:spcPct val="80000"/>
              </a:lnSpc>
            </a:pPr>
            <a:r>
              <a:rPr lang="en-US" altLang="en-US" sz="3200">
                <a:latin typeface="Calibri" pitchFamily="34" charset="0"/>
                <a:ea typeface="Calibri" pitchFamily="34" charset="0"/>
                <a:cs typeface="Calibri" pitchFamily="34" charset="0"/>
              </a:rPr>
              <a:t>—George Washington, </a:t>
            </a:r>
            <a:r>
              <a:rPr lang="en-US" altLang="en-US" sz="3200" u="sng">
                <a:latin typeface="Calibri" pitchFamily="34" charset="0"/>
                <a:ea typeface="Calibri" pitchFamily="34" charset="0"/>
                <a:cs typeface="Calibri" pitchFamily="34" charset="0"/>
              </a:rPr>
              <a:t>Farewell Address</a:t>
            </a:r>
            <a:r>
              <a:rPr lang="en-US" altLang="en-US" sz="3200">
                <a:latin typeface="Calibri" pitchFamily="34" charset="0"/>
                <a:ea typeface="Calibri" pitchFamily="34" charset="0"/>
                <a:cs typeface="Calibri" pitchFamily="34" charset="0"/>
              </a:rPr>
              <a:t> (1796)</a:t>
            </a:r>
          </a:p>
        </p:txBody>
      </p:sp>
      <p:pic>
        <p:nvPicPr>
          <p:cNvPr id="5123" name="Picture 2" descr="http://www.whitehouse.gov/sites/default/files/first-family/masthead_image/georgewashington.png?1306436373"/>
          <p:cNvPicPr>
            <a:picLocks noChangeAspect="1" noChangeArrowheads="1"/>
          </p:cNvPicPr>
          <p:nvPr/>
        </p:nvPicPr>
        <p:blipFill>
          <a:blip r:embed="rId2" cstate="print"/>
          <a:srcRect/>
          <a:stretch>
            <a:fillRect/>
          </a:stretch>
        </p:blipFill>
        <p:spPr bwMode="auto">
          <a:xfrm>
            <a:off x="152400" y="3352800"/>
            <a:ext cx="5808663" cy="3276600"/>
          </a:xfrm>
          <a:prstGeom prst="rect">
            <a:avLst/>
          </a:prstGeom>
          <a:noFill/>
          <a:ln w="9525">
            <a:noFill/>
            <a:miter lim="800000"/>
            <a:headEnd/>
            <a:tailEnd/>
          </a:ln>
        </p:spPr>
      </p:pic>
      <p:pic>
        <p:nvPicPr>
          <p:cNvPr id="5124" name="Picture 2"/>
          <p:cNvPicPr>
            <a:picLocks noChangeAspect="1"/>
          </p:cNvPicPr>
          <p:nvPr/>
        </p:nvPicPr>
        <p:blipFill>
          <a:blip r:embed="rId3" cstate="print"/>
          <a:srcRect/>
          <a:stretch>
            <a:fillRect/>
          </a:stretch>
        </p:blipFill>
        <p:spPr bwMode="auto">
          <a:xfrm>
            <a:off x="4648200" y="3032125"/>
            <a:ext cx="4489450" cy="37671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endParaRPr lang="en-US" altLang="en-US" smtClean="0"/>
          </a:p>
        </p:txBody>
      </p:sp>
      <p:sp>
        <p:nvSpPr>
          <p:cNvPr id="32771" name="Content Placeholder 2"/>
          <p:cNvSpPr>
            <a:spLocks noGrp="1"/>
          </p:cNvSpPr>
          <p:nvPr>
            <p:ph idx="1"/>
          </p:nvPr>
        </p:nvSpPr>
        <p:spPr/>
        <p:txBody>
          <a:bodyPr/>
          <a:lstStyle/>
          <a:p>
            <a:endParaRPr lang="en-US" altLang="en-US" smtClean="0"/>
          </a:p>
        </p:txBody>
      </p:sp>
      <p:pic>
        <p:nvPicPr>
          <p:cNvPr id="32772" name="Picture 2"/>
          <p:cNvPicPr>
            <a:picLocks noChangeAspect="1" noChangeArrowheads="1"/>
          </p:cNvPicPr>
          <p:nvPr/>
        </p:nvPicPr>
        <p:blipFill>
          <a:blip r:embed="rId2" cstate="print"/>
          <a:srcRect/>
          <a:stretch>
            <a:fillRect/>
          </a:stretch>
        </p:blipFill>
        <p:spPr bwMode="auto">
          <a:xfrm>
            <a:off x="-22225" y="0"/>
            <a:ext cx="9190038" cy="6858000"/>
          </a:xfrm>
          <a:prstGeom prst="rect">
            <a:avLst/>
          </a:prstGeom>
          <a:noFill/>
          <a:ln w="9525">
            <a:noFill/>
            <a:miter lim="800000"/>
            <a:headEnd/>
            <a:tailEnd/>
          </a:ln>
        </p:spPr>
      </p:pic>
      <p:sp>
        <p:nvSpPr>
          <p:cNvPr id="32773" name="TextBox 3"/>
          <p:cNvSpPr txBox="1">
            <a:spLocks noChangeArrowheads="1"/>
          </p:cNvSpPr>
          <p:nvPr/>
        </p:nvSpPr>
        <p:spPr bwMode="auto">
          <a:xfrm>
            <a:off x="5181600" y="228600"/>
            <a:ext cx="3986213" cy="461963"/>
          </a:xfrm>
          <a:prstGeom prst="rect">
            <a:avLst/>
          </a:prstGeom>
          <a:noFill/>
          <a:ln w="9525">
            <a:noFill/>
            <a:miter lim="800000"/>
            <a:headEnd/>
            <a:tailEnd/>
          </a:ln>
        </p:spPr>
        <p:txBody>
          <a:bodyPr>
            <a:spAutoFit/>
          </a:bodyPr>
          <a:lstStyle/>
          <a:p>
            <a:r>
              <a:rPr lang="en-US" altLang="en-US" sz="2400" b="1">
                <a:solidFill>
                  <a:srgbClr val="C00000"/>
                </a:solidFill>
              </a:rPr>
              <a:t>The Reality….on Kettle Hill</a:t>
            </a:r>
          </a:p>
        </p:txBody>
      </p:sp>
      <p:sp>
        <p:nvSpPr>
          <p:cNvPr id="32774" name="TextBox 4"/>
          <p:cNvSpPr txBox="1">
            <a:spLocks noChangeArrowheads="1"/>
          </p:cNvSpPr>
          <p:nvPr/>
        </p:nvSpPr>
        <p:spPr bwMode="auto">
          <a:xfrm>
            <a:off x="2362200" y="6027738"/>
            <a:ext cx="4572000" cy="460375"/>
          </a:xfrm>
          <a:prstGeom prst="rect">
            <a:avLst/>
          </a:prstGeom>
          <a:noFill/>
          <a:ln w="9525">
            <a:noFill/>
            <a:miter lim="800000"/>
            <a:headEnd/>
            <a:tailEnd/>
          </a:ln>
        </p:spPr>
        <p:txBody>
          <a:bodyPr>
            <a:spAutoFit/>
          </a:bodyPr>
          <a:lstStyle/>
          <a:p>
            <a:r>
              <a:rPr lang="en-US" altLang="en-US" sz="2400" b="1">
                <a:solidFill>
                  <a:srgbClr val="C00000"/>
                </a:solidFill>
              </a:rPr>
              <a:t>How did the myth impact TR?</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914400" y="152400"/>
            <a:ext cx="7162800" cy="1371600"/>
          </a:xfrm>
          <a:solidFill>
            <a:srgbClr val="CCFFCC"/>
          </a:solidFill>
          <a:ln w="12700">
            <a:solidFill>
              <a:schemeClr val="tx1"/>
            </a:solidFill>
          </a:ln>
        </p:spPr>
        <p:txBody>
          <a:bodyPr/>
          <a:lstStyle/>
          <a:p>
            <a:pPr>
              <a:lnSpc>
                <a:spcPct val="80000"/>
              </a:lnSpc>
            </a:pPr>
            <a:r>
              <a:rPr lang="en-US" altLang="en-US" sz="3200" smtClean="0">
                <a:solidFill>
                  <a:schemeClr val="tx1"/>
                </a:solidFill>
                <a:latin typeface="Calibri" pitchFamily="34" charset="0"/>
              </a:rPr>
              <a:t>As a result of the Spanish-American War, </a:t>
            </a:r>
            <a:br>
              <a:rPr lang="en-US" altLang="en-US" sz="3200" smtClean="0">
                <a:solidFill>
                  <a:schemeClr val="tx1"/>
                </a:solidFill>
                <a:latin typeface="Calibri" pitchFamily="34" charset="0"/>
              </a:rPr>
            </a:br>
            <a:r>
              <a:rPr lang="en-US" altLang="en-US" sz="3200" smtClean="0">
                <a:solidFill>
                  <a:schemeClr val="tx1"/>
                </a:solidFill>
                <a:latin typeface="Calibri" pitchFamily="34" charset="0"/>
              </a:rPr>
              <a:t>Cuba was liberated and the USA annexed the Philippines, Guam, and Puerto Rico</a:t>
            </a:r>
          </a:p>
        </p:txBody>
      </p:sp>
      <p:pic>
        <p:nvPicPr>
          <p:cNvPr id="33795" name="Picture 3" descr="20381"/>
          <p:cNvPicPr>
            <a:picLocks noChangeAspect="1" noChangeArrowheads="1"/>
          </p:cNvPicPr>
          <p:nvPr/>
        </p:nvPicPr>
        <p:blipFill>
          <a:blip r:embed="rId4" cstate="print"/>
          <a:srcRect/>
          <a:stretch>
            <a:fillRect/>
          </a:stretch>
        </p:blipFill>
        <p:spPr bwMode="auto">
          <a:xfrm>
            <a:off x="0" y="1646238"/>
            <a:ext cx="9144000" cy="5211762"/>
          </a:xfrm>
          <a:prstGeom prst="rect">
            <a:avLst/>
          </a:prstGeom>
          <a:noFill/>
          <a:ln w="38100">
            <a:noFill/>
            <a:miter lim="800000"/>
            <a:headEnd/>
            <a:tailEnd/>
          </a:ln>
        </p:spPr>
      </p:pic>
      <p:sp>
        <p:nvSpPr>
          <p:cNvPr id="171012" name="Rectangle 4"/>
          <p:cNvSpPr>
            <a:spLocks noChangeArrowheads="1"/>
          </p:cNvSpPr>
          <p:nvPr/>
        </p:nvSpPr>
        <p:spPr bwMode="auto">
          <a:xfrm>
            <a:off x="0" y="3962400"/>
            <a:ext cx="1371600" cy="838200"/>
          </a:xfrm>
          <a:prstGeom prst="rect">
            <a:avLst/>
          </a:prstGeom>
          <a:noFill/>
          <a:ln w="38100">
            <a:solidFill>
              <a:srgbClr val="FF0000"/>
            </a:solidFill>
            <a:miter lim="800000"/>
            <a:headEnd/>
            <a:tailEnd/>
          </a:ln>
        </p:spPr>
        <p:txBody>
          <a:bodyPr wrap="none" anchor="ctr"/>
          <a:lstStyle/>
          <a:p>
            <a:endParaRPr lang="en-US" altLang="en-US"/>
          </a:p>
        </p:txBody>
      </p:sp>
      <p:sp>
        <p:nvSpPr>
          <p:cNvPr id="171013" name="Rectangle 5"/>
          <p:cNvSpPr>
            <a:spLocks noChangeArrowheads="1"/>
          </p:cNvSpPr>
          <p:nvPr/>
        </p:nvSpPr>
        <p:spPr bwMode="auto">
          <a:xfrm>
            <a:off x="1371600" y="4191000"/>
            <a:ext cx="609600" cy="685800"/>
          </a:xfrm>
          <a:prstGeom prst="rect">
            <a:avLst/>
          </a:prstGeom>
          <a:noFill/>
          <a:ln w="38100">
            <a:solidFill>
              <a:srgbClr val="FF0000"/>
            </a:solidFill>
            <a:miter lim="800000"/>
            <a:headEnd/>
            <a:tailEnd/>
          </a:ln>
        </p:spPr>
        <p:txBody>
          <a:bodyPr wrap="none" anchor="ctr"/>
          <a:lstStyle/>
          <a:p>
            <a:endParaRPr lang="en-US" altLang="en-US"/>
          </a:p>
        </p:txBody>
      </p:sp>
      <p:sp>
        <p:nvSpPr>
          <p:cNvPr id="171014" name="Rectangle 6"/>
          <p:cNvSpPr>
            <a:spLocks noChangeArrowheads="1"/>
          </p:cNvSpPr>
          <p:nvPr/>
        </p:nvSpPr>
        <p:spPr bwMode="auto">
          <a:xfrm>
            <a:off x="8382000" y="3352800"/>
            <a:ext cx="762000" cy="533400"/>
          </a:xfrm>
          <a:prstGeom prst="rect">
            <a:avLst/>
          </a:prstGeom>
          <a:noFill/>
          <a:ln w="38100">
            <a:solidFill>
              <a:srgbClr val="FF0000"/>
            </a:solidFill>
            <a:miter lim="800000"/>
            <a:headEnd/>
            <a:tailEnd/>
          </a:ln>
        </p:spPr>
        <p:txBody>
          <a:bodyPr wrap="none" anchor="ctr"/>
          <a:lstStyle/>
          <a:p>
            <a:endParaRPr lang="en-US" altLang="en-US"/>
          </a:p>
        </p:txBody>
      </p:sp>
      <p:pic>
        <p:nvPicPr>
          <p:cNvPr id="171015" name="Picture 7" descr="cuban_flag_0"/>
          <p:cNvPicPr>
            <a:picLocks noChangeAspect="1" noChangeArrowheads="1"/>
          </p:cNvPicPr>
          <p:nvPr/>
        </p:nvPicPr>
        <p:blipFill>
          <a:blip r:embed="rId5" cstate="print"/>
          <a:srcRect/>
          <a:stretch>
            <a:fillRect/>
          </a:stretch>
        </p:blipFill>
        <p:spPr bwMode="auto">
          <a:xfrm>
            <a:off x="7620000" y="3667125"/>
            <a:ext cx="609600" cy="3714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1015"/>
                                        </p:tgtEl>
                                        <p:attrNameLst>
                                          <p:attrName>style.visibility</p:attrName>
                                        </p:attrNameLst>
                                      </p:cBhvr>
                                      <p:to>
                                        <p:strVal val="visible"/>
                                      </p:to>
                                    </p:set>
                                    <p:animEffect transition="in" filter="fade">
                                      <p:cBhvr>
                                        <p:cTn id="7" dur="500"/>
                                        <p:tgtEl>
                                          <p:spTgt spid="1710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1012"/>
                                        </p:tgtEl>
                                        <p:attrNameLst>
                                          <p:attrName>style.visibility</p:attrName>
                                        </p:attrNameLst>
                                      </p:cBhvr>
                                      <p:to>
                                        <p:strVal val="visible"/>
                                      </p:to>
                                    </p:set>
                                    <p:animEffect transition="in" filter="fade">
                                      <p:cBhvr>
                                        <p:cTn id="12" dur="500"/>
                                        <p:tgtEl>
                                          <p:spTgt spid="171012"/>
                                        </p:tgtEl>
                                      </p:cBhvr>
                                    </p:animEffect>
                                  </p:childTnLst>
                                </p:cTn>
                              </p:par>
                            </p:childTnLst>
                          </p:cTn>
                        </p:par>
                        <p:par>
                          <p:cTn id="13" fill="hold" nodeType="afterGroup">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71013"/>
                                        </p:tgtEl>
                                        <p:attrNameLst>
                                          <p:attrName>style.visibility</p:attrName>
                                        </p:attrNameLst>
                                      </p:cBhvr>
                                      <p:to>
                                        <p:strVal val="visible"/>
                                      </p:to>
                                    </p:set>
                                    <p:animEffect transition="in" filter="fade">
                                      <p:cBhvr>
                                        <p:cTn id="16" dur="500"/>
                                        <p:tgtEl>
                                          <p:spTgt spid="171013"/>
                                        </p:tgtEl>
                                      </p:cBhvr>
                                    </p:animEffect>
                                  </p:childTnLst>
                                </p:cTn>
                              </p:par>
                            </p:childTnLst>
                          </p:cTn>
                        </p:par>
                        <p:par>
                          <p:cTn id="17" fill="hold" nodeType="afterGroup">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71014"/>
                                        </p:tgtEl>
                                        <p:attrNameLst>
                                          <p:attrName>style.visibility</p:attrName>
                                        </p:attrNameLst>
                                      </p:cBhvr>
                                      <p:to>
                                        <p:strVal val="visible"/>
                                      </p:to>
                                    </p:set>
                                    <p:animEffect transition="in" filter="fade">
                                      <p:cBhvr>
                                        <p:cTn id="20" dur="500"/>
                                        <p:tgtEl>
                                          <p:spTgt spid="171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2" grpId="0" animBg="1"/>
      <p:bldP spid="171013" grpId="0" animBg="1"/>
      <p:bldP spid="171014"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0"/>
            <a:ext cx="9144000" cy="1066800"/>
          </a:xfrm>
        </p:spPr>
        <p:txBody>
          <a:bodyPr/>
          <a:lstStyle/>
          <a:p>
            <a:r>
              <a:rPr lang="en-US" altLang="en-US" sz="3200" smtClean="0">
                <a:solidFill>
                  <a:schemeClr val="tx1"/>
                </a:solidFill>
                <a:latin typeface="Calibri" pitchFamily="34" charset="0"/>
              </a:rPr>
              <a:t>U.S. Imperialism: </a:t>
            </a:r>
            <a:r>
              <a:rPr lang="en-US" altLang="en-US" sz="3200" u="sng" smtClean="0">
                <a:solidFill>
                  <a:schemeClr val="folHlink"/>
                </a:solidFill>
                <a:latin typeface="Calibri" pitchFamily="34" charset="0"/>
              </a:rPr>
              <a:t>PHILIPPINES</a:t>
            </a:r>
          </a:p>
        </p:txBody>
      </p:sp>
      <p:pic>
        <p:nvPicPr>
          <p:cNvPr id="34819" name="Picture 3" descr="20381"/>
          <p:cNvPicPr>
            <a:picLocks noChangeAspect="1" noChangeArrowheads="1"/>
          </p:cNvPicPr>
          <p:nvPr/>
        </p:nvPicPr>
        <p:blipFill>
          <a:blip r:embed="rId2" cstate="print"/>
          <a:srcRect/>
          <a:stretch>
            <a:fillRect/>
          </a:stretch>
        </p:blipFill>
        <p:spPr bwMode="auto">
          <a:xfrm>
            <a:off x="0" y="1143000"/>
            <a:ext cx="9144000" cy="5211763"/>
          </a:xfrm>
          <a:prstGeom prst="rect">
            <a:avLst/>
          </a:prstGeom>
          <a:noFill/>
          <a:ln w="38100">
            <a:noFill/>
            <a:miter lim="800000"/>
            <a:headEnd/>
            <a:tailEnd/>
          </a:ln>
        </p:spPr>
      </p:pic>
      <p:sp>
        <p:nvSpPr>
          <p:cNvPr id="182276" name="Rectangle 4"/>
          <p:cNvSpPr>
            <a:spLocks noChangeArrowheads="1"/>
          </p:cNvSpPr>
          <p:nvPr/>
        </p:nvSpPr>
        <p:spPr bwMode="auto">
          <a:xfrm>
            <a:off x="76200" y="2971800"/>
            <a:ext cx="1371600" cy="1752600"/>
          </a:xfrm>
          <a:prstGeom prst="rect">
            <a:avLst/>
          </a:prstGeom>
          <a:noFill/>
          <a:ln w="38100">
            <a:solidFill>
              <a:schemeClr val="folHlink"/>
            </a:solidFill>
            <a:miter lim="800000"/>
            <a:headEnd/>
            <a:tailEnd/>
          </a:ln>
        </p:spPr>
        <p:txBody>
          <a:bodyPr wrap="none" anchor="ctr"/>
          <a:lstStyle/>
          <a:p>
            <a:endParaRPr lang="en-US" altLang="en-US" sz="3200"/>
          </a:p>
        </p:txBody>
      </p:sp>
      <p:sp>
        <p:nvSpPr>
          <p:cNvPr id="182284" name="AutoShape 12"/>
          <p:cNvSpPr>
            <a:spLocks noChangeArrowheads="1"/>
          </p:cNvSpPr>
          <p:nvPr/>
        </p:nvSpPr>
        <p:spPr bwMode="auto">
          <a:xfrm>
            <a:off x="76200" y="152400"/>
            <a:ext cx="8920163" cy="868363"/>
          </a:xfrm>
          <a:prstGeom prst="wedgeRectCallout">
            <a:avLst>
              <a:gd name="adj1" fmla="val -42852"/>
              <a:gd name="adj2" fmla="val 294782"/>
            </a:avLst>
          </a:prstGeom>
          <a:solidFill>
            <a:srgbClr val="CCCCFF"/>
          </a:solidFill>
          <a:ln w="12700">
            <a:solidFill>
              <a:schemeClr val="tx1"/>
            </a:solidFill>
            <a:miter lim="800000"/>
            <a:headEnd/>
            <a:tailEnd/>
          </a:ln>
        </p:spPr>
        <p:txBody>
          <a:bodyPr/>
          <a:lstStyle/>
          <a:p>
            <a:pPr algn="ctr">
              <a:lnSpc>
                <a:spcPct val="85000"/>
              </a:lnSpc>
            </a:pPr>
            <a:r>
              <a:rPr lang="en-US" altLang="en-US" sz="3200">
                <a:latin typeface="Calibri" pitchFamily="34" charset="0"/>
              </a:rPr>
              <a:t>When the Philippines were annexed and not granted independence, the Filipino War began in 1899</a:t>
            </a:r>
          </a:p>
        </p:txBody>
      </p:sp>
      <p:pic>
        <p:nvPicPr>
          <p:cNvPr id="182279" name="Picture 7" descr="2-1-img639"/>
          <p:cNvPicPr>
            <a:picLocks noChangeAspect="1" noChangeArrowheads="1"/>
          </p:cNvPicPr>
          <p:nvPr/>
        </p:nvPicPr>
        <p:blipFill>
          <a:blip r:embed="rId3" cstate="print"/>
          <a:srcRect/>
          <a:stretch>
            <a:fillRect/>
          </a:stretch>
        </p:blipFill>
        <p:spPr bwMode="auto">
          <a:xfrm>
            <a:off x="3111500" y="1309688"/>
            <a:ext cx="5803900" cy="4405312"/>
          </a:xfrm>
          <a:prstGeom prst="rect">
            <a:avLst/>
          </a:prstGeom>
          <a:noFill/>
          <a:ln w="9525">
            <a:noFill/>
            <a:miter lim="800000"/>
            <a:headEnd/>
            <a:tailEnd/>
          </a:ln>
        </p:spPr>
      </p:pic>
      <p:sp>
        <p:nvSpPr>
          <p:cNvPr id="182285" name="AutoShape 13"/>
          <p:cNvSpPr>
            <a:spLocks noChangeArrowheads="1"/>
          </p:cNvSpPr>
          <p:nvPr/>
        </p:nvSpPr>
        <p:spPr bwMode="auto">
          <a:xfrm>
            <a:off x="92075" y="5864225"/>
            <a:ext cx="8899525" cy="841375"/>
          </a:xfrm>
          <a:prstGeom prst="wedgeRectCallout">
            <a:avLst>
              <a:gd name="adj1" fmla="val -40574"/>
              <a:gd name="adj2" fmla="val -212347"/>
            </a:avLst>
          </a:prstGeom>
          <a:solidFill>
            <a:srgbClr val="FFFFCC"/>
          </a:solidFill>
          <a:ln w="12700">
            <a:solidFill>
              <a:schemeClr val="tx1"/>
            </a:solidFill>
            <a:miter lim="800000"/>
            <a:headEnd/>
            <a:tailEnd/>
          </a:ln>
        </p:spPr>
        <p:txBody>
          <a:bodyPr/>
          <a:lstStyle/>
          <a:p>
            <a:pPr algn="ctr">
              <a:lnSpc>
                <a:spcPct val="85000"/>
              </a:lnSpc>
            </a:pPr>
            <a:r>
              <a:rPr lang="en-US" altLang="en-US" sz="3200">
                <a:latin typeface="Calibri" pitchFamily="34" charset="0"/>
              </a:rPr>
              <a:t>The Filipino-American War lasted 3 years and cost more American lives than the Spanish-American War</a:t>
            </a:r>
          </a:p>
        </p:txBody>
      </p:sp>
      <p:pic>
        <p:nvPicPr>
          <p:cNvPr id="24585" name="Picture 9" descr="http://covers.openlibrary.org/w/id/2649735-L.jpg"/>
          <p:cNvPicPr>
            <a:picLocks noChangeAspect="1" noChangeArrowheads="1"/>
          </p:cNvPicPr>
          <p:nvPr/>
        </p:nvPicPr>
        <p:blipFill>
          <a:blip r:embed="rId4" cstate="print"/>
          <a:srcRect l="-893"/>
          <a:stretch>
            <a:fillRect/>
          </a:stretch>
        </p:blipFill>
        <p:spPr bwMode="auto">
          <a:xfrm>
            <a:off x="2895600" y="1309688"/>
            <a:ext cx="6100763" cy="44053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22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82284"/>
                                        </p:tgtEl>
                                        <p:attrNameLst>
                                          <p:attrName>style.visibility</p:attrName>
                                        </p:attrNameLst>
                                      </p:cBhvr>
                                      <p:to>
                                        <p:strVal val="visible"/>
                                      </p:to>
                                    </p:set>
                                  </p:childTnLst>
                                </p:cTn>
                              </p:par>
                            </p:childTnLst>
                          </p:cTn>
                        </p:par>
                        <p:par>
                          <p:cTn id="9" fill="hold" nodeType="afterGroup">
                            <p:stCondLst>
                              <p:cond delay="500"/>
                            </p:stCondLst>
                            <p:childTnLst>
                              <p:par>
                                <p:cTn id="10" presetID="10" presetClass="entr" presetSubtype="0" fill="hold" nodeType="afterEffect">
                                  <p:stCondLst>
                                    <p:cond delay="500"/>
                                  </p:stCondLst>
                                  <p:childTnLst>
                                    <p:set>
                                      <p:cBhvr>
                                        <p:cTn id="11" dur="1" fill="hold">
                                          <p:stCondLst>
                                            <p:cond delay="0"/>
                                          </p:stCondLst>
                                        </p:cTn>
                                        <p:tgtEl>
                                          <p:spTgt spid="24585"/>
                                        </p:tgtEl>
                                        <p:attrNameLst>
                                          <p:attrName>style.visibility</p:attrName>
                                        </p:attrNameLst>
                                      </p:cBhvr>
                                      <p:to>
                                        <p:strVal val="visible"/>
                                      </p:to>
                                    </p:set>
                                    <p:animEffect transition="in" filter="fade">
                                      <p:cBhvr>
                                        <p:cTn id="12" dur="500"/>
                                        <p:tgtEl>
                                          <p:spTgt spid="245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nodeType="clickEffect">
                                  <p:stCondLst>
                                    <p:cond delay="0"/>
                                  </p:stCondLst>
                                  <p:childTnLst>
                                    <p:animEffect transition="out" filter="fade">
                                      <p:cBhvr>
                                        <p:cTn id="16" dur="500"/>
                                        <p:tgtEl>
                                          <p:spTgt spid="24585"/>
                                        </p:tgtEl>
                                      </p:cBhvr>
                                    </p:animEffect>
                                    <p:set>
                                      <p:cBhvr>
                                        <p:cTn id="17" dur="1" fill="hold">
                                          <p:stCondLst>
                                            <p:cond delay="499"/>
                                          </p:stCondLst>
                                        </p:cTn>
                                        <p:tgtEl>
                                          <p:spTgt spid="24585"/>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499"/>
                                          </p:stCondLst>
                                        </p:cTn>
                                        <p:tgtEl>
                                          <p:spTgt spid="182279"/>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499"/>
                                          </p:stCondLst>
                                        </p:cTn>
                                        <p:tgtEl>
                                          <p:spTgt spid="182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6" grpId="0" animBg="1" autoUpdateAnimBg="0"/>
      <p:bldP spid="182284" grpId="0" animBg="1" autoUpdateAnimBg="0"/>
      <p:bldP spid="182285"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AutoShape 6"/>
          <p:cNvSpPr>
            <a:spLocks noChangeArrowheads="1"/>
          </p:cNvSpPr>
          <p:nvPr/>
        </p:nvSpPr>
        <p:spPr bwMode="auto">
          <a:xfrm>
            <a:off x="152400" y="76200"/>
            <a:ext cx="8915400" cy="1219200"/>
          </a:xfrm>
          <a:prstGeom prst="wedgeRectCallout">
            <a:avLst>
              <a:gd name="adj1" fmla="val 21838"/>
              <a:gd name="adj2" fmla="val 34917"/>
            </a:avLst>
          </a:prstGeom>
          <a:solidFill>
            <a:srgbClr val="CCCCFF"/>
          </a:solidFill>
          <a:ln w="38100">
            <a:solidFill>
              <a:schemeClr val="tx1"/>
            </a:solidFill>
            <a:miter lim="800000"/>
            <a:headEnd/>
            <a:tailEnd/>
          </a:ln>
        </p:spPr>
        <p:txBody>
          <a:bodyPr/>
          <a:lstStyle/>
          <a:p>
            <a:pPr algn="ctr">
              <a:lnSpc>
                <a:spcPct val="80000"/>
              </a:lnSpc>
            </a:pPr>
            <a:r>
              <a:rPr lang="en-US" altLang="en-US" sz="3200">
                <a:latin typeface="Calibri" pitchFamily="34" charset="0"/>
              </a:rPr>
              <a:t>When Theodore Roosevelt became president, </a:t>
            </a:r>
            <a:br>
              <a:rPr lang="en-US" altLang="en-US" sz="3200">
                <a:latin typeface="Calibri" pitchFamily="34" charset="0"/>
              </a:rPr>
            </a:br>
            <a:r>
              <a:rPr lang="en-US" altLang="en-US" sz="3200">
                <a:latin typeface="Calibri" pitchFamily="34" charset="0"/>
              </a:rPr>
              <a:t>he used Big Stick Diplomacy to develop an active foreign policy with a strong navy to accomplish goals </a:t>
            </a:r>
          </a:p>
        </p:txBody>
      </p:sp>
      <p:pic>
        <p:nvPicPr>
          <p:cNvPr id="36867" name="Picture 5" descr="http://ufkumuz.com/resimler/haberler/19093.jpg"/>
          <p:cNvPicPr>
            <a:picLocks noChangeAspect="1" noChangeArrowheads="1"/>
          </p:cNvPicPr>
          <p:nvPr/>
        </p:nvPicPr>
        <p:blipFill>
          <a:blip r:embed="rId2" cstate="print"/>
          <a:srcRect/>
          <a:stretch>
            <a:fillRect/>
          </a:stretch>
        </p:blipFill>
        <p:spPr bwMode="auto">
          <a:xfrm>
            <a:off x="152400" y="1444625"/>
            <a:ext cx="6705600" cy="5413375"/>
          </a:xfrm>
          <a:prstGeom prst="rect">
            <a:avLst/>
          </a:prstGeom>
          <a:noFill/>
          <a:ln w="9525">
            <a:noFill/>
            <a:miter lim="800000"/>
            <a:headEnd/>
            <a:tailEnd/>
          </a:ln>
        </p:spPr>
      </p:pic>
      <p:sp>
        <p:nvSpPr>
          <p:cNvPr id="36868" name="AutoShape 6"/>
          <p:cNvSpPr>
            <a:spLocks noChangeArrowheads="1"/>
          </p:cNvSpPr>
          <p:nvPr/>
        </p:nvSpPr>
        <p:spPr bwMode="auto">
          <a:xfrm>
            <a:off x="6100763" y="1447800"/>
            <a:ext cx="2967037" cy="1828800"/>
          </a:xfrm>
          <a:prstGeom prst="wedgeRectCallout">
            <a:avLst>
              <a:gd name="adj1" fmla="val 23389"/>
              <a:gd name="adj2" fmla="val 18310"/>
            </a:avLst>
          </a:prstGeom>
          <a:solidFill>
            <a:srgbClr val="CCFFFF"/>
          </a:solidFill>
          <a:ln w="38100">
            <a:solidFill>
              <a:schemeClr val="tx1"/>
            </a:solidFill>
            <a:miter lim="800000"/>
            <a:headEnd/>
            <a:tailEnd/>
          </a:ln>
        </p:spPr>
        <p:txBody>
          <a:bodyPr/>
          <a:lstStyle/>
          <a:p>
            <a:pPr algn="ctr">
              <a:lnSpc>
                <a:spcPct val="80000"/>
              </a:lnSpc>
            </a:pPr>
            <a:r>
              <a:rPr lang="en-US" altLang="en-US" sz="2800">
                <a:latin typeface="Calibri" pitchFamily="34" charset="0"/>
                <a:ea typeface="Calibri" pitchFamily="34" charset="0"/>
                <a:cs typeface="Calibri" pitchFamily="34" charset="0"/>
              </a:rPr>
              <a:t>“</a:t>
            </a:r>
            <a:r>
              <a:rPr lang="en-US" altLang="en-US" sz="2800" i="1">
                <a:latin typeface="Calibri" pitchFamily="34" charset="0"/>
                <a:ea typeface="Calibri" pitchFamily="34" charset="0"/>
                <a:cs typeface="Calibri" pitchFamily="34" charset="0"/>
              </a:rPr>
              <a:t>Speak softly and carry a big stick, you will go far</a:t>
            </a:r>
            <a:r>
              <a:rPr lang="en-US" altLang="en-US" sz="2800">
                <a:latin typeface="Calibri" pitchFamily="34" charset="0"/>
                <a:ea typeface="Calibri" pitchFamily="34" charset="0"/>
                <a:cs typeface="Calibri" pitchFamily="34" charset="0"/>
              </a:rPr>
              <a:t>”</a:t>
            </a:r>
          </a:p>
          <a:p>
            <a:pPr algn="r">
              <a:lnSpc>
                <a:spcPct val="80000"/>
              </a:lnSpc>
            </a:pPr>
            <a:r>
              <a:rPr lang="en-US" altLang="en-US" sz="2800">
                <a:latin typeface="Calibri" pitchFamily="34" charset="0"/>
                <a:ea typeface="Calibri" pitchFamily="34" charset="0"/>
                <a:cs typeface="Calibri" pitchFamily="34" charset="0"/>
              </a:rPr>
              <a:t>—TR’s favorite proverb</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FFFFCC"/>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0"/>
            <a:ext cx="9144000" cy="1066800"/>
          </a:xfrm>
        </p:spPr>
        <p:txBody>
          <a:bodyPr/>
          <a:lstStyle/>
          <a:p>
            <a:pPr>
              <a:lnSpc>
                <a:spcPct val="80000"/>
              </a:lnSpc>
            </a:pPr>
            <a:r>
              <a:rPr lang="en-US" altLang="en-US" sz="3200" smtClean="0">
                <a:solidFill>
                  <a:schemeClr val="tx1"/>
                </a:solidFill>
                <a:latin typeface="Calibri" pitchFamily="34" charset="0"/>
              </a:rPr>
              <a:t>Theodore Roosevelt and the Roosevelt Corollary </a:t>
            </a:r>
            <a:endParaRPr lang="en-US" altLang="en-US" sz="3200" u="sng" smtClean="0">
              <a:solidFill>
                <a:schemeClr val="folHlink"/>
              </a:solidFill>
              <a:latin typeface="Calibri" pitchFamily="34" charset="0"/>
            </a:endParaRPr>
          </a:p>
        </p:txBody>
      </p:sp>
      <p:pic>
        <p:nvPicPr>
          <p:cNvPr id="183299" name="Picture 3" descr="20381"/>
          <p:cNvPicPr>
            <a:picLocks noChangeAspect="1" noChangeArrowheads="1"/>
          </p:cNvPicPr>
          <p:nvPr/>
        </p:nvPicPr>
        <p:blipFill>
          <a:blip r:embed="rId2" cstate="print"/>
          <a:srcRect/>
          <a:stretch>
            <a:fillRect/>
          </a:stretch>
        </p:blipFill>
        <p:spPr bwMode="auto">
          <a:xfrm>
            <a:off x="0" y="1143000"/>
            <a:ext cx="9144000" cy="5211763"/>
          </a:xfrm>
          <a:prstGeom prst="rect">
            <a:avLst/>
          </a:prstGeom>
          <a:noFill/>
          <a:ln w="38100">
            <a:noFill/>
            <a:miter lim="800000"/>
            <a:headEnd/>
            <a:tailEnd/>
          </a:ln>
        </p:spPr>
      </p:pic>
      <p:sp>
        <p:nvSpPr>
          <p:cNvPr id="183300" name="Rectangle 4"/>
          <p:cNvSpPr>
            <a:spLocks noChangeArrowheads="1"/>
          </p:cNvSpPr>
          <p:nvPr/>
        </p:nvSpPr>
        <p:spPr bwMode="auto">
          <a:xfrm>
            <a:off x="4648200" y="2362200"/>
            <a:ext cx="4419600" cy="3886200"/>
          </a:xfrm>
          <a:prstGeom prst="rect">
            <a:avLst/>
          </a:prstGeom>
          <a:noFill/>
          <a:ln w="38100">
            <a:solidFill>
              <a:schemeClr val="folHlink"/>
            </a:solidFill>
            <a:miter lim="800000"/>
            <a:headEnd/>
            <a:tailEnd/>
          </a:ln>
        </p:spPr>
        <p:txBody>
          <a:bodyPr wrap="none" anchor="ctr"/>
          <a:lstStyle/>
          <a:p>
            <a:pPr>
              <a:lnSpc>
                <a:spcPct val="80000"/>
              </a:lnSpc>
            </a:pPr>
            <a:endParaRPr lang="en-US" altLang="en-US" sz="3200"/>
          </a:p>
        </p:txBody>
      </p:sp>
      <p:pic>
        <p:nvPicPr>
          <p:cNvPr id="10" name="Picture 7"/>
          <p:cNvPicPr>
            <a:picLocks noChangeAspect="1" noChangeArrowheads="1"/>
          </p:cNvPicPr>
          <p:nvPr/>
        </p:nvPicPr>
        <p:blipFill>
          <a:blip r:embed="rId3" cstate="print"/>
          <a:srcRect/>
          <a:stretch>
            <a:fillRect/>
          </a:stretch>
        </p:blipFill>
        <p:spPr bwMode="auto">
          <a:xfrm>
            <a:off x="76200" y="3276600"/>
            <a:ext cx="5410200" cy="3500438"/>
          </a:xfrm>
          <a:prstGeom prst="rect">
            <a:avLst/>
          </a:prstGeom>
          <a:noFill/>
          <a:ln w="38100">
            <a:noFill/>
            <a:miter lim="800000"/>
            <a:headEnd/>
            <a:tailEnd/>
          </a:ln>
        </p:spPr>
      </p:pic>
      <p:sp>
        <p:nvSpPr>
          <p:cNvPr id="11" name="AutoShape 8"/>
          <p:cNvSpPr>
            <a:spLocks noChangeArrowheads="1"/>
          </p:cNvSpPr>
          <p:nvPr/>
        </p:nvSpPr>
        <p:spPr bwMode="auto">
          <a:xfrm>
            <a:off x="228600" y="76200"/>
            <a:ext cx="8839200" cy="1295400"/>
          </a:xfrm>
          <a:prstGeom prst="wedgeRectCallout">
            <a:avLst>
              <a:gd name="adj1" fmla="val 30065"/>
              <a:gd name="adj2" fmla="val 144134"/>
            </a:avLst>
          </a:prstGeom>
          <a:solidFill>
            <a:srgbClr val="CCCCFF"/>
          </a:solidFill>
          <a:ln w="12700">
            <a:solidFill>
              <a:schemeClr val="tx1"/>
            </a:solidFill>
            <a:miter lim="800000"/>
            <a:headEnd/>
            <a:tailEnd/>
          </a:ln>
        </p:spPr>
        <p:txBody>
          <a:bodyPr/>
          <a:lstStyle/>
          <a:p>
            <a:pPr algn="ctr">
              <a:lnSpc>
                <a:spcPct val="80000"/>
              </a:lnSpc>
            </a:pPr>
            <a:r>
              <a:rPr lang="en-US" altLang="en-US" sz="3200">
                <a:latin typeface="Calibri" pitchFamily="34" charset="0"/>
              </a:rPr>
              <a:t>TR added the Roosevelt Corollary to the </a:t>
            </a:r>
            <a:br>
              <a:rPr lang="en-US" altLang="en-US" sz="3200">
                <a:latin typeface="Calibri" pitchFamily="34" charset="0"/>
              </a:rPr>
            </a:br>
            <a:r>
              <a:rPr lang="en-US" altLang="en-US" sz="3200">
                <a:latin typeface="Calibri" pitchFamily="34" charset="0"/>
              </a:rPr>
              <a:t>Monroe Doctrine, giving the USA “police powers” </a:t>
            </a:r>
            <a:br>
              <a:rPr lang="en-US" altLang="en-US" sz="3200">
                <a:latin typeface="Calibri" pitchFamily="34" charset="0"/>
              </a:rPr>
            </a:br>
            <a:r>
              <a:rPr lang="en-US" altLang="en-US" sz="3200">
                <a:latin typeface="Calibri" pitchFamily="34" charset="0"/>
              </a:rPr>
              <a:t>to protect Latin America from European imperialism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183299"/>
                                        </p:tgtEl>
                                      </p:cBhvr>
                                      <p:by x="200000" y="200000"/>
                                    </p:animScale>
                                  </p:childTnLst>
                                </p:cTn>
                              </p:par>
                              <p:par>
                                <p:cTn id="7" presetID="35" presetClass="path" presetSubtype="0" accel="50000" decel="50000" fill="hold" nodeType="withEffect">
                                  <p:stCondLst>
                                    <p:cond delay="0"/>
                                  </p:stCondLst>
                                  <p:childTnLst>
                                    <p:animMotion origin="layout" path="M 0 2.43993E-6 L -0.45 -0.00208 " pathEditMode="relative" rAng="0" ptsTypes="AA">
                                      <p:cBhvr>
                                        <p:cTn id="8" dur="2000" fill="hold"/>
                                        <p:tgtEl>
                                          <p:spTgt spid="183299"/>
                                        </p:tgtEl>
                                        <p:attrNameLst>
                                          <p:attrName>ppt_x</p:attrName>
                                          <p:attrName>ppt_y</p:attrName>
                                        </p:attrNameLst>
                                      </p:cBhvr>
                                      <p:rCtr x="-225" y="-1"/>
                                    </p:animMotion>
                                  </p:childTnLst>
                                </p:cTn>
                              </p:par>
                            </p:childTnLst>
                          </p:cTn>
                        </p:par>
                        <p:par>
                          <p:cTn id="9" fill="hold" nodeType="afterGroup">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183300"/>
                                        </p:tgtEl>
                                        <p:attrNameLst>
                                          <p:attrName>style.visibility</p:attrName>
                                        </p:attrNameLst>
                                      </p:cBhvr>
                                      <p:to>
                                        <p:strVal val="visible"/>
                                      </p:to>
                                    </p:set>
                                    <p:animEffect transition="in" filter="fade">
                                      <p:cBhvr>
                                        <p:cTn id="12" dur="500"/>
                                        <p:tgtEl>
                                          <p:spTgt spid="183300"/>
                                        </p:tgtEl>
                                      </p:cBhvr>
                                    </p:animEffect>
                                  </p:childTnLst>
                                </p:cTn>
                              </p:par>
                            </p:childTnLst>
                          </p:cTn>
                        </p:par>
                        <p:par>
                          <p:cTn id="13" fill="hold" nodeType="afterGroup">
                            <p:stCondLst>
                              <p:cond delay="2500"/>
                            </p:stCondLst>
                            <p:childTnLst>
                              <p:par>
                                <p:cTn id="14" presetID="10"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nodeType="afterGroup">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0" grpId="0" animBg="1"/>
      <p:bldP spid="10" grpId="0"/>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0" y="0"/>
            <a:ext cx="9144000" cy="1219200"/>
          </a:xfrm>
        </p:spPr>
        <p:txBody>
          <a:bodyPr/>
          <a:lstStyle/>
          <a:p>
            <a:pPr>
              <a:lnSpc>
                <a:spcPct val="80000"/>
              </a:lnSpc>
            </a:pPr>
            <a:r>
              <a:rPr lang="en-US" altLang="en-US" sz="3600" smtClean="0">
                <a:solidFill>
                  <a:srgbClr val="C00000"/>
                </a:solidFill>
                <a:latin typeface="Calibri" pitchFamily="34" charset="0"/>
                <a:ea typeface="Calibri" pitchFamily="34" charset="0"/>
                <a:cs typeface="Calibri" pitchFamily="34" charset="0"/>
              </a:rPr>
              <a:t>The Roosevelt Corollary to the  </a:t>
            </a:r>
            <a:br>
              <a:rPr lang="en-US" altLang="en-US" sz="3600" smtClean="0">
                <a:solidFill>
                  <a:srgbClr val="C00000"/>
                </a:solidFill>
                <a:latin typeface="Calibri" pitchFamily="34" charset="0"/>
                <a:ea typeface="Calibri" pitchFamily="34" charset="0"/>
                <a:cs typeface="Calibri" pitchFamily="34" charset="0"/>
              </a:rPr>
            </a:br>
            <a:r>
              <a:rPr lang="en-US" altLang="en-US" sz="3600" smtClean="0">
                <a:solidFill>
                  <a:srgbClr val="C00000"/>
                </a:solidFill>
                <a:latin typeface="Calibri" pitchFamily="34" charset="0"/>
                <a:ea typeface="Calibri" pitchFamily="34" charset="0"/>
                <a:cs typeface="Calibri" pitchFamily="34" charset="0"/>
              </a:rPr>
              <a:t>Monroe Doctrine, 1904</a:t>
            </a:r>
          </a:p>
        </p:txBody>
      </p:sp>
      <p:pic>
        <p:nvPicPr>
          <p:cNvPr id="38915" name="Picture 3"/>
          <p:cNvPicPr>
            <a:picLocks noGrp="1" noChangeAspect="1" noChangeArrowheads="1"/>
          </p:cNvPicPr>
          <p:nvPr>
            <p:ph type="body" idx="1"/>
          </p:nvPr>
        </p:nvPicPr>
        <p:blipFill>
          <a:blip r:embed="rId2" cstate="print"/>
          <a:srcRect/>
          <a:stretch>
            <a:fillRect/>
          </a:stretch>
        </p:blipFill>
        <p:spPr>
          <a:xfrm>
            <a:off x="0" y="1143000"/>
            <a:ext cx="9144000" cy="5715000"/>
          </a:xfrm>
        </p:spPr>
      </p:pic>
      <p:sp>
        <p:nvSpPr>
          <p:cNvPr id="4" name="Rectangle 4"/>
          <p:cNvSpPr>
            <a:spLocks noChangeArrowheads="1"/>
          </p:cNvSpPr>
          <p:nvPr/>
        </p:nvSpPr>
        <p:spPr bwMode="auto">
          <a:xfrm>
            <a:off x="279400" y="6096000"/>
            <a:ext cx="3759200" cy="457200"/>
          </a:xfrm>
          <a:prstGeom prst="rect">
            <a:avLst/>
          </a:prstGeom>
          <a:noFill/>
          <a:ln w="38100">
            <a:solidFill>
              <a:schemeClr val="folHlink"/>
            </a:solidFill>
            <a:miter lim="800000"/>
            <a:headEnd/>
            <a:tailEnd/>
          </a:ln>
        </p:spPr>
        <p:txBody>
          <a:bodyPr wrap="none" anchor="ct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FFFFCC"/>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0" y="0"/>
            <a:ext cx="9144000" cy="1066800"/>
          </a:xfrm>
        </p:spPr>
        <p:txBody>
          <a:bodyPr/>
          <a:lstStyle/>
          <a:p>
            <a:r>
              <a:rPr lang="en-US" altLang="en-US" sz="3200" smtClean="0">
                <a:solidFill>
                  <a:schemeClr val="tx1"/>
                </a:solidFill>
                <a:latin typeface="Calibri" pitchFamily="34" charset="0"/>
              </a:rPr>
              <a:t>U.S. Imperialism: </a:t>
            </a:r>
            <a:r>
              <a:rPr lang="en-US" altLang="en-US" sz="3200" u="sng" smtClean="0">
                <a:solidFill>
                  <a:schemeClr val="folHlink"/>
                </a:solidFill>
                <a:latin typeface="Calibri" pitchFamily="34" charset="0"/>
              </a:rPr>
              <a:t>PANAMA CANAL</a:t>
            </a:r>
          </a:p>
        </p:txBody>
      </p:sp>
      <p:pic>
        <p:nvPicPr>
          <p:cNvPr id="184323" name="Picture 3" descr="20381"/>
          <p:cNvPicPr>
            <a:picLocks noChangeAspect="1" noChangeArrowheads="1"/>
          </p:cNvPicPr>
          <p:nvPr/>
        </p:nvPicPr>
        <p:blipFill>
          <a:blip r:embed="rId2" cstate="print"/>
          <a:srcRect/>
          <a:stretch>
            <a:fillRect/>
          </a:stretch>
        </p:blipFill>
        <p:spPr bwMode="auto">
          <a:xfrm>
            <a:off x="0" y="1143000"/>
            <a:ext cx="9144000" cy="5211763"/>
          </a:xfrm>
          <a:prstGeom prst="rect">
            <a:avLst/>
          </a:prstGeom>
          <a:noFill/>
          <a:ln w="38100">
            <a:noFill/>
            <a:miter lim="800000"/>
            <a:headEnd/>
            <a:tailEnd/>
          </a:ln>
        </p:spPr>
      </p:pic>
      <p:sp>
        <p:nvSpPr>
          <p:cNvPr id="184324" name="Rectangle 4"/>
          <p:cNvSpPr>
            <a:spLocks noChangeArrowheads="1"/>
          </p:cNvSpPr>
          <p:nvPr/>
        </p:nvSpPr>
        <p:spPr bwMode="auto">
          <a:xfrm>
            <a:off x="5410200" y="3962400"/>
            <a:ext cx="2057400" cy="1066800"/>
          </a:xfrm>
          <a:prstGeom prst="rect">
            <a:avLst/>
          </a:prstGeom>
          <a:noFill/>
          <a:ln w="38100">
            <a:solidFill>
              <a:schemeClr val="folHlink"/>
            </a:solidFill>
            <a:miter lim="800000"/>
            <a:headEnd/>
            <a:tailEnd/>
          </a:ln>
        </p:spPr>
        <p:txBody>
          <a:bodyPr wrap="none" anchor="ctr"/>
          <a:lstStyle/>
          <a:p>
            <a:endParaRPr lang="en-US" altLang="en-US" sz="3200"/>
          </a:p>
        </p:txBody>
      </p:sp>
      <p:sp>
        <p:nvSpPr>
          <p:cNvPr id="184326" name="AutoShape 6"/>
          <p:cNvSpPr>
            <a:spLocks noChangeArrowheads="1"/>
          </p:cNvSpPr>
          <p:nvPr/>
        </p:nvSpPr>
        <p:spPr bwMode="auto">
          <a:xfrm>
            <a:off x="4648200" y="228600"/>
            <a:ext cx="4267200" cy="2030413"/>
          </a:xfrm>
          <a:prstGeom prst="wedgeRectCallout">
            <a:avLst>
              <a:gd name="adj1" fmla="val -6511"/>
              <a:gd name="adj2" fmla="val 145487"/>
            </a:avLst>
          </a:prstGeom>
          <a:solidFill>
            <a:schemeClr val="tx2">
              <a:lumMod val="20000"/>
              <a:lumOff val="80000"/>
            </a:schemeClr>
          </a:solidFill>
          <a:ln w="12700">
            <a:solidFill>
              <a:schemeClr val="tx1"/>
            </a:solidFill>
            <a:miter lim="800000"/>
            <a:headEnd/>
            <a:tailEnd/>
          </a:ln>
        </p:spPr>
        <p:txBody>
          <a:bodyPr/>
          <a:lstStyle/>
          <a:p>
            <a:pPr algn="ctr">
              <a:lnSpc>
                <a:spcPct val="80000"/>
              </a:lnSpc>
              <a:defRPr/>
            </a:pPr>
            <a:r>
              <a:rPr lang="en-US" sz="3200" dirty="0">
                <a:latin typeface="Calibri" pitchFamily="34" charset="0"/>
              </a:rPr>
              <a:t>One of TR’s top objectives was to build</a:t>
            </a:r>
            <a:br>
              <a:rPr lang="en-US" sz="3200" dirty="0">
                <a:latin typeface="Calibri" pitchFamily="34" charset="0"/>
              </a:rPr>
            </a:br>
            <a:r>
              <a:rPr lang="en-US" sz="3200" dirty="0">
                <a:latin typeface="Calibri" pitchFamily="34" charset="0"/>
              </a:rPr>
              <a:t>a canal in Panama to help U.S. naval and commercial ships</a:t>
            </a:r>
          </a:p>
        </p:txBody>
      </p:sp>
      <p:pic>
        <p:nvPicPr>
          <p:cNvPr id="8" name="Picture 6" descr="http://pattiisaacs.files.wordpress.com/2011/12/panama_canal_w_inset-e1332514916258.jpg"/>
          <p:cNvPicPr>
            <a:picLocks noChangeAspect="1" noChangeArrowheads="1"/>
          </p:cNvPicPr>
          <p:nvPr/>
        </p:nvPicPr>
        <p:blipFill>
          <a:blip r:embed="rId3" cstate="print"/>
          <a:srcRect/>
          <a:stretch>
            <a:fillRect/>
          </a:stretch>
        </p:blipFill>
        <p:spPr bwMode="auto">
          <a:xfrm>
            <a:off x="152400" y="203200"/>
            <a:ext cx="4352925" cy="5805488"/>
          </a:xfrm>
          <a:prstGeom prst="rect">
            <a:avLst/>
          </a:prstGeom>
          <a:noFill/>
          <a:ln w="9525">
            <a:noFill/>
            <a:miter lim="800000"/>
            <a:headEnd/>
            <a:tailEnd/>
          </a:ln>
        </p:spPr>
      </p:pic>
      <p:sp>
        <p:nvSpPr>
          <p:cNvPr id="9" name="AutoShape 6"/>
          <p:cNvSpPr>
            <a:spLocks noChangeArrowheads="1"/>
          </p:cNvSpPr>
          <p:nvPr/>
        </p:nvSpPr>
        <p:spPr bwMode="auto">
          <a:xfrm>
            <a:off x="1143000" y="5410200"/>
            <a:ext cx="7848600" cy="1295400"/>
          </a:xfrm>
          <a:prstGeom prst="wedgeRectCallout">
            <a:avLst>
              <a:gd name="adj1" fmla="val 16370"/>
              <a:gd name="adj2" fmla="val -91116"/>
            </a:avLst>
          </a:prstGeom>
          <a:solidFill>
            <a:srgbClr val="CCFFCC"/>
          </a:solidFill>
          <a:ln w="12700">
            <a:solidFill>
              <a:schemeClr val="tx1"/>
            </a:solidFill>
            <a:miter lim="800000"/>
            <a:headEnd/>
            <a:tailEnd/>
          </a:ln>
        </p:spPr>
        <p:txBody>
          <a:bodyPr/>
          <a:lstStyle/>
          <a:p>
            <a:pPr algn="ctr">
              <a:lnSpc>
                <a:spcPct val="80000"/>
              </a:lnSpc>
            </a:pPr>
            <a:r>
              <a:rPr lang="en-US" altLang="en-US" sz="3200">
                <a:latin typeface="Calibri" pitchFamily="34" charset="0"/>
                <a:ea typeface="Calibri" pitchFamily="34" charset="0"/>
                <a:cs typeface="Calibri" pitchFamily="34" charset="0"/>
              </a:rPr>
              <a:t>But, the gov’t of Colombia rejected the </a:t>
            </a:r>
            <a:br>
              <a:rPr lang="en-US" altLang="en-US" sz="3200">
                <a:latin typeface="Calibri" pitchFamily="34" charset="0"/>
                <a:ea typeface="Calibri" pitchFamily="34" charset="0"/>
                <a:cs typeface="Calibri" pitchFamily="34" charset="0"/>
              </a:rPr>
            </a:br>
            <a:r>
              <a:rPr lang="en-US" altLang="en-US" sz="3200">
                <a:latin typeface="Calibri" pitchFamily="34" charset="0"/>
                <a:ea typeface="Calibri" pitchFamily="34" charset="0"/>
                <a:cs typeface="Calibri" pitchFamily="34" charset="0"/>
              </a:rPr>
              <a:t>U.S. offer to build a canal in Panama so TR encouraged Panama to break from Colombia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184323"/>
                                        </p:tgtEl>
                                      </p:cBhvr>
                                      <p:by x="200000" y="200000"/>
                                    </p:animScale>
                                  </p:childTnLst>
                                </p:cTn>
                              </p:par>
                              <p:par>
                                <p:cTn id="7" presetID="35" presetClass="path" presetSubtype="0" accel="50000" decel="50000" fill="hold" nodeType="withEffect">
                                  <p:stCondLst>
                                    <p:cond delay="0"/>
                                  </p:stCondLst>
                                  <p:childTnLst>
                                    <p:animMotion origin="layout" path="M 0 2.22222E-6 L -0.5 0.00903 " pathEditMode="relative" rAng="0" ptsTypes="AA">
                                      <p:cBhvr>
                                        <p:cTn id="8" dur="2000" fill="hold"/>
                                        <p:tgtEl>
                                          <p:spTgt spid="184323"/>
                                        </p:tgtEl>
                                        <p:attrNameLst>
                                          <p:attrName>ppt_x</p:attrName>
                                          <p:attrName>ppt_y</p:attrName>
                                        </p:attrNameLst>
                                      </p:cBhvr>
                                      <p:rCtr x="-250" y="4"/>
                                    </p:animMotion>
                                  </p:childTnLst>
                                </p:cTn>
                              </p:par>
                            </p:childTnLst>
                          </p:cTn>
                        </p:par>
                        <p:par>
                          <p:cTn id="9" fill="hold" nodeType="afterGroup">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184324"/>
                                        </p:tgtEl>
                                        <p:attrNameLst>
                                          <p:attrName>style.visibility</p:attrName>
                                        </p:attrNameLst>
                                      </p:cBhvr>
                                      <p:to>
                                        <p:strVal val="visible"/>
                                      </p:to>
                                    </p:set>
                                    <p:animEffect transition="in" filter="fade">
                                      <p:cBhvr>
                                        <p:cTn id="12" dur="500"/>
                                        <p:tgtEl>
                                          <p:spTgt spid="1843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4326"/>
                                        </p:tgtEl>
                                        <p:attrNameLst>
                                          <p:attrName>style.visibility</p:attrName>
                                        </p:attrNameLst>
                                      </p:cBhvr>
                                      <p:to>
                                        <p:strVal val="visible"/>
                                      </p:to>
                                    </p:set>
                                    <p:animEffect transition="in" filter="fade">
                                      <p:cBhvr>
                                        <p:cTn id="17" dur="500"/>
                                        <p:tgtEl>
                                          <p:spTgt spid="184326"/>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4" grpId="0" animBg="1"/>
      <p:bldP spid="184326"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FFFFCC"/>
        </a:solidFill>
        <a:effectLst/>
      </p:bgPr>
    </p:bg>
    <p:spTree>
      <p:nvGrpSpPr>
        <p:cNvPr id="1" name=""/>
        <p:cNvGrpSpPr/>
        <p:nvPr/>
      </p:nvGrpSpPr>
      <p:grpSpPr>
        <a:xfrm>
          <a:off x="0" y="0"/>
          <a:ext cx="0" cy="0"/>
          <a:chOff x="0" y="0"/>
          <a:chExt cx="0" cy="0"/>
        </a:xfrm>
      </p:grpSpPr>
      <p:pic>
        <p:nvPicPr>
          <p:cNvPr id="40962" name="Picture 7" descr="Image:PANAM1.JPG"/>
          <p:cNvPicPr>
            <a:picLocks noChangeAspect="1" noChangeArrowheads="1"/>
          </p:cNvPicPr>
          <p:nvPr/>
        </p:nvPicPr>
        <p:blipFill>
          <a:blip r:embed="rId2" cstate="print"/>
          <a:srcRect/>
          <a:stretch>
            <a:fillRect/>
          </a:stretch>
        </p:blipFill>
        <p:spPr bwMode="auto">
          <a:xfrm>
            <a:off x="0" y="1954213"/>
            <a:ext cx="9144000" cy="4903787"/>
          </a:xfrm>
          <a:prstGeom prst="rect">
            <a:avLst/>
          </a:prstGeom>
          <a:noFill/>
          <a:ln w="38100">
            <a:noFill/>
            <a:miter lim="800000"/>
            <a:headEnd/>
            <a:tailEnd/>
          </a:ln>
        </p:spPr>
      </p:pic>
      <p:sp>
        <p:nvSpPr>
          <p:cNvPr id="40963" name="AutoShape 6"/>
          <p:cNvSpPr>
            <a:spLocks noChangeArrowheads="1"/>
          </p:cNvSpPr>
          <p:nvPr/>
        </p:nvSpPr>
        <p:spPr bwMode="auto">
          <a:xfrm>
            <a:off x="152400" y="152400"/>
            <a:ext cx="8763000" cy="1371600"/>
          </a:xfrm>
          <a:prstGeom prst="wedgeRectCallout">
            <a:avLst>
              <a:gd name="adj1" fmla="val 12935"/>
              <a:gd name="adj2" fmla="val -8509"/>
            </a:avLst>
          </a:prstGeom>
          <a:solidFill>
            <a:srgbClr val="CCCCFF"/>
          </a:solidFill>
          <a:ln w="12700">
            <a:solidFill>
              <a:schemeClr val="tx1"/>
            </a:solidFill>
            <a:miter lim="800000"/>
            <a:headEnd/>
            <a:tailEnd/>
          </a:ln>
        </p:spPr>
        <p:txBody>
          <a:bodyPr/>
          <a:lstStyle/>
          <a:p>
            <a:pPr algn="ctr">
              <a:lnSpc>
                <a:spcPct val="85000"/>
              </a:lnSpc>
            </a:pPr>
            <a:r>
              <a:rPr lang="en-US" altLang="en-US" sz="3200">
                <a:latin typeface="Calibri" pitchFamily="34" charset="0"/>
                <a:ea typeface="Calibri" pitchFamily="34" charset="0"/>
                <a:cs typeface="Calibri" pitchFamily="34" charset="0"/>
              </a:rPr>
              <a:t>With U.S. help, Panama gained its independence from Colombia in 1903 and the new government agreed to allow the U.S. to build the canal</a:t>
            </a:r>
          </a:p>
        </p:txBody>
      </p:sp>
      <p:pic>
        <p:nvPicPr>
          <p:cNvPr id="6" name="Picture 4" descr="Photo of PANAMA CANAL CARTOON. &#10;'The News Reaches Bogota.' Cartoon, 1903, by W.A. Rogers from the New York 'Herald,' showing President Theodore Roosevelt rudely presenting Colombia with the fait accompli of his Panama Canal Zone treaty with the new republic of Panama."/>
          <p:cNvPicPr>
            <a:picLocks noChangeAspect="1" noChangeArrowheads="1"/>
          </p:cNvPicPr>
          <p:nvPr/>
        </p:nvPicPr>
        <p:blipFill>
          <a:blip r:embed="rId3" cstate="print"/>
          <a:srcRect/>
          <a:stretch>
            <a:fillRect/>
          </a:stretch>
        </p:blipFill>
        <p:spPr bwMode="auto">
          <a:xfrm>
            <a:off x="1143000" y="1757363"/>
            <a:ext cx="6781800" cy="5100637"/>
          </a:xfrm>
          <a:prstGeom prst="rect">
            <a:avLst/>
          </a:prstGeom>
          <a:noFill/>
          <a:ln w="9525">
            <a:noFill/>
            <a:miter lim="800000"/>
            <a:headEnd/>
            <a:tailEnd/>
          </a:ln>
        </p:spPr>
      </p:pic>
      <p:sp>
        <p:nvSpPr>
          <p:cNvPr id="7" name="Rectangle 6"/>
          <p:cNvSpPr>
            <a:spLocks noChangeArrowheads="1"/>
          </p:cNvSpPr>
          <p:nvPr/>
        </p:nvSpPr>
        <p:spPr bwMode="auto">
          <a:xfrm>
            <a:off x="228600" y="1676400"/>
            <a:ext cx="4419600" cy="523875"/>
          </a:xfrm>
          <a:prstGeom prst="rect">
            <a:avLst/>
          </a:prstGeom>
          <a:solidFill>
            <a:schemeClr val="bg1"/>
          </a:solidFill>
          <a:ln w="9525">
            <a:noFill/>
            <a:miter lim="800000"/>
            <a:headEnd/>
            <a:tailEnd/>
          </a:ln>
        </p:spPr>
        <p:txBody>
          <a:bodyPr>
            <a:spAutoFit/>
          </a:bodyPr>
          <a:lstStyle/>
          <a:p>
            <a:pPr algn="ctr"/>
            <a:r>
              <a:rPr lang="en-US" altLang="en-US" sz="2800">
                <a:latin typeface="Calibri" pitchFamily="34" charset="0"/>
                <a:ea typeface="Calibri" pitchFamily="34" charset="0"/>
                <a:cs typeface="Calibri" pitchFamily="34" charset="0"/>
                <a:hlinkClick r:id="rId4"/>
              </a:rPr>
              <a:t>Panama Canal Video (3.20) </a:t>
            </a:r>
            <a:endParaRPr lang="en-US" altLang="en-US" sz="2800">
              <a:latin typeface="Calibri" pitchFamily="34" charset="0"/>
              <a:ea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40962"/>
                                        </p:tgtEl>
                                      </p:cBhvr>
                                    </p:animEffect>
                                    <p:set>
                                      <p:cBhvr>
                                        <p:cTn id="7" dur="1" fill="hold">
                                          <p:stCondLst>
                                            <p:cond delay="499"/>
                                          </p:stCondLst>
                                        </p:cTn>
                                        <p:tgtEl>
                                          <p:spTgt spid="4096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5" descr="21847"/>
          <p:cNvPicPr>
            <a:picLocks noChangeAspect="1" noChangeArrowheads="1"/>
          </p:cNvPicPr>
          <p:nvPr/>
        </p:nvPicPr>
        <p:blipFill>
          <a:blip r:embed="rId3" cstate="print"/>
          <a:srcRect/>
          <a:stretch>
            <a:fillRect/>
          </a:stretch>
        </p:blipFill>
        <p:spPr bwMode="auto">
          <a:xfrm>
            <a:off x="990600" y="1136650"/>
            <a:ext cx="7065963" cy="5721350"/>
          </a:xfrm>
          <a:prstGeom prst="rect">
            <a:avLst/>
          </a:prstGeom>
          <a:noFill/>
          <a:ln w="9525">
            <a:noFill/>
            <a:miter lim="800000"/>
            <a:headEnd/>
            <a:tailEnd/>
          </a:ln>
        </p:spPr>
      </p:pic>
      <p:sp>
        <p:nvSpPr>
          <p:cNvPr id="41987" name="AutoShape 6"/>
          <p:cNvSpPr>
            <a:spLocks noChangeArrowheads="1"/>
          </p:cNvSpPr>
          <p:nvPr/>
        </p:nvSpPr>
        <p:spPr bwMode="auto">
          <a:xfrm>
            <a:off x="990600" y="76200"/>
            <a:ext cx="7065963" cy="914400"/>
          </a:xfrm>
          <a:prstGeom prst="wedgeRectCallout">
            <a:avLst>
              <a:gd name="adj1" fmla="val 12935"/>
              <a:gd name="adj2" fmla="val -8509"/>
            </a:avLst>
          </a:prstGeom>
          <a:solidFill>
            <a:srgbClr val="CCCCFF"/>
          </a:solidFill>
          <a:ln w="38100">
            <a:solidFill>
              <a:schemeClr val="tx1"/>
            </a:solidFill>
            <a:miter lim="800000"/>
            <a:headEnd/>
            <a:tailEnd/>
          </a:ln>
        </p:spPr>
        <p:txBody>
          <a:bodyPr/>
          <a:lstStyle/>
          <a:p>
            <a:pPr algn="ctr">
              <a:lnSpc>
                <a:spcPct val="80000"/>
              </a:lnSpc>
            </a:pPr>
            <a:r>
              <a:rPr lang="en-US" altLang="en-US" sz="3200">
                <a:latin typeface="Calibri" pitchFamily="34" charset="0"/>
                <a:ea typeface="Calibri" pitchFamily="34" charset="0"/>
                <a:cs typeface="Calibri" pitchFamily="34" charset="0"/>
              </a:rPr>
              <a:t>In 1914, the Panama Canal was finished and controlled by the United States</a:t>
            </a:r>
          </a:p>
        </p:txBody>
      </p:sp>
      <p:pic>
        <p:nvPicPr>
          <p:cNvPr id="7" name="Picture 5" descr="http://newsimg.bbc.co.uk/media/images/44095000/jpg/_44095754_canal_archive_ap_416.jpg"/>
          <p:cNvPicPr>
            <a:picLocks noChangeAspect="1" noChangeArrowheads="1"/>
          </p:cNvPicPr>
          <p:nvPr/>
        </p:nvPicPr>
        <p:blipFill>
          <a:blip r:embed="rId4" cstate="print"/>
          <a:srcRect/>
          <a:stretch>
            <a:fillRect/>
          </a:stretch>
        </p:blipFill>
        <p:spPr bwMode="auto">
          <a:xfrm>
            <a:off x="671513" y="1111250"/>
            <a:ext cx="7786687" cy="5746750"/>
          </a:xfrm>
          <a:prstGeom prst="rect">
            <a:avLst/>
          </a:prstGeom>
          <a:noFill/>
          <a:ln w="9525">
            <a:noFill/>
            <a:miter lim="800000"/>
            <a:headEnd/>
            <a:tailEnd/>
          </a:ln>
        </p:spPr>
      </p:pic>
      <p:pic>
        <p:nvPicPr>
          <p:cNvPr id="8" name="Picture 7" descr="http://www.usace.army.mil/History/Documents/Brief/05-growing-nation/Canal-lg.jpg"/>
          <p:cNvPicPr>
            <a:picLocks noChangeAspect="1" noChangeArrowheads="1"/>
          </p:cNvPicPr>
          <p:nvPr/>
        </p:nvPicPr>
        <p:blipFill>
          <a:blip r:embed="rId5" cstate="print"/>
          <a:srcRect t="8081"/>
          <a:stretch>
            <a:fillRect/>
          </a:stretch>
        </p:blipFill>
        <p:spPr bwMode="auto">
          <a:xfrm>
            <a:off x="627063" y="1111250"/>
            <a:ext cx="7831137" cy="5746750"/>
          </a:xfrm>
          <a:prstGeom prst="rect">
            <a:avLst/>
          </a:prstGeom>
          <a:noFill/>
          <a:ln w="9525">
            <a:noFill/>
            <a:miter lim="800000"/>
            <a:headEnd/>
            <a:tailEnd/>
          </a:ln>
        </p:spPr>
      </p:pic>
      <p:sp>
        <p:nvSpPr>
          <p:cNvPr id="9" name="Rectangle 8"/>
          <p:cNvSpPr>
            <a:spLocks noChangeArrowheads="1"/>
          </p:cNvSpPr>
          <p:nvPr/>
        </p:nvSpPr>
        <p:spPr bwMode="auto">
          <a:xfrm>
            <a:off x="152400" y="1179513"/>
            <a:ext cx="2895600" cy="954087"/>
          </a:xfrm>
          <a:prstGeom prst="rect">
            <a:avLst/>
          </a:prstGeom>
          <a:solidFill>
            <a:schemeClr val="bg1"/>
          </a:solidFill>
          <a:ln w="9525">
            <a:noFill/>
            <a:miter lim="800000"/>
            <a:headEnd/>
            <a:tailEnd/>
          </a:ln>
        </p:spPr>
        <p:txBody>
          <a:bodyPr>
            <a:spAutoFit/>
          </a:bodyPr>
          <a:lstStyle/>
          <a:p>
            <a:pPr algn="ctr"/>
            <a:r>
              <a:rPr lang="en-US" altLang="en-US" sz="2800">
                <a:latin typeface="Calibri" pitchFamily="34" charset="0"/>
                <a:ea typeface="Calibri" pitchFamily="34" charset="0"/>
                <a:cs typeface="Calibri" pitchFamily="34" charset="0"/>
                <a:hlinkClick r:id="rId6"/>
              </a:rPr>
              <a:t>How the Panama Canal Works</a:t>
            </a:r>
            <a:endParaRPr lang="en-US" altLang="en-US" sz="2800">
              <a:latin typeface="Calibri" pitchFamily="34" charset="0"/>
              <a:ea typeface="Calibri" pitchFamily="34" charset="0"/>
              <a:cs typeface="Calibri"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41986"/>
                                        </p:tgtEl>
                                      </p:cBhvr>
                                    </p:animEffect>
                                    <p:set>
                                      <p:cBhvr>
                                        <p:cTn id="7" dur="1" fill="hold">
                                          <p:stCondLst>
                                            <p:cond delay="499"/>
                                          </p:stCondLst>
                                        </p:cTn>
                                        <p:tgtEl>
                                          <p:spTgt spid="4198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AutoShape 6" descr="https://gilguysparks.files.wordpress.com/2012/03/4434509_f260.jpg?w=529"/>
          <p:cNvSpPr>
            <a:spLocks noChangeAspect="1" noChangeArrowheads="1"/>
          </p:cNvSpPr>
          <p:nvPr/>
        </p:nvSpPr>
        <p:spPr bwMode="auto">
          <a:xfrm>
            <a:off x="149225" y="-144463"/>
            <a:ext cx="304800" cy="304801"/>
          </a:xfrm>
          <a:prstGeom prst="rect">
            <a:avLst/>
          </a:prstGeom>
          <a:noFill/>
          <a:ln w="9525">
            <a:noFill/>
            <a:miter lim="800000"/>
            <a:headEnd/>
            <a:tailEnd/>
          </a:ln>
        </p:spPr>
        <p:txBody>
          <a:bodyPr/>
          <a:lstStyle/>
          <a:p>
            <a:endParaRPr lang="en-US" altLang="en-US"/>
          </a:p>
        </p:txBody>
      </p:sp>
      <p:pic>
        <p:nvPicPr>
          <p:cNvPr id="20490" name="Picture 10" descr="http://www.historytunes.com/images/cartoons/33-2.png"/>
          <p:cNvPicPr>
            <a:picLocks noChangeAspect="1" noChangeArrowheads="1"/>
          </p:cNvPicPr>
          <p:nvPr/>
        </p:nvPicPr>
        <p:blipFill>
          <a:blip r:embed="rId2" cstate="print"/>
          <a:srcRect b="4637"/>
          <a:stretch>
            <a:fillRect/>
          </a:stretch>
        </p:blipFill>
        <p:spPr bwMode="auto">
          <a:xfrm>
            <a:off x="914400" y="1220788"/>
            <a:ext cx="7391400" cy="5568950"/>
          </a:xfrm>
          <a:prstGeom prst="rect">
            <a:avLst/>
          </a:prstGeom>
          <a:noFill/>
          <a:ln w="9525">
            <a:noFill/>
            <a:miter lim="800000"/>
            <a:headEnd/>
            <a:tailEnd/>
          </a:ln>
        </p:spPr>
      </p:pic>
      <p:sp>
        <p:nvSpPr>
          <p:cNvPr id="43012" name="Rectangle 11"/>
          <p:cNvSpPr>
            <a:spLocks noChangeArrowheads="1"/>
          </p:cNvSpPr>
          <p:nvPr/>
        </p:nvSpPr>
        <p:spPr bwMode="auto">
          <a:xfrm>
            <a:off x="3352800" y="76200"/>
            <a:ext cx="5657850" cy="1189038"/>
          </a:xfrm>
          <a:prstGeom prst="rect">
            <a:avLst/>
          </a:prstGeom>
          <a:solidFill>
            <a:srgbClr val="FFFFCC"/>
          </a:solidFill>
          <a:ln w="12700">
            <a:solidFill>
              <a:schemeClr val="tx1"/>
            </a:solidFill>
            <a:miter lim="800000"/>
            <a:headEnd/>
            <a:tailEnd/>
          </a:ln>
        </p:spPr>
        <p:txBody>
          <a:bodyPr>
            <a:spAutoFit/>
          </a:bodyPr>
          <a:lstStyle/>
          <a:p>
            <a:pPr algn="ctr">
              <a:lnSpc>
                <a:spcPct val="80000"/>
              </a:lnSpc>
            </a:pPr>
            <a:r>
              <a:rPr lang="en-US" altLang="en-US" sz="3100">
                <a:latin typeface="Calibri" pitchFamily="34" charset="0"/>
              </a:rPr>
              <a:t>The Anti-Imperialist League formed in 1899 to fight American annexation of the Philippines</a:t>
            </a:r>
          </a:p>
        </p:txBody>
      </p:sp>
      <p:sp>
        <p:nvSpPr>
          <p:cNvPr id="13" name="Rectangle 12"/>
          <p:cNvSpPr/>
          <p:nvPr/>
        </p:nvSpPr>
        <p:spPr>
          <a:xfrm>
            <a:off x="76200" y="76200"/>
            <a:ext cx="3022600" cy="1189038"/>
          </a:xfrm>
          <a:prstGeom prst="rect">
            <a:avLst/>
          </a:prstGeom>
          <a:solidFill>
            <a:schemeClr val="tx2">
              <a:lumMod val="20000"/>
              <a:lumOff val="80000"/>
            </a:schemeClr>
          </a:solidFill>
          <a:ln w="12700">
            <a:solidFill>
              <a:schemeClr val="tx1"/>
            </a:solidFill>
          </a:ln>
        </p:spPr>
        <p:txBody>
          <a:bodyPr>
            <a:spAutoFit/>
          </a:bodyPr>
          <a:lstStyle/>
          <a:p>
            <a:pPr algn="ctr">
              <a:lnSpc>
                <a:spcPct val="80000"/>
              </a:lnSpc>
              <a:defRPr/>
            </a:pPr>
            <a:r>
              <a:rPr lang="en-US" sz="3100" dirty="0">
                <a:latin typeface="Calibri" pitchFamily="34" charset="0"/>
              </a:rPr>
              <a:t>Not all Americans supported imperialism</a:t>
            </a:r>
            <a:endParaRPr lang="en-US" sz="3100" dirty="0"/>
          </a:p>
        </p:txBody>
      </p:sp>
      <p:sp>
        <p:nvSpPr>
          <p:cNvPr id="14" name="Rectangle 13"/>
          <p:cNvSpPr>
            <a:spLocks noChangeArrowheads="1"/>
          </p:cNvSpPr>
          <p:nvPr/>
        </p:nvSpPr>
        <p:spPr bwMode="auto">
          <a:xfrm>
            <a:off x="76200" y="1508125"/>
            <a:ext cx="4443413" cy="1668463"/>
          </a:xfrm>
          <a:prstGeom prst="rect">
            <a:avLst/>
          </a:prstGeom>
          <a:solidFill>
            <a:srgbClr val="CCFFCC"/>
          </a:solidFill>
          <a:ln w="9525">
            <a:solidFill>
              <a:schemeClr val="tx1"/>
            </a:solidFill>
            <a:miter lim="800000"/>
            <a:headEnd/>
            <a:tailEnd/>
          </a:ln>
        </p:spPr>
        <p:txBody>
          <a:bodyPr>
            <a:spAutoFit/>
          </a:bodyPr>
          <a:lstStyle/>
          <a:p>
            <a:pPr algn="ctr">
              <a:lnSpc>
                <a:spcPct val="80000"/>
              </a:lnSpc>
            </a:pPr>
            <a:r>
              <a:rPr lang="en-US" altLang="en-US" sz="3200">
                <a:latin typeface="Calibri" pitchFamily="34" charset="0"/>
              </a:rPr>
              <a:t>Many argued that the United States had no right to force American culture upon others</a:t>
            </a:r>
          </a:p>
        </p:txBody>
      </p:sp>
      <p:pic>
        <p:nvPicPr>
          <p:cNvPr id="16" name="Picture 2" descr="http://www.jellicleblog.com/wp-content/uploads/2010/07/6a00fa96a4a3cd00020137e022eb37860e.jpg"/>
          <p:cNvPicPr>
            <a:picLocks noChangeAspect="1" noChangeArrowheads="1"/>
          </p:cNvPicPr>
          <p:nvPr/>
        </p:nvPicPr>
        <p:blipFill>
          <a:blip r:embed="rId3" cstate="print"/>
          <a:srcRect/>
          <a:stretch>
            <a:fillRect/>
          </a:stretch>
        </p:blipFill>
        <p:spPr bwMode="auto">
          <a:xfrm>
            <a:off x="4876800" y="1508125"/>
            <a:ext cx="4191000" cy="5273675"/>
          </a:xfrm>
          <a:prstGeom prst="rect">
            <a:avLst/>
          </a:prstGeom>
          <a:noFill/>
          <a:ln w="9525">
            <a:noFill/>
            <a:miter lim="800000"/>
            <a:headEnd/>
            <a:tailEnd/>
          </a:ln>
        </p:spPr>
      </p:pic>
      <p:pic>
        <p:nvPicPr>
          <p:cNvPr id="17" name="Picture 2" descr="http://www.wallchan.com/images/sandbox/58172-art-american-imperialism.jpg"/>
          <p:cNvPicPr>
            <a:picLocks noChangeAspect="1" noChangeArrowheads="1"/>
          </p:cNvPicPr>
          <p:nvPr/>
        </p:nvPicPr>
        <p:blipFill>
          <a:blip r:embed="rId4" cstate="print"/>
          <a:srcRect/>
          <a:stretch>
            <a:fillRect/>
          </a:stretch>
        </p:blipFill>
        <p:spPr bwMode="auto">
          <a:xfrm>
            <a:off x="-228600" y="3352800"/>
            <a:ext cx="4976813" cy="3200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xit" presetSubtype="0" fill="hold" nodeType="withEffect">
                                  <p:stCondLst>
                                    <p:cond delay="0"/>
                                  </p:stCondLst>
                                  <p:childTnLst>
                                    <p:animEffect transition="out" filter="fade">
                                      <p:cBhvr>
                                        <p:cTn id="9" dur="500"/>
                                        <p:tgtEl>
                                          <p:spTgt spid="20490"/>
                                        </p:tgtEl>
                                      </p:cBhvr>
                                    </p:animEffect>
                                    <p:set>
                                      <p:cBhvr>
                                        <p:cTn id="10" dur="1" fill="hold">
                                          <p:stCondLst>
                                            <p:cond delay="499"/>
                                          </p:stCondLst>
                                        </p:cTn>
                                        <p:tgtEl>
                                          <p:spTgt spid="20490"/>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1"/>
          <p:cNvPicPr>
            <a:picLocks noChangeAspect="1"/>
          </p:cNvPicPr>
          <p:nvPr/>
        </p:nvPicPr>
        <p:blipFill>
          <a:blip r:embed="rId2" cstate="print"/>
          <a:srcRect/>
          <a:stretch>
            <a:fillRect/>
          </a:stretch>
        </p:blipFill>
        <p:spPr bwMode="auto">
          <a:xfrm>
            <a:off x="5591175" y="990600"/>
            <a:ext cx="3552825" cy="5943600"/>
          </a:xfrm>
          <a:prstGeom prst="rect">
            <a:avLst/>
          </a:prstGeom>
          <a:noFill/>
          <a:ln w="9525">
            <a:noFill/>
            <a:miter lim="800000"/>
            <a:headEnd/>
            <a:tailEnd/>
          </a:ln>
        </p:spPr>
      </p:pic>
      <p:pic>
        <p:nvPicPr>
          <p:cNvPr id="6147" name="Picture 2" descr="http://www.easynotecards.com/uploads/849/57/afcf843_1319aed3ceb__8000_00000037.jpg"/>
          <p:cNvPicPr>
            <a:picLocks noChangeAspect="1" noChangeArrowheads="1"/>
          </p:cNvPicPr>
          <p:nvPr/>
        </p:nvPicPr>
        <p:blipFill>
          <a:blip r:embed="rId3" cstate="print"/>
          <a:srcRect/>
          <a:stretch>
            <a:fillRect/>
          </a:stretch>
        </p:blipFill>
        <p:spPr bwMode="auto">
          <a:xfrm>
            <a:off x="142875" y="3595688"/>
            <a:ext cx="5518150" cy="3109912"/>
          </a:xfrm>
          <a:prstGeom prst="rect">
            <a:avLst/>
          </a:prstGeom>
          <a:noFill/>
          <a:ln w="9525">
            <a:noFill/>
            <a:miter lim="800000"/>
            <a:headEnd/>
            <a:tailEnd/>
          </a:ln>
        </p:spPr>
      </p:pic>
      <p:sp>
        <p:nvSpPr>
          <p:cNvPr id="6148" name="Text Box 10"/>
          <p:cNvSpPr txBox="1">
            <a:spLocks noChangeArrowheads="1"/>
          </p:cNvSpPr>
          <p:nvPr/>
        </p:nvSpPr>
        <p:spPr bwMode="auto">
          <a:xfrm>
            <a:off x="128588" y="109538"/>
            <a:ext cx="7034212" cy="3243262"/>
          </a:xfrm>
          <a:prstGeom prst="rect">
            <a:avLst/>
          </a:prstGeom>
          <a:solidFill>
            <a:srgbClr val="CCFFFF"/>
          </a:solidFill>
          <a:ln w="12700">
            <a:solidFill>
              <a:schemeClr val="tx1"/>
            </a:solidFill>
            <a:miter lim="800000"/>
            <a:headEnd/>
            <a:tailEnd/>
          </a:ln>
        </p:spPr>
        <p:txBody>
          <a:bodyPr>
            <a:spAutoFit/>
          </a:bodyPr>
          <a:lstStyle/>
          <a:p>
            <a:pPr algn="ctr">
              <a:lnSpc>
                <a:spcPct val="80000"/>
              </a:lnSpc>
            </a:pPr>
            <a:r>
              <a:rPr lang="en-US" altLang="en-US" sz="3200">
                <a:latin typeface="Calibri" pitchFamily="34" charset="0"/>
                <a:ea typeface="Calibri" pitchFamily="34" charset="0"/>
                <a:cs typeface="Calibri" pitchFamily="34" charset="0"/>
              </a:rPr>
              <a:t>“</a:t>
            </a:r>
            <a:r>
              <a:rPr lang="en-US" altLang="en-US" sz="3200" i="1">
                <a:latin typeface="Calibri" pitchFamily="34" charset="0"/>
                <a:ea typeface="Calibri" pitchFamily="34" charset="0"/>
                <a:cs typeface="Calibri" pitchFamily="34" charset="0"/>
              </a:rPr>
              <a:t>The American continents…are henceforth not to be considered as subjects for future colonization by any European powers. We should consider any attempt on their part to extend their system to any portion of this hemisphere as dangerous to our peace and safety</a:t>
            </a:r>
            <a:r>
              <a:rPr lang="en-US" altLang="en-US" sz="3200">
                <a:latin typeface="Calibri" pitchFamily="34" charset="0"/>
                <a:ea typeface="Calibri" pitchFamily="34" charset="0"/>
                <a:cs typeface="Calibri" pitchFamily="34" charset="0"/>
              </a:rPr>
              <a:t>”</a:t>
            </a:r>
          </a:p>
          <a:p>
            <a:pPr algn="r">
              <a:lnSpc>
                <a:spcPct val="80000"/>
              </a:lnSpc>
            </a:pPr>
            <a:r>
              <a:rPr lang="en-US" altLang="en-US" sz="3200">
                <a:latin typeface="Calibri" pitchFamily="34" charset="0"/>
                <a:ea typeface="Calibri" pitchFamily="34" charset="0"/>
                <a:cs typeface="Calibri" pitchFamily="34" charset="0"/>
              </a:rPr>
              <a:t>—The Monroe Doctrine (1823)</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4" name="Picture 2" descr="http://overwroughtmusings.files.wordpress.com/2012/04/victor-gillam-a-lesson-for-anti-espansionists-1899.jpg"/>
          <p:cNvPicPr>
            <a:picLocks noChangeAspect="1" noChangeArrowheads="1"/>
          </p:cNvPicPr>
          <p:nvPr/>
        </p:nvPicPr>
        <p:blipFill>
          <a:blip r:embed="rId2" cstate="print"/>
          <a:srcRect/>
          <a:stretch>
            <a:fillRect/>
          </a:stretch>
        </p:blipFill>
        <p:spPr bwMode="auto">
          <a:xfrm>
            <a:off x="0" y="1771650"/>
            <a:ext cx="9144000" cy="5086350"/>
          </a:xfrm>
          <a:prstGeom prst="rect">
            <a:avLst/>
          </a:prstGeom>
          <a:noFill/>
          <a:ln w="9525">
            <a:noFill/>
            <a:miter lim="800000"/>
            <a:headEnd/>
            <a:tailEnd/>
          </a:ln>
        </p:spPr>
      </p:pic>
      <p:sp>
        <p:nvSpPr>
          <p:cNvPr id="44035" name="Rectangle 2"/>
          <p:cNvSpPr>
            <a:spLocks noChangeArrowheads="1"/>
          </p:cNvSpPr>
          <p:nvPr/>
        </p:nvSpPr>
        <p:spPr bwMode="auto">
          <a:xfrm>
            <a:off x="152400" y="76200"/>
            <a:ext cx="8839200" cy="496888"/>
          </a:xfrm>
          <a:prstGeom prst="rect">
            <a:avLst/>
          </a:prstGeom>
          <a:solidFill>
            <a:srgbClr val="FFFFCC"/>
          </a:solidFill>
          <a:ln w="12700">
            <a:solidFill>
              <a:schemeClr val="tx1"/>
            </a:solidFill>
            <a:miter lim="800000"/>
            <a:headEnd/>
            <a:tailEnd/>
          </a:ln>
        </p:spPr>
        <p:txBody>
          <a:bodyPr>
            <a:spAutoFit/>
          </a:bodyPr>
          <a:lstStyle/>
          <a:p>
            <a:pPr algn="ctr">
              <a:lnSpc>
                <a:spcPct val="80000"/>
              </a:lnSpc>
            </a:pPr>
            <a:r>
              <a:rPr lang="en-US" altLang="en-US" sz="3200">
                <a:latin typeface="Calibri" pitchFamily="34" charset="0"/>
                <a:ea typeface="Calibri" pitchFamily="34" charset="0"/>
                <a:cs typeface="Calibri" pitchFamily="34" charset="0"/>
              </a:rPr>
              <a:t>By the 20</a:t>
            </a:r>
            <a:r>
              <a:rPr lang="en-US" altLang="en-US" sz="3200" baseline="30000">
                <a:latin typeface="Calibri" pitchFamily="34" charset="0"/>
                <a:ea typeface="Calibri" pitchFamily="34" charset="0"/>
                <a:cs typeface="Calibri" pitchFamily="34" charset="0"/>
              </a:rPr>
              <a:t>th</a:t>
            </a:r>
            <a:r>
              <a:rPr lang="en-US" altLang="en-US" sz="3200">
                <a:latin typeface="Calibri" pitchFamily="34" charset="0"/>
                <a:ea typeface="Calibri" pitchFamily="34" charset="0"/>
                <a:cs typeface="Calibri" pitchFamily="34" charset="0"/>
              </a:rPr>
              <a:t> century, the USA was a world power</a:t>
            </a:r>
          </a:p>
        </p:txBody>
      </p:sp>
      <p:sp>
        <p:nvSpPr>
          <p:cNvPr id="5" name="Rectangle 4"/>
          <p:cNvSpPr>
            <a:spLocks noChangeArrowheads="1"/>
          </p:cNvSpPr>
          <p:nvPr/>
        </p:nvSpPr>
        <p:spPr bwMode="auto">
          <a:xfrm>
            <a:off x="152400" y="685800"/>
            <a:ext cx="5334000" cy="1216025"/>
          </a:xfrm>
          <a:prstGeom prst="rect">
            <a:avLst/>
          </a:prstGeom>
          <a:solidFill>
            <a:srgbClr val="CCFFCC"/>
          </a:solidFill>
          <a:ln w="12700">
            <a:solidFill>
              <a:schemeClr val="tx1"/>
            </a:solidFill>
            <a:miter lim="800000"/>
            <a:headEnd/>
            <a:tailEnd/>
          </a:ln>
        </p:spPr>
        <p:txBody>
          <a:bodyPr>
            <a:spAutoFit/>
          </a:bodyPr>
          <a:lstStyle/>
          <a:p>
            <a:pPr algn="ctr">
              <a:lnSpc>
                <a:spcPct val="80000"/>
              </a:lnSpc>
            </a:pPr>
            <a:r>
              <a:rPr lang="en-US" altLang="en-US" sz="3200">
                <a:latin typeface="Calibri" pitchFamily="34" charset="0"/>
                <a:ea typeface="Calibri" pitchFamily="34" charset="0"/>
                <a:cs typeface="Calibri" pitchFamily="34" charset="0"/>
              </a:rPr>
              <a:t>The industrial revolution transformed the USA into an economic power</a:t>
            </a:r>
          </a:p>
        </p:txBody>
      </p:sp>
      <p:sp>
        <p:nvSpPr>
          <p:cNvPr id="6" name="Rectangle 5"/>
          <p:cNvSpPr>
            <a:spLocks noChangeArrowheads="1"/>
          </p:cNvSpPr>
          <p:nvPr/>
        </p:nvSpPr>
        <p:spPr bwMode="auto">
          <a:xfrm>
            <a:off x="152400" y="2005013"/>
            <a:ext cx="5334000" cy="823912"/>
          </a:xfrm>
          <a:prstGeom prst="rect">
            <a:avLst/>
          </a:prstGeom>
          <a:solidFill>
            <a:srgbClr val="FFCCFF"/>
          </a:solidFill>
          <a:ln w="12700">
            <a:solidFill>
              <a:schemeClr val="tx1"/>
            </a:solidFill>
            <a:miter lim="800000"/>
            <a:headEnd/>
            <a:tailEnd/>
          </a:ln>
        </p:spPr>
        <p:txBody>
          <a:bodyPr>
            <a:spAutoFit/>
          </a:bodyPr>
          <a:lstStyle/>
          <a:p>
            <a:pPr algn="ctr">
              <a:lnSpc>
                <a:spcPct val="80000"/>
              </a:lnSpc>
            </a:pPr>
            <a:r>
              <a:rPr lang="en-US" altLang="en-US" sz="3200">
                <a:latin typeface="Calibri" pitchFamily="34" charset="0"/>
                <a:ea typeface="Calibri" pitchFamily="34" charset="0"/>
                <a:cs typeface="Calibri" pitchFamily="34" charset="0"/>
              </a:rPr>
              <a:t>The USA built the world’s </a:t>
            </a:r>
            <a:br>
              <a:rPr lang="en-US" altLang="en-US" sz="3200">
                <a:latin typeface="Calibri" pitchFamily="34" charset="0"/>
                <a:ea typeface="Calibri" pitchFamily="34" charset="0"/>
                <a:cs typeface="Calibri" pitchFamily="34" charset="0"/>
              </a:rPr>
            </a:br>
            <a:r>
              <a:rPr lang="en-US" altLang="en-US" sz="3200">
                <a:latin typeface="Calibri" pitchFamily="34" charset="0"/>
                <a:ea typeface="Calibri" pitchFamily="34" charset="0"/>
                <a:cs typeface="Calibri" pitchFamily="34" charset="0"/>
              </a:rPr>
              <a:t>third largest navy </a:t>
            </a:r>
          </a:p>
        </p:txBody>
      </p:sp>
      <p:sp>
        <p:nvSpPr>
          <p:cNvPr id="7" name="Rectangle 6"/>
          <p:cNvSpPr>
            <a:spLocks noChangeArrowheads="1"/>
          </p:cNvSpPr>
          <p:nvPr/>
        </p:nvSpPr>
        <p:spPr bwMode="auto">
          <a:xfrm>
            <a:off x="152400" y="2925763"/>
            <a:ext cx="5334000" cy="1189037"/>
          </a:xfrm>
          <a:prstGeom prst="rect">
            <a:avLst/>
          </a:prstGeom>
          <a:solidFill>
            <a:schemeClr val="tx2">
              <a:lumMod val="20000"/>
              <a:lumOff val="80000"/>
            </a:schemeClr>
          </a:solidFill>
          <a:ln w="12700">
            <a:solidFill>
              <a:schemeClr val="tx1"/>
            </a:solidFill>
            <a:miter lim="800000"/>
            <a:headEnd/>
            <a:tailEnd/>
          </a:ln>
        </p:spPr>
        <p:txBody>
          <a:bodyPr>
            <a:spAutoFit/>
          </a:bodyPr>
          <a:lstStyle/>
          <a:p>
            <a:pPr algn="ctr">
              <a:lnSpc>
                <a:spcPct val="80000"/>
              </a:lnSpc>
              <a:defRPr/>
            </a:pPr>
            <a:r>
              <a:rPr lang="en-US" sz="3200" dirty="0">
                <a:latin typeface="Calibri" pitchFamily="34" charset="0"/>
                <a:ea typeface="Calibri" pitchFamily="34" charset="0"/>
                <a:cs typeface="Calibri" pitchFamily="34" charset="0"/>
              </a:rPr>
              <a:t>America annexed important new territories in the Caribbean and Asia </a:t>
            </a:r>
          </a:p>
        </p:txBody>
      </p:sp>
      <p:sp>
        <p:nvSpPr>
          <p:cNvPr id="8" name="Rectangle 7"/>
          <p:cNvSpPr>
            <a:spLocks noChangeArrowheads="1"/>
          </p:cNvSpPr>
          <p:nvPr/>
        </p:nvSpPr>
        <p:spPr bwMode="auto">
          <a:xfrm>
            <a:off x="152400" y="4249738"/>
            <a:ext cx="5334000" cy="2465387"/>
          </a:xfrm>
          <a:prstGeom prst="rect">
            <a:avLst/>
          </a:prstGeom>
          <a:solidFill>
            <a:srgbClr val="FFCC99"/>
          </a:solidFill>
          <a:ln w="12700">
            <a:solidFill>
              <a:schemeClr val="tx1"/>
            </a:solidFill>
            <a:miter lim="800000"/>
            <a:headEnd/>
            <a:tailEnd/>
          </a:ln>
        </p:spPr>
        <p:txBody>
          <a:bodyPr>
            <a:spAutoFit/>
          </a:bodyPr>
          <a:lstStyle/>
          <a:p>
            <a:pPr algn="ctr">
              <a:lnSpc>
                <a:spcPct val="80000"/>
              </a:lnSpc>
            </a:pPr>
            <a:r>
              <a:rPr lang="en-US" altLang="en-US" sz="3200">
                <a:latin typeface="Calibri" pitchFamily="34" charset="0"/>
                <a:ea typeface="Calibri" pitchFamily="34" charset="0"/>
                <a:cs typeface="Calibri" pitchFamily="34" charset="0"/>
              </a:rPr>
              <a:t>America asserted itself as </a:t>
            </a:r>
            <a:br>
              <a:rPr lang="en-US" altLang="en-US" sz="3200">
                <a:latin typeface="Calibri" pitchFamily="34" charset="0"/>
                <a:ea typeface="Calibri" pitchFamily="34" charset="0"/>
                <a:cs typeface="Calibri" pitchFamily="34" charset="0"/>
              </a:rPr>
            </a:br>
            <a:r>
              <a:rPr lang="en-US" altLang="en-US" sz="3200">
                <a:latin typeface="Calibri" pitchFamily="34" charset="0"/>
                <a:ea typeface="Calibri" pitchFamily="34" charset="0"/>
                <a:cs typeface="Calibri" pitchFamily="34" charset="0"/>
              </a:rPr>
              <a:t>an equal to European nations and used its influence to </a:t>
            </a:r>
            <a:br>
              <a:rPr lang="en-US" altLang="en-US" sz="3200">
                <a:latin typeface="Calibri" pitchFamily="34" charset="0"/>
                <a:ea typeface="Calibri" pitchFamily="34" charset="0"/>
                <a:cs typeface="Calibri" pitchFamily="34" charset="0"/>
              </a:rPr>
            </a:br>
            <a:r>
              <a:rPr lang="en-US" altLang="en-US" sz="3200">
                <a:latin typeface="Calibri" pitchFamily="34" charset="0"/>
                <a:ea typeface="Calibri" pitchFamily="34" charset="0"/>
                <a:cs typeface="Calibri" pitchFamily="34" charset="0"/>
              </a:rPr>
              <a:t>build the Panama Canal, protect Latin America, and trade in Asia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838200"/>
          </a:xfrm>
        </p:spPr>
        <p:txBody>
          <a:bodyPr/>
          <a:lstStyle/>
          <a:p>
            <a:pPr>
              <a:defRPr/>
            </a:pPr>
            <a:r>
              <a:rPr lang="en-US" sz="3600" dirty="0" smtClean="0">
                <a:solidFill>
                  <a:schemeClr val="accent4"/>
                </a:solidFill>
                <a:latin typeface="Calibri" pitchFamily="34" charset="0"/>
                <a:cs typeface="Calibri" pitchFamily="34" charset="0"/>
              </a:rPr>
              <a:t>United States</a:t>
            </a:r>
            <a:r>
              <a:rPr lang="en-US" sz="3600" dirty="0" smtClean="0">
                <a:latin typeface="Calibri" pitchFamily="34" charset="0"/>
                <a:cs typeface="Calibri" pitchFamily="34" charset="0"/>
              </a:rPr>
              <a:t>: </a:t>
            </a:r>
            <a:r>
              <a:rPr lang="en-US" sz="3600" i="1" u="sng" dirty="0" smtClean="0">
                <a:solidFill>
                  <a:srgbClr val="0000CC"/>
                </a:solidFill>
                <a:latin typeface="Calibri" pitchFamily="34" charset="0"/>
                <a:cs typeface="Calibri" pitchFamily="34" charset="0"/>
              </a:rPr>
              <a:t>Imperialist</a:t>
            </a:r>
            <a:r>
              <a:rPr lang="en-US" sz="3600" dirty="0" smtClean="0">
                <a:solidFill>
                  <a:srgbClr val="0000CC"/>
                </a:solidFill>
                <a:latin typeface="Calibri" pitchFamily="34" charset="0"/>
                <a:cs typeface="Calibri" pitchFamily="34" charset="0"/>
              </a:rPr>
              <a:t> </a:t>
            </a:r>
            <a:r>
              <a:rPr lang="en-US" sz="3600" dirty="0" smtClean="0">
                <a:solidFill>
                  <a:schemeClr val="accent4"/>
                </a:solidFill>
                <a:latin typeface="Calibri" pitchFamily="34" charset="0"/>
                <a:cs typeface="Calibri" pitchFamily="34" charset="0"/>
              </a:rPr>
              <a:t>or</a:t>
            </a:r>
            <a:r>
              <a:rPr lang="en-US" sz="3600" dirty="0" smtClean="0">
                <a:solidFill>
                  <a:srgbClr val="0000CC"/>
                </a:solidFill>
                <a:latin typeface="Calibri" pitchFamily="34" charset="0"/>
                <a:cs typeface="Calibri" pitchFamily="34" charset="0"/>
              </a:rPr>
              <a:t> </a:t>
            </a:r>
            <a:r>
              <a:rPr lang="en-US" sz="3600" i="1" u="sng" dirty="0" smtClean="0">
                <a:solidFill>
                  <a:srgbClr val="C00000"/>
                </a:solidFill>
                <a:latin typeface="Calibri" pitchFamily="34" charset="0"/>
                <a:cs typeface="Calibri" pitchFamily="34" charset="0"/>
              </a:rPr>
              <a:t>Good Neighbor</a:t>
            </a:r>
            <a:r>
              <a:rPr lang="en-US" sz="3600" dirty="0" smtClean="0">
                <a:solidFill>
                  <a:schemeClr val="accent4"/>
                </a:solidFill>
                <a:latin typeface="Calibri" pitchFamily="34" charset="0"/>
                <a:cs typeface="Calibri" pitchFamily="34" charset="0"/>
              </a:rPr>
              <a:t>?</a:t>
            </a:r>
            <a:endParaRPr lang="en-US" sz="3600" dirty="0">
              <a:solidFill>
                <a:schemeClr val="accent4"/>
              </a:solidFill>
              <a:latin typeface="Calibri" pitchFamily="34" charset="0"/>
              <a:cs typeface="Calibri" pitchFamily="34" charset="0"/>
            </a:endParaRPr>
          </a:p>
        </p:txBody>
      </p:sp>
      <p:sp>
        <p:nvSpPr>
          <p:cNvPr id="5" name="Content Placeholder 4"/>
          <p:cNvSpPr>
            <a:spLocks noGrp="1"/>
          </p:cNvSpPr>
          <p:nvPr>
            <p:ph idx="1"/>
          </p:nvPr>
        </p:nvSpPr>
        <p:spPr>
          <a:xfrm>
            <a:off x="76200" y="838200"/>
            <a:ext cx="9067800" cy="5638800"/>
          </a:xfrm>
        </p:spPr>
        <p:txBody>
          <a:bodyPr/>
          <a:lstStyle/>
          <a:p>
            <a:pPr>
              <a:lnSpc>
                <a:spcPct val="85000"/>
              </a:lnSpc>
              <a:spcBef>
                <a:spcPts val="0"/>
              </a:spcBef>
              <a:spcAft>
                <a:spcPts val="600"/>
              </a:spcAft>
              <a:defRPr/>
            </a:pPr>
            <a:r>
              <a:rPr lang="en-US" sz="3200" dirty="0" smtClean="0">
                <a:solidFill>
                  <a:schemeClr val="accent4"/>
                </a:solidFill>
                <a:latin typeface="Calibri" pitchFamily="34" charset="0"/>
                <a:cs typeface="Calibri" pitchFamily="34" charset="0"/>
              </a:rPr>
              <a:t>Did the foreign policy actions of the United States reflect selfish, imperialist ambitions or did the USA act as a concerned “big-brother” who was looking after the interests of the western hemisphere? </a:t>
            </a:r>
          </a:p>
          <a:p>
            <a:pPr lvl="1">
              <a:lnSpc>
                <a:spcPct val="85000"/>
              </a:lnSpc>
              <a:spcBef>
                <a:spcPts val="0"/>
              </a:spcBef>
              <a:spcAft>
                <a:spcPts val="600"/>
              </a:spcAft>
              <a:defRPr/>
            </a:pPr>
            <a:r>
              <a:rPr lang="en-US" sz="3200" dirty="0" smtClean="0">
                <a:solidFill>
                  <a:schemeClr val="accent4"/>
                </a:solidFill>
                <a:latin typeface="Calibri" pitchFamily="34" charset="0"/>
                <a:cs typeface="Calibri" pitchFamily="34" charset="0"/>
              </a:rPr>
              <a:t>Use examples from this unit that provide evidence of both arguments.</a:t>
            </a:r>
          </a:p>
          <a:p>
            <a:pPr lvl="1">
              <a:lnSpc>
                <a:spcPct val="85000"/>
              </a:lnSpc>
              <a:spcBef>
                <a:spcPts val="0"/>
              </a:spcBef>
              <a:spcAft>
                <a:spcPts val="600"/>
              </a:spcAft>
              <a:defRPr/>
            </a:pPr>
            <a:r>
              <a:rPr lang="en-US" sz="3200" dirty="0" smtClean="0">
                <a:solidFill>
                  <a:schemeClr val="accent4"/>
                </a:solidFill>
                <a:latin typeface="Calibri" pitchFamily="34" charset="0"/>
                <a:cs typeface="Calibri" pitchFamily="34" charset="0"/>
              </a:rPr>
              <a:t>Take a side and make an argument (thesis)</a:t>
            </a:r>
          </a:p>
          <a:p>
            <a:pPr>
              <a:lnSpc>
                <a:spcPct val="85000"/>
              </a:lnSpc>
              <a:spcBef>
                <a:spcPts val="0"/>
              </a:spcBef>
              <a:spcAft>
                <a:spcPts val="600"/>
              </a:spcAft>
              <a:defRPr/>
            </a:pPr>
            <a:endParaRPr lang="en-US" sz="3200" dirty="0">
              <a:solidFill>
                <a:schemeClr val="accent4"/>
              </a:solidFill>
            </a:endParaRPr>
          </a:p>
        </p:txBody>
      </p:sp>
      <p:pic>
        <p:nvPicPr>
          <p:cNvPr id="45060" name="Picture 2" descr="http://www.hawaiialive.org/resources/image/218.jpg"/>
          <p:cNvPicPr>
            <a:picLocks noChangeAspect="1" noChangeArrowheads="1"/>
          </p:cNvPicPr>
          <p:nvPr/>
        </p:nvPicPr>
        <p:blipFill>
          <a:blip r:embed="rId2" cstate="print"/>
          <a:srcRect/>
          <a:stretch>
            <a:fillRect/>
          </a:stretch>
        </p:blipFill>
        <p:spPr bwMode="auto">
          <a:xfrm>
            <a:off x="0" y="838200"/>
            <a:ext cx="9178925" cy="5892800"/>
          </a:xfrm>
          <a:prstGeom prst="rect">
            <a:avLst/>
          </a:prstGeom>
          <a:noFill/>
          <a:ln w="9525">
            <a:noFill/>
            <a:miter lim="800000"/>
            <a:headEnd/>
            <a:tailEnd/>
          </a:ln>
        </p:spPr>
      </p:pic>
      <p:pic>
        <p:nvPicPr>
          <p:cNvPr id="56324" name="Picture 4" descr="http://library.kcc.hawaii.edu/~soma/cartoons/hurrah.gif"/>
          <p:cNvPicPr>
            <a:picLocks noChangeAspect="1" noChangeArrowheads="1"/>
          </p:cNvPicPr>
          <p:nvPr/>
        </p:nvPicPr>
        <p:blipFill>
          <a:blip r:embed="rId3" cstate="print"/>
          <a:srcRect/>
          <a:stretch>
            <a:fillRect/>
          </a:stretch>
        </p:blipFill>
        <p:spPr bwMode="auto">
          <a:xfrm>
            <a:off x="174625" y="838200"/>
            <a:ext cx="8829675" cy="5892800"/>
          </a:xfrm>
          <a:prstGeom prst="rect">
            <a:avLst/>
          </a:prstGeom>
          <a:noFill/>
          <a:ln w="9525">
            <a:noFill/>
            <a:miter lim="800000"/>
            <a:headEnd/>
            <a:tailEnd/>
          </a:ln>
        </p:spPr>
      </p:pic>
      <p:sp>
        <p:nvSpPr>
          <p:cNvPr id="6" name="Rectangle 5"/>
          <p:cNvSpPr>
            <a:spLocks noChangeArrowheads="1"/>
          </p:cNvSpPr>
          <p:nvPr/>
        </p:nvSpPr>
        <p:spPr bwMode="auto">
          <a:xfrm>
            <a:off x="2438400" y="6300788"/>
            <a:ext cx="4572000" cy="369887"/>
          </a:xfrm>
          <a:prstGeom prst="rect">
            <a:avLst/>
          </a:prstGeom>
          <a:noFill/>
          <a:ln w="9525">
            <a:noFill/>
            <a:miter lim="800000"/>
            <a:headEnd/>
            <a:tailEnd/>
          </a:ln>
        </p:spPr>
        <p:txBody>
          <a:bodyPr>
            <a:spAutoFit/>
          </a:bodyPr>
          <a:lstStyle/>
          <a:p>
            <a:pPr algn="ctr"/>
            <a:r>
              <a:rPr lang="en-US" altLang="en-US" i="1" u="sng">
                <a:latin typeface="Calibri" pitchFamily="34" charset="0"/>
                <a:ea typeface="Calibri" pitchFamily="34" charset="0"/>
                <a:cs typeface="Calibri" pitchFamily="34" charset="0"/>
              </a:rPr>
              <a:t>Hurrah! The Country Is Saved Again</a:t>
            </a:r>
            <a:endParaRPr lang="en-US" altLang="en-US" u="sng">
              <a:latin typeface="Calibri" pitchFamily="34" charset="0"/>
              <a:ea typeface="Calibri" pitchFamily="34" charset="0"/>
              <a:cs typeface="Calibri" pitchFamily="34" charset="0"/>
            </a:endParaRPr>
          </a:p>
        </p:txBody>
      </p:sp>
      <p:pic>
        <p:nvPicPr>
          <p:cNvPr id="9" name="Picture 6" descr="http://www.fasttrackteaching.com/burns/Unit_6_World/Monroe_Doctrine_1896_Judge_dbloc_crop.gif"/>
          <p:cNvPicPr>
            <a:picLocks noChangeAspect="1" noChangeArrowheads="1"/>
          </p:cNvPicPr>
          <p:nvPr/>
        </p:nvPicPr>
        <p:blipFill>
          <a:blip r:embed="rId4" cstate="print"/>
          <a:srcRect/>
          <a:stretch>
            <a:fillRect/>
          </a:stretch>
        </p:blipFill>
        <p:spPr bwMode="auto">
          <a:xfrm>
            <a:off x="398463" y="847725"/>
            <a:ext cx="8382000" cy="58832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6324"/>
                                        </p:tgtEl>
                                        <p:attrNameLst>
                                          <p:attrName>style.visibility</p:attrName>
                                        </p:attrNameLst>
                                      </p:cBhvr>
                                      <p:to>
                                        <p:strVal val="visible"/>
                                      </p:to>
                                    </p:set>
                                    <p:animEffect transition="in" filter="fade">
                                      <p:cBhvr>
                                        <p:cTn id="7" dur="500"/>
                                        <p:tgtEl>
                                          <p:spTgt spid="563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4953000" y="0"/>
            <a:ext cx="3962400" cy="1143000"/>
          </a:xfrm>
        </p:spPr>
        <p:txBody>
          <a:bodyPr/>
          <a:lstStyle/>
          <a:p>
            <a:r>
              <a:rPr lang="en-US" altLang="en-US" smtClean="0"/>
              <a:t>#28</a:t>
            </a:r>
          </a:p>
        </p:txBody>
      </p:sp>
      <p:pic>
        <p:nvPicPr>
          <p:cNvPr id="46083" name="Content Placeholder 3">
            <a:hlinkClick r:id="rId2"/>
          </p:cNvPr>
          <p:cNvPicPr>
            <a:picLocks noGrp="1" noChangeAspect="1"/>
          </p:cNvPicPr>
          <p:nvPr>
            <p:ph idx="1"/>
          </p:nvPr>
        </p:nvPicPr>
        <p:blipFill>
          <a:blip r:embed="rId3" cstate="print"/>
          <a:srcRect/>
          <a:stretch>
            <a:fillRect/>
          </a:stretch>
        </p:blipFill>
        <p:spPr>
          <a:xfrm>
            <a:off x="0" y="0"/>
            <a:ext cx="5207000" cy="6858000"/>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914400"/>
            <a:ext cx="8839200" cy="838200"/>
          </a:xfrm>
        </p:spPr>
        <p:txBody>
          <a:bodyPr/>
          <a:lstStyle/>
          <a:p>
            <a:pPr>
              <a:defRPr/>
            </a:pPr>
            <a:r>
              <a:rPr lang="en-US" sz="3600" dirty="0" smtClean="0">
                <a:solidFill>
                  <a:schemeClr val="accent4"/>
                </a:solidFill>
                <a:latin typeface="Calibri" pitchFamily="34" charset="0"/>
                <a:cs typeface="Calibri" pitchFamily="34" charset="0"/>
              </a:rPr>
              <a:t>Homework:</a:t>
            </a:r>
            <a:br>
              <a:rPr lang="en-US" sz="3600" dirty="0" smtClean="0">
                <a:solidFill>
                  <a:schemeClr val="accent4"/>
                </a:solidFill>
                <a:latin typeface="Calibri" pitchFamily="34" charset="0"/>
                <a:cs typeface="Calibri" pitchFamily="34" charset="0"/>
              </a:rPr>
            </a:br>
            <a:r>
              <a:rPr lang="en-US" sz="3600" dirty="0" smtClean="0">
                <a:solidFill>
                  <a:schemeClr val="accent4"/>
                </a:solidFill>
                <a:latin typeface="Calibri" pitchFamily="34" charset="0"/>
                <a:cs typeface="Calibri" pitchFamily="34" charset="0"/>
              </a:rPr>
              <a:t>United </a:t>
            </a:r>
            <a:r>
              <a:rPr lang="en-US" sz="3600" dirty="0" smtClean="0">
                <a:solidFill>
                  <a:schemeClr val="accent4"/>
                </a:solidFill>
                <a:latin typeface="Calibri" pitchFamily="34" charset="0"/>
                <a:cs typeface="Calibri" pitchFamily="34" charset="0"/>
              </a:rPr>
              <a:t>States</a:t>
            </a:r>
            <a:r>
              <a:rPr lang="en-US" sz="3600" dirty="0" smtClean="0">
                <a:latin typeface="Calibri" pitchFamily="34" charset="0"/>
                <a:cs typeface="Calibri" pitchFamily="34" charset="0"/>
              </a:rPr>
              <a:t>: </a:t>
            </a:r>
            <a:r>
              <a:rPr lang="en-US" sz="3600" i="1" u="sng" dirty="0" smtClean="0">
                <a:solidFill>
                  <a:srgbClr val="0000CC"/>
                </a:solidFill>
                <a:latin typeface="Calibri" pitchFamily="34" charset="0"/>
                <a:cs typeface="Calibri" pitchFamily="34" charset="0"/>
              </a:rPr>
              <a:t>Imperialist</a:t>
            </a:r>
            <a:r>
              <a:rPr lang="en-US" sz="3600" dirty="0" smtClean="0">
                <a:solidFill>
                  <a:srgbClr val="0000CC"/>
                </a:solidFill>
                <a:latin typeface="Calibri" pitchFamily="34" charset="0"/>
                <a:cs typeface="Calibri" pitchFamily="34" charset="0"/>
              </a:rPr>
              <a:t> </a:t>
            </a:r>
            <a:r>
              <a:rPr lang="en-US" sz="3600" dirty="0" smtClean="0">
                <a:solidFill>
                  <a:schemeClr val="accent4"/>
                </a:solidFill>
                <a:latin typeface="Calibri" pitchFamily="34" charset="0"/>
                <a:cs typeface="Calibri" pitchFamily="34" charset="0"/>
              </a:rPr>
              <a:t>or</a:t>
            </a:r>
            <a:r>
              <a:rPr lang="en-US" sz="3600" dirty="0" smtClean="0">
                <a:solidFill>
                  <a:srgbClr val="0000CC"/>
                </a:solidFill>
                <a:latin typeface="Calibri" pitchFamily="34" charset="0"/>
                <a:cs typeface="Calibri" pitchFamily="34" charset="0"/>
              </a:rPr>
              <a:t> </a:t>
            </a:r>
            <a:r>
              <a:rPr lang="en-US" sz="3600" i="1" u="sng" dirty="0" smtClean="0">
                <a:solidFill>
                  <a:srgbClr val="C00000"/>
                </a:solidFill>
                <a:latin typeface="Calibri" pitchFamily="34" charset="0"/>
                <a:cs typeface="Calibri" pitchFamily="34" charset="0"/>
              </a:rPr>
              <a:t>Good Neighbor</a:t>
            </a:r>
            <a:r>
              <a:rPr lang="en-US" sz="3600" dirty="0" smtClean="0">
                <a:solidFill>
                  <a:schemeClr val="accent4"/>
                </a:solidFill>
                <a:latin typeface="Calibri" pitchFamily="34" charset="0"/>
                <a:cs typeface="Calibri" pitchFamily="34" charset="0"/>
              </a:rPr>
              <a:t>?</a:t>
            </a:r>
            <a:endParaRPr lang="en-US" sz="3600" dirty="0">
              <a:solidFill>
                <a:schemeClr val="accent4"/>
              </a:solidFill>
              <a:latin typeface="Calibri" pitchFamily="34" charset="0"/>
              <a:cs typeface="Calibri" pitchFamily="34" charset="0"/>
            </a:endParaRPr>
          </a:p>
        </p:txBody>
      </p:sp>
      <p:sp>
        <p:nvSpPr>
          <p:cNvPr id="5" name="Content Placeholder 4"/>
          <p:cNvSpPr>
            <a:spLocks noGrp="1"/>
          </p:cNvSpPr>
          <p:nvPr>
            <p:ph idx="1"/>
          </p:nvPr>
        </p:nvSpPr>
        <p:spPr>
          <a:xfrm>
            <a:off x="76200" y="2133600"/>
            <a:ext cx="9067800" cy="4343400"/>
          </a:xfrm>
        </p:spPr>
        <p:txBody>
          <a:bodyPr/>
          <a:lstStyle/>
          <a:p>
            <a:pPr>
              <a:lnSpc>
                <a:spcPct val="90000"/>
              </a:lnSpc>
              <a:spcBef>
                <a:spcPts val="0"/>
              </a:spcBef>
              <a:spcAft>
                <a:spcPts val="1200"/>
              </a:spcAft>
              <a:defRPr/>
            </a:pPr>
            <a:r>
              <a:rPr lang="en-US" sz="3200" dirty="0" smtClean="0">
                <a:solidFill>
                  <a:schemeClr val="accent4"/>
                </a:solidFill>
                <a:latin typeface="Calibri" pitchFamily="34" charset="0"/>
                <a:cs typeface="Calibri" pitchFamily="34" charset="0"/>
              </a:rPr>
              <a:t>Did the foreign policy actions of the United States reflect selfish, imperialist ambitions or did the USA act as a concerned “big-brother” who was looking after the interests of the western hemisphere? </a:t>
            </a:r>
          </a:p>
          <a:p>
            <a:pPr lvl="1">
              <a:lnSpc>
                <a:spcPct val="90000"/>
              </a:lnSpc>
              <a:spcBef>
                <a:spcPts val="0"/>
              </a:spcBef>
              <a:spcAft>
                <a:spcPts val="1200"/>
              </a:spcAft>
              <a:defRPr/>
            </a:pPr>
            <a:r>
              <a:rPr lang="en-US" sz="3200" dirty="0" smtClean="0">
                <a:solidFill>
                  <a:schemeClr val="accent4"/>
                </a:solidFill>
                <a:latin typeface="Calibri" pitchFamily="34" charset="0"/>
                <a:cs typeface="Calibri" pitchFamily="34" charset="0"/>
              </a:rPr>
              <a:t>Use examples from this unit that provide evidence of both arguments.</a:t>
            </a:r>
          </a:p>
          <a:p>
            <a:pPr lvl="1">
              <a:lnSpc>
                <a:spcPct val="90000"/>
              </a:lnSpc>
              <a:spcBef>
                <a:spcPts val="0"/>
              </a:spcBef>
              <a:spcAft>
                <a:spcPts val="1200"/>
              </a:spcAft>
              <a:defRPr/>
            </a:pPr>
            <a:r>
              <a:rPr lang="en-US" sz="3200" dirty="0" smtClean="0">
                <a:solidFill>
                  <a:schemeClr val="accent4"/>
                </a:solidFill>
                <a:latin typeface="Calibri" pitchFamily="34" charset="0"/>
                <a:cs typeface="Calibri" pitchFamily="34" charset="0"/>
              </a:rPr>
              <a:t>Take a side and make an argument (thesis)</a:t>
            </a:r>
          </a:p>
          <a:p>
            <a:pPr>
              <a:lnSpc>
                <a:spcPct val="90000"/>
              </a:lnSpc>
              <a:spcBef>
                <a:spcPts val="0"/>
              </a:spcBef>
              <a:spcAft>
                <a:spcPts val="1200"/>
              </a:spcAft>
              <a:defRPr/>
            </a:pPr>
            <a:endParaRPr lang="en-US" sz="3200" dirty="0">
              <a:solidFill>
                <a:schemeClr val="accent4"/>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descr="Photo of James K. Polk"/>
          <p:cNvPicPr>
            <a:picLocks noChangeAspect="1" noChangeArrowheads="1"/>
          </p:cNvPicPr>
          <p:nvPr/>
        </p:nvPicPr>
        <p:blipFill>
          <a:blip r:embed="rId2" cstate="print"/>
          <a:srcRect/>
          <a:stretch>
            <a:fillRect/>
          </a:stretch>
        </p:blipFill>
        <p:spPr bwMode="auto">
          <a:xfrm>
            <a:off x="149225" y="3795713"/>
            <a:ext cx="5180013" cy="2919412"/>
          </a:xfrm>
          <a:prstGeom prst="rect">
            <a:avLst/>
          </a:prstGeom>
          <a:noFill/>
          <a:ln w="9525">
            <a:noFill/>
            <a:miter lim="800000"/>
            <a:headEnd/>
            <a:tailEnd/>
          </a:ln>
        </p:spPr>
      </p:pic>
      <p:sp>
        <p:nvSpPr>
          <p:cNvPr id="7171" name="Text Box 7"/>
          <p:cNvSpPr txBox="1">
            <a:spLocks noChangeArrowheads="1"/>
          </p:cNvSpPr>
          <p:nvPr/>
        </p:nvSpPr>
        <p:spPr bwMode="auto">
          <a:xfrm>
            <a:off x="76200" y="131763"/>
            <a:ext cx="7432675" cy="3144837"/>
          </a:xfrm>
          <a:prstGeom prst="rect">
            <a:avLst/>
          </a:prstGeom>
          <a:solidFill>
            <a:srgbClr val="FFFF99"/>
          </a:solidFill>
          <a:ln w="12700">
            <a:solidFill>
              <a:schemeClr val="tx1"/>
            </a:solidFill>
            <a:miter lim="800000"/>
            <a:headEnd/>
            <a:tailEnd/>
          </a:ln>
        </p:spPr>
        <p:txBody>
          <a:bodyPr>
            <a:spAutoFit/>
          </a:bodyPr>
          <a:lstStyle/>
          <a:p>
            <a:pPr algn="ctr">
              <a:lnSpc>
                <a:spcPct val="80000"/>
              </a:lnSpc>
            </a:pPr>
            <a:r>
              <a:rPr lang="en-US" altLang="en-US" sz="3100" i="1">
                <a:latin typeface="Calibri" pitchFamily="34" charset="0"/>
                <a:ea typeface="Calibri" pitchFamily="34" charset="0"/>
                <a:cs typeface="Calibri" pitchFamily="34" charset="0"/>
              </a:rPr>
              <a:t>“</a:t>
            </a:r>
            <a:r>
              <a:rPr kumimoji="1" lang="en-US" altLang="en-US" sz="3100" i="1">
                <a:latin typeface="Calibri" pitchFamily="34" charset="0"/>
                <a:ea typeface="Calibri" pitchFamily="34" charset="0"/>
                <a:cs typeface="Calibri" pitchFamily="34" charset="0"/>
              </a:rPr>
              <a:t>The American claim is by the right of our manifest destiny to overspread and to possess the whole of the continent which Providence has given us for the development of the great experiment of liberty and federated self-government entrusted to us</a:t>
            </a:r>
            <a:r>
              <a:rPr lang="en-US" altLang="en-US" sz="3100" i="1">
                <a:latin typeface="Calibri" pitchFamily="34" charset="0"/>
                <a:ea typeface="Calibri" pitchFamily="34" charset="0"/>
                <a:cs typeface="Calibri" pitchFamily="34" charset="0"/>
              </a:rPr>
              <a:t>”</a:t>
            </a:r>
          </a:p>
          <a:p>
            <a:pPr algn="r">
              <a:lnSpc>
                <a:spcPct val="80000"/>
              </a:lnSpc>
            </a:pPr>
            <a:r>
              <a:rPr lang="en-US" altLang="en-US" sz="3100">
                <a:latin typeface="Calibri" pitchFamily="34" charset="0"/>
                <a:ea typeface="Calibri" pitchFamily="34" charset="0"/>
                <a:cs typeface="Calibri" pitchFamily="34" charset="0"/>
              </a:rPr>
              <a:t>—John O’Sullivan	</a:t>
            </a:r>
            <a:br>
              <a:rPr lang="en-US" altLang="en-US" sz="3100">
                <a:latin typeface="Calibri" pitchFamily="34" charset="0"/>
                <a:ea typeface="Calibri" pitchFamily="34" charset="0"/>
                <a:cs typeface="Calibri" pitchFamily="34" charset="0"/>
              </a:rPr>
            </a:br>
            <a:r>
              <a:rPr lang="en-US" altLang="en-US" sz="3100" u="sng">
                <a:latin typeface="Calibri" pitchFamily="34" charset="0"/>
                <a:ea typeface="Calibri" pitchFamily="34" charset="0"/>
                <a:cs typeface="Calibri" pitchFamily="34" charset="0"/>
              </a:rPr>
              <a:t>New York Morning News</a:t>
            </a:r>
            <a:r>
              <a:rPr lang="en-US" altLang="en-US" sz="3100">
                <a:latin typeface="Calibri" pitchFamily="34" charset="0"/>
                <a:ea typeface="Calibri" pitchFamily="34" charset="0"/>
                <a:cs typeface="Calibri" pitchFamily="34" charset="0"/>
              </a:rPr>
              <a:t> (1845)	</a:t>
            </a:r>
          </a:p>
        </p:txBody>
      </p:sp>
      <p:pic>
        <p:nvPicPr>
          <p:cNvPr id="7172" name="Picture 1"/>
          <p:cNvPicPr>
            <a:picLocks noChangeAspect="1"/>
          </p:cNvPicPr>
          <p:nvPr/>
        </p:nvPicPr>
        <p:blipFill>
          <a:blip r:embed="rId3" cstate="print"/>
          <a:srcRect/>
          <a:stretch>
            <a:fillRect/>
          </a:stretch>
        </p:blipFill>
        <p:spPr bwMode="auto">
          <a:xfrm>
            <a:off x="5329238" y="914400"/>
            <a:ext cx="3814762"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Text Box 9"/>
          <p:cNvSpPr txBox="1">
            <a:spLocks noChangeArrowheads="1"/>
          </p:cNvSpPr>
          <p:nvPr/>
        </p:nvSpPr>
        <p:spPr bwMode="auto">
          <a:xfrm>
            <a:off x="152400" y="125413"/>
            <a:ext cx="6402388" cy="3252787"/>
          </a:xfrm>
          <a:prstGeom prst="rect">
            <a:avLst/>
          </a:prstGeom>
          <a:solidFill>
            <a:srgbClr val="CCCCFF"/>
          </a:solidFill>
          <a:ln w="12700">
            <a:solidFill>
              <a:schemeClr val="tx1"/>
            </a:solidFill>
            <a:miter lim="800000"/>
            <a:headEnd/>
            <a:tailEnd/>
          </a:ln>
        </p:spPr>
        <p:txBody>
          <a:bodyPr>
            <a:spAutoFit/>
          </a:bodyPr>
          <a:lstStyle/>
          <a:p>
            <a:pPr algn="ctr" eaLnBrk="1" hangingPunct="1">
              <a:lnSpc>
                <a:spcPct val="80000"/>
              </a:lnSpc>
            </a:pPr>
            <a:r>
              <a:rPr lang="en-US" altLang="en-US" sz="3200">
                <a:latin typeface="Calibri" pitchFamily="34" charset="0"/>
                <a:ea typeface="Calibri" pitchFamily="34" charset="0"/>
                <a:cs typeface="Calibri" pitchFamily="34" charset="0"/>
              </a:rPr>
              <a:t>“American factories are making more than the American people can use; American soil is producing more than they can consume. Fate has written our policy for us; the trade of the world must and shall be ours.”</a:t>
            </a:r>
          </a:p>
          <a:p>
            <a:pPr algn="ctr" eaLnBrk="1" hangingPunct="1">
              <a:lnSpc>
                <a:spcPct val="80000"/>
              </a:lnSpc>
            </a:pPr>
            <a:r>
              <a:rPr lang="en-US" altLang="en-US" sz="3200">
                <a:latin typeface="Calibri" pitchFamily="34" charset="0"/>
                <a:ea typeface="Calibri" pitchFamily="34" charset="0"/>
                <a:cs typeface="Calibri" pitchFamily="34" charset="0"/>
              </a:rPr>
              <a:t>		   —Senator Albert 		              Beveridge (1898)</a:t>
            </a:r>
          </a:p>
        </p:txBody>
      </p:sp>
      <p:pic>
        <p:nvPicPr>
          <p:cNvPr id="8195" name="Picture 2" descr="Photo of William McKinley"/>
          <p:cNvPicPr>
            <a:picLocks noChangeAspect="1" noChangeArrowheads="1"/>
          </p:cNvPicPr>
          <p:nvPr/>
        </p:nvPicPr>
        <p:blipFill>
          <a:blip r:embed="rId2" cstate="print"/>
          <a:srcRect/>
          <a:stretch>
            <a:fillRect/>
          </a:stretch>
        </p:blipFill>
        <p:spPr bwMode="auto">
          <a:xfrm>
            <a:off x="160338" y="3695700"/>
            <a:ext cx="4792662" cy="2705100"/>
          </a:xfrm>
          <a:prstGeom prst="rect">
            <a:avLst/>
          </a:prstGeom>
          <a:noFill/>
          <a:ln w="9525">
            <a:noFill/>
            <a:miter lim="800000"/>
            <a:headEnd/>
            <a:tailEnd/>
          </a:ln>
        </p:spPr>
      </p:pic>
      <p:pic>
        <p:nvPicPr>
          <p:cNvPr id="8196" name="Picture 4"/>
          <p:cNvPicPr>
            <a:picLocks noChangeAspect="1"/>
          </p:cNvPicPr>
          <p:nvPr/>
        </p:nvPicPr>
        <p:blipFill>
          <a:blip r:embed="rId3" cstate="print"/>
          <a:srcRect/>
          <a:stretch>
            <a:fillRect/>
          </a:stretch>
        </p:blipFill>
        <p:spPr bwMode="auto">
          <a:xfrm>
            <a:off x="4090988" y="838200"/>
            <a:ext cx="5053012" cy="617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cstate="print"/>
          <a:srcRect/>
          <a:stretch>
            <a:fillRect/>
          </a:stretch>
        </p:blipFill>
        <p:spPr bwMode="auto">
          <a:xfrm>
            <a:off x="-1600200" y="2438400"/>
            <a:ext cx="7237413" cy="4495800"/>
          </a:xfrm>
          <a:prstGeom prst="rect">
            <a:avLst/>
          </a:prstGeom>
          <a:noFill/>
          <a:ln w="9525">
            <a:noFill/>
            <a:miter lim="800000"/>
            <a:headEnd/>
            <a:tailEnd/>
          </a:ln>
        </p:spPr>
      </p:pic>
      <p:sp>
        <p:nvSpPr>
          <p:cNvPr id="9219" name="Rectangle 3"/>
          <p:cNvSpPr>
            <a:spLocks noChangeArrowheads="1"/>
          </p:cNvSpPr>
          <p:nvPr/>
        </p:nvSpPr>
        <p:spPr bwMode="auto">
          <a:xfrm>
            <a:off x="76200" y="76200"/>
            <a:ext cx="4343400" cy="1619250"/>
          </a:xfrm>
          <a:prstGeom prst="rect">
            <a:avLst/>
          </a:prstGeom>
          <a:solidFill>
            <a:srgbClr val="FFCCFF"/>
          </a:solidFill>
          <a:ln w="9525">
            <a:solidFill>
              <a:schemeClr val="tx1"/>
            </a:solidFill>
            <a:miter lim="800000"/>
            <a:headEnd/>
            <a:tailEnd/>
          </a:ln>
        </p:spPr>
        <p:txBody>
          <a:bodyPr>
            <a:spAutoFit/>
          </a:bodyPr>
          <a:lstStyle/>
          <a:p>
            <a:pPr algn="ctr">
              <a:lnSpc>
                <a:spcPct val="80000"/>
              </a:lnSpc>
            </a:pPr>
            <a:r>
              <a:rPr lang="en-US" altLang="en-US" sz="3100">
                <a:latin typeface="Calibri" pitchFamily="34" charset="0"/>
                <a:ea typeface="Calibri" pitchFamily="34" charset="0"/>
                <a:cs typeface="Calibri" pitchFamily="34" charset="0"/>
              </a:rPr>
              <a:t>When the USA was a new nation, it was limited to 13 states in territory east of the Mississippi River…</a:t>
            </a:r>
          </a:p>
        </p:txBody>
      </p:sp>
      <p:sp>
        <p:nvSpPr>
          <p:cNvPr id="9220" name="Rectangle 7"/>
          <p:cNvSpPr>
            <a:spLocks noChangeArrowheads="1"/>
          </p:cNvSpPr>
          <p:nvPr/>
        </p:nvSpPr>
        <p:spPr bwMode="auto">
          <a:xfrm>
            <a:off x="6470650" y="3033713"/>
            <a:ext cx="2673350" cy="242887"/>
          </a:xfrm>
          <a:prstGeom prst="rect">
            <a:avLst/>
          </a:prstGeom>
          <a:solidFill>
            <a:schemeClr val="bg1"/>
          </a:solidFill>
          <a:ln w="12700">
            <a:noFill/>
            <a:miter lim="800000"/>
            <a:headEnd/>
            <a:tailEnd/>
          </a:ln>
        </p:spPr>
        <p:txBody>
          <a:bodyPr wrap="none" anchor="ctr"/>
          <a:lstStyle/>
          <a:p>
            <a:pPr>
              <a:lnSpc>
                <a:spcPct val="80000"/>
              </a:lnSpc>
            </a:pPr>
            <a:endParaRPr lang="en-US" altLang="en-US" sz="3200">
              <a:latin typeface="Calibri" pitchFamily="34" charset="0"/>
              <a:ea typeface="Calibri" pitchFamily="34" charset="0"/>
              <a:cs typeface="Calibri" pitchFamily="34" charset="0"/>
            </a:endParaRPr>
          </a:p>
        </p:txBody>
      </p:sp>
      <p:pic>
        <p:nvPicPr>
          <p:cNvPr id="28" name="Picture 8" descr="http://conservapedia.com/images/e/e2/Fed-vs-r.jpg"/>
          <p:cNvPicPr>
            <a:picLocks noChangeAspect="1" noChangeArrowheads="1"/>
          </p:cNvPicPr>
          <p:nvPr/>
        </p:nvPicPr>
        <p:blipFill>
          <a:blip r:embed="rId3" cstate="print"/>
          <a:srcRect/>
          <a:stretch>
            <a:fillRect/>
          </a:stretch>
        </p:blipFill>
        <p:spPr bwMode="auto">
          <a:xfrm>
            <a:off x="76200" y="1752600"/>
            <a:ext cx="8932863" cy="2130425"/>
          </a:xfrm>
          <a:prstGeom prst="rect">
            <a:avLst/>
          </a:prstGeom>
          <a:noFill/>
          <a:ln w="9525">
            <a:noFill/>
            <a:miter lim="800000"/>
            <a:headEnd/>
            <a:tailEnd/>
          </a:ln>
        </p:spPr>
      </p:pic>
      <p:pic>
        <p:nvPicPr>
          <p:cNvPr id="29" name="Picture 2" descr="http://www.whitehouse.gov/sites/default/files/first-family/masthead_image/georgewashington.png?1306436373"/>
          <p:cNvPicPr>
            <a:picLocks noChangeAspect="1" noChangeArrowheads="1"/>
          </p:cNvPicPr>
          <p:nvPr/>
        </p:nvPicPr>
        <p:blipFill>
          <a:blip r:embed="rId4" cstate="print"/>
          <a:srcRect/>
          <a:stretch>
            <a:fillRect/>
          </a:stretch>
        </p:blipFill>
        <p:spPr bwMode="auto">
          <a:xfrm>
            <a:off x="152400" y="3973513"/>
            <a:ext cx="5029200" cy="2836862"/>
          </a:xfrm>
          <a:prstGeom prst="rect">
            <a:avLst/>
          </a:prstGeom>
          <a:noFill/>
          <a:ln w="9525">
            <a:noFill/>
            <a:miter lim="800000"/>
            <a:headEnd/>
            <a:tailEnd/>
          </a:ln>
        </p:spPr>
      </p:pic>
      <p:pic>
        <p:nvPicPr>
          <p:cNvPr id="9223" name="Picture 18"/>
          <p:cNvPicPr>
            <a:picLocks noChangeAspect="1"/>
          </p:cNvPicPr>
          <p:nvPr/>
        </p:nvPicPr>
        <p:blipFill>
          <a:blip r:embed="rId5" cstate="print"/>
          <a:srcRect/>
          <a:stretch>
            <a:fillRect/>
          </a:stretch>
        </p:blipFill>
        <p:spPr bwMode="auto">
          <a:xfrm>
            <a:off x="4648200" y="3032125"/>
            <a:ext cx="4489450" cy="3767138"/>
          </a:xfrm>
          <a:prstGeom prst="rect">
            <a:avLst/>
          </a:prstGeom>
          <a:noFill/>
          <a:ln w="9525">
            <a:noFill/>
            <a:miter lim="800000"/>
            <a:headEnd/>
            <a:tailEnd/>
          </a:ln>
        </p:spPr>
      </p:pic>
      <p:sp>
        <p:nvSpPr>
          <p:cNvPr id="24" name="Rectangle 23"/>
          <p:cNvSpPr/>
          <p:nvPr/>
        </p:nvSpPr>
        <p:spPr>
          <a:xfrm>
            <a:off x="4572000" y="76200"/>
            <a:ext cx="4437063" cy="1619250"/>
          </a:xfrm>
          <a:prstGeom prst="rect">
            <a:avLst/>
          </a:prstGeom>
          <a:solidFill>
            <a:schemeClr val="tx2">
              <a:lumMod val="20000"/>
              <a:lumOff val="80000"/>
            </a:schemeClr>
          </a:solidFill>
          <a:ln>
            <a:solidFill>
              <a:schemeClr val="tx1"/>
            </a:solidFill>
          </a:ln>
        </p:spPr>
        <p:txBody>
          <a:bodyPr>
            <a:spAutoFit/>
          </a:bodyPr>
          <a:lstStyle/>
          <a:p>
            <a:pPr algn="ctr">
              <a:lnSpc>
                <a:spcPct val="80000"/>
              </a:lnSpc>
              <a:defRPr/>
            </a:pPr>
            <a:r>
              <a:rPr lang="en-US" sz="3100" dirty="0">
                <a:latin typeface="Calibri" pitchFamily="34" charset="0"/>
                <a:ea typeface="Calibri" pitchFamily="34" charset="0"/>
                <a:cs typeface="Calibri" pitchFamily="34" charset="0"/>
              </a:rPr>
              <a:t>…George Washington promoted neutrality and warned against alliances with European nations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xit" presetSubtype="0" fill="hold" nodeType="withEffect">
                                  <p:stCondLst>
                                    <p:cond delay="0"/>
                                  </p:stCondLst>
                                  <p:childTnLst>
                                    <p:animEffect transition="out" filter="fade">
                                      <p:cBhvr>
                                        <p:cTn id="15" dur="500"/>
                                        <p:tgtEl>
                                          <p:spTgt spid="23"/>
                                        </p:tgtEl>
                                      </p:cBhvr>
                                    </p:animEffect>
                                    <p:set>
                                      <p:cBhvr>
                                        <p:cTn id="16"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srcRect/>
          <a:stretch>
            <a:fillRect/>
          </a:stretch>
        </p:blipFill>
        <p:spPr bwMode="auto">
          <a:xfrm>
            <a:off x="-180975" y="2244725"/>
            <a:ext cx="7038975" cy="4765675"/>
          </a:xfrm>
          <a:prstGeom prst="rect">
            <a:avLst/>
          </a:prstGeom>
          <a:noFill/>
          <a:ln w="9525">
            <a:noFill/>
            <a:miter lim="800000"/>
            <a:headEnd/>
            <a:tailEnd/>
          </a:ln>
        </p:spPr>
      </p:pic>
      <p:sp>
        <p:nvSpPr>
          <p:cNvPr id="10243" name="Rectangle 2"/>
          <p:cNvSpPr>
            <a:spLocks noChangeArrowheads="1"/>
          </p:cNvSpPr>
          <p:nvPr/>
        </p:nvSpPr>
        <p:spPr bwMode="auto">
          <a:xfrm>
            <a:off x="119063" y="76200"/>
            <a:ext cx="7424737" cy="1274763"/>
          </a:xfrm>
          <a:prstGeom prst="rect">
            <a:avLst/>
          </a:prstGeom>
          <a:solidFill>
            <a:srgbClr val="FFFFCC"/>
          </a:solidFill>
          <a:ln w="9525">
            <a:solidFill>
              <a:schemeClr val="tx1"/>
            </a:solidFill>
            <a:miter lim="800000"/>
            <a:headEnd/>
            <a:tailEnd/>
          </a:ln>
        </p:spPr>
        <p:txBody>
          <a:bodyPr>
            <a:spAutoFit/>
          </a:bodyPr>
          <a:lstStyle/>
          <a:p>
            <a:pPr algn="ctr">
              <a:lnSpc>
                <a:spcPct val="80000"/>
              </a:lnSpc>
            </a:pPr>
            <a:r>
              <a:rPr lang="en-US" altLang="en-US" sz="3200">
                <a:latin typeface="Calibri" pitchFamily="34" charset="0"/>
                <a:ea typeface="Calibri" pitchFamily="34" charset="0"/>
                <a:cs typeface="Calibri" pitchFamily="34" charset="0"/>
              </a:rPr>
              <a:t>By the 1820s, the U.S. purchased Louisiana, “won” the War of 1812, gained Florida, </a:t>
            </a:r>
            <a:br>
              <a:rPr lang="en-US" altLang="en-US" sz="3200">
                <a:latin typeface="Calibri" pitchFamily="34" charset="0"/>
                <a:ea typeface="Calibri" pitchFamily="34" charset="0"/>
                <a:cs typeface="Calibri" pitchFamily="34" charset="0"/>
              </a:rPr>
            </a:br>
            <a:r>
              <a:rPr lang="en-US" altLang="en-US" sz="3200">
                <a:latin typeface="Calibri" pitchFamily="34" charset="0"/>
                <a:ea typeface="Calibri" pitchFamily="34" charset="0"/>
                <a:cs typeface="Calibri" pitchFamily="34" charset="0"/>
              </a:rPr>
              <a:t>and was no longer an infant nation…</a:t>
            </a:r>
          </a:p>
        </p:txBody>
      </p:sp>
      <p:sp>
        <p:nvSpPr>
          <p:cNvPr id="6" name="Rectangle 5"/>
          <p:cNvSpPr>
            <a:spLocks noChangeArrowheads="1"/>
          </p:cNvSpPr>
          <p:nvPr/>
        </p:nvSpPr>
        <p:spPr bwMode="auto">
          <a:xfrm>
            <a:off x="119063" y="1447800"/>
            <a:ext cx="7424737" cy="1668463"/>
          </a:xfrm>
          <a:prstGeom prst="rect">
            <a:avLst/>
          </a:prstGeom>
          <a:solidFill>
            <a:srgbClr val="CCCCFF"/>
          </a:solidFill>
          <a:ln w="9525">
            <a:solidFill>
              <a:schemeClr val="tx1"/>
            </a:solidFill>
            <a:miter lim="800000"/>
            <a:headEnd/>
            <a:tailEnd/>
          </a:ln>
        </p:spPr>
        <p:txBody>
          <a:bodyPr>
            <a:spAutoFit/>
          </a:bodyPr>
          <a:lstStyle/>
          <a:p>
            <a:pPr algn="ctr">
              <a:lnSpc>
                <a:spcPct val="80000"/>
              </a:lnSpc>
            </a:pPr>
            <a:r>
              <a:rPr lang="en-US" altLang="en-US" sz="3200">
                <a:latin typeface="Calibri" pitchFamily="34" charset="0"/>
                <a:ea typeface="Calibri" pitchFamily="34" charset="0"/>
                <a:cs typeface="Calibri" pitchFamily="34" charset="0"/>
              </a:rPr>
              <a:t>… In 1823 President James Monroe issued the Monroe Doctrine asserting neutrality but that the U.S. would protect the western hemisphere from European influence</a:t>
            </a:r>
          </a:p>
        </p:txBody>
      </p:sp>
      <p:pic>
        <p:nvPicPr>
          <p:cNvPr id="68610" name="Picture 2" descr="http://images.fineartamerica.com/images-medium-large/monroe-doctrine-cartoon-granger.jpg"/>
          <p:cNvPicPr>
            <a:picLocks noChangeAspect="1" noChangeArrowheads="1"/>
          </p:cNvPicPr>
          <p:nvPr/>
        </p:nvPicPr>
        <p:blipFill>
          <a:blip r:embed="rId3" cstate="print"/>
          <a:srcRect/>
          <a:stretch>
            <a:fillRect/>
          </a:stretch>
        </p:blipFill>
        <p:spPr bwMode="auto">
          <a:xfrm>
            <a:off x="228600" y="3254375"/>
            <a:ext cx="5410200" cy="3527425"/>
          </a:xfrm>
          <a:prstGeom prst="rect">
            <a:avLst/>
          </a:prstGeom>
          <a:noFill/>
          <a:ln w="9525">
            <a:noFill/>
            <a:miter lim="800000"/>
            <a:headEnd/>
            <a:tailEnd/>
          </a:ln>
        </p:spPr>
      </p:pic>
      <p:pic>
        <p:nvPicPr>
          <p:cNvPr id="10246" name="Picture 9"/>
          <p:cNvPicPr>
            <a:picLocks noChangeAspect="1"/>
          </p:cNvPicPr>
          <p:nvPr/>
        </p:nvPicPr>
        <p:blipFill>
          <a:blip r:embed="rId4" cstate="print"/>
          <a:srcRect/>
          <a:stretch>
            <a:fillRect/>
          </a:stretch>
        </p:blipFill>
        <p:spPr bwMode="auto">
          <a:xfrm>
            <a:off x="5591175" y="990600"/>
            <a:ext cx="3552825" cy="5943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68610"/>
                                        </p:tgtEl>
                                        <p:attrNameLst>
                                          <p:attrName>style.visibility</p:attrName>
                                        </p:attrNameLst>
                                      </p:cBhvr>
                                      <p:to>
                                        <p:strVal val="visible"/>
                                      </p:to>
                                    </p:set>
                                    <p:animEffect transition="in" filter="fade">
                                      <p:cBhvr>
                                        <p:cTn id="10" dur="500"/>
                                        <p:tgtEl>
                                          <p:spTgt spid="68610"/>
                                        </p:tgtEl>
                                      </p:cBhvr>
                                    </p:animEffect>
                                  </p:childTnLst>
                                </p:cTn>
                              </p:par>
                              <p:par>
                                <p:cTn id="11" presetID="10" presetClass="exit" presetSubtype="0" fill="hold" nodeType="withEffect">
                                  <p:stCondLst>
                                    <p:cond delay="0"/>
                                  </p:stCondLst>
                                  <p:childTnLst>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7"/>
          <p:cNvPicPr>
            <a:picLocks noChangeAspect="1" noChangeArrowheads="1"/>
          </p:cNvPicPr>
          <p:nvPr/>
        </p:nvPicPr>
        <p:blipFill>
          <a:blip r:embed="rId2" cstate="print"/>
          <a:srcRect/>
          <a:stretch>
            <a:fillRect/>
          </a:stretch>
        </p:blipFill>
        <p:spPr bwMode="auto">
          <a:xfrm>
            <a:off x="61913" y="2097088"/>
            <a:ext cx="7024687" cy="4760912"/>
          </a:xfrm>
          <a:prstGeom prst="rect">
            <a:avLst/>
          </a:prstGeom>
          <a:noFill/>
          <a:ln w="9525">
            <a:noFill/>
            <a:miter lim="800000"/>
            <a:headEnd/>
            <a:tailEnd/>
          </a:ln>
          <a:effectLst/>
        </p:spPr>
      </p:pic>
      <p:pic>
        <p:nvPicPr>
          <p:cNvPr id="11267" name="Picture 5"/>
          <p:cNvPicPr>
            <a:picLocks noChangeAspect="1"/>
          </p:cNvPicPr>
          <p:nvPr/>
        </p:nvPicPr>
        <p:blipFill>
          <a:blip r:embed="rId3" cstate="print"/>
          <a:srcRect/>
          <a:stretch>
            <a:fillRect/>
          </a:stretch>
        </p:blipFill>
        <p:spPr bwMode="auto">
          <a:xfrm>
            <a:off x="5329238" y="922338"/>
            <a:ext cx="3814762" cy="6096000"/>
          </a:xfrm>
          <a:prstGeom prst="rect">
            <a:avLst/>
          </a:prstGeom>
          <a:noFill/>
          <a:ln w="9525">
            <a:noFill/>
            <a:miter lim="800000"/>
            <a:headEnd/>
            <a:tailEnd/>
          </a:ln>
        </p:spPr>
      </p:pic>
      <p:sp>
        <p:nvSpPr>
          <p:cNvPr id="11268" name="Rectangle 2"/>
          <p:cNvSpPr>
            <a:spLocks noChangeArrowheads="1"/>
          </p:cNvSpPr>
          <p:nvPr/>
        </p:nvSpPr>
        <p:spPr bwMode="auto">
          <a:xfrm>
            <a:off x="152400" y="76200"/>
            <a:ext cx="7083425" cy="2062163"/>
          </a:xfrm>
          <a:prstGeom prst="rect">
            <a:avLst/>
          </a:prstGeom>
          <a:solidFill>
            <a:srgbClr val="CCFFCC"/>
          </a:solidFill>
          <a:ln w="9525">
            <a:solidFill>
              <a:schemeClr val="tx1"/>
            </a:solidFill>
            <a:miter lim="800000"/>
            <a:headEnd/>
            <a:tailEnd/>
          </a:ln>
        </p:spPr>
        <p:txBody>
          <a:bodyPr>
            <a:spAutoFit/>
          </a:bodyPr>
          <a:lstStyle/>
          <a:p>
            <a:pPr algn="ctr">
              <a:lnSpc>
                <a:spcPct val="80000"/>
              </a:lnSpc>
            </a:pPr>
            <a:r>
              <a:rPr lang="en-US" altLang="en-US" sz="3200">
                <a:latin typeface="Calibri" pitchFamily="34" charset="0"/>
                <a:ea typeface="Calibri" pitchFamily="34" charset="0"/>
                <a:cs typeface="Calibri" pitchFamily="34" charset="0"/>
              </a:rPr>
              <a:t>In the 1840s, President James Polk used an aggressive foreign policy (including treaties, purchases, and war with Mexico) to gain all lands to the Pacific Ocean and fulfill America’s Manifest Destiny</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PVERSION" val="2006"/>
  <p:tag name="DELIMITERS" val="3.1"/>
  <p:tag name="SHOWBARVISIBLE" val="True"/>
  <p:tag name="EXPANDSHOWBAR" val="True"/>
  <p:tag name="USESECONDARYMONITOR" val="True"/>
  <p:tag name="ENABLEPRESENTERVPAD" val="False"/>
  <p:tag name="DEFAULTPORT" val="1001"/>
  <p:tag name="REQUIREPASSWORD" val="False"/>
  <p:tag name="BULLETTYPE" val="3"/>
  <p:tag name="ANSWERNOWSTYLE" val="-1"/>
  <p:tag name="ANSWERNOWTEXT" val="Answer Now"/>
  <p:tag name="COUNTDOWNSTYLE" val="-1"/>
  <p:tag name="RESPCOUNTERSTYLE" val="-1"/>
  <p:tag name="RESPCOUNTERFORMAT" val="0"/>
  <p:tag name="RESPTABLESTYLE" val="-1"/>
  <p:tag name="COUNTDOWNSECONDS" val="10"/>
  <p:tag name="INPUTSOURCE" val="1"/>
  <p:tag name="USEENTERPRISEMANAGER" val="False"/>
  <p:tag name="NUMRESPONSES" val="1"/>
  <p:tag name="ALLOWDUPLICATES" val="False"/>
  <p:tag name="BACKUPSESSIONS" val="True"/>
  <p:tag name="BACKUPMAINTENANCE" val="7"/>
  <p:tag name="CHARTVALUEFORMAT" val="0%"/>
  <p:tag name="AUTOADVANCE" val="False"/>
  <p:tag name="REVIEWONLY" val="False"/>
  <p:tag name="ROTATIONINTERVAL" val="2"/>
  <p:tag name="AUTOUPDATEALIASES" val="True"/>
  <p:tag name="STDCHART" val="1"/>
  <p:tag name="PARTICIPANTSINLEADERBOARD" val="5"/>
  <p:tag name="TEAMSINLEADERBOARD" val="5"/>
  <p:tag name="MAXRESPONDERS" val="5"/>
  <p:tag name="BUBBLENAMEVISIBLE" val="True"/>
  <p:tag name="BUBBLESIZEVISIBLE" val="True"/>
  <p:tag name="BUBBLEVALUEFORMAT" val="0.0"/>
  <p:tag name="BUBBLEGROUPING" val="3"/>
  <p:tag name="DEFAULTNUMTEAMS" val="5"/>
  <p:tag name="CUSTOMGRIDBACKCOLOR" val="-2830136"/>
  <p:tag name="CUSTOMCELLFORECOLOR" val="-16777216"/>
  <p:tag name="CUSTOMCELLBACKCOLOR1" val="-657956"/>
  <p:tag name="CUSTOMCELLBACKCOLOR2" val="-13395457"/>
  <p:tag name="CUSTOMCELLBACKCOLOR3" val="-268652"/>
  <p:tag name="CUSTOMCELLBACKCOLOR4" val="-8355712"/>
  <p:tag name="USESCHEMECOLORS" val="True"/>
  <p:tag name="DISPLAYNAME" val="True"/>
  <p:tag name="DISPLAYDEVICENUMBER" val="True"/>
  <p:tag name="DISPLAYDEVICEID" val="True"/>
  <p:tag name="GRIDOPACITY" val="90"/>
  <p:tag name="GRIDROTATIONINTERVAL" val="2"/>
  <p:tag name="AUTOSIZEGRID" val="True"/>
  <p:tag name="GRIDSIZE" val="{Width=800, Height=600}"/>
  <p:tag name="GRIDPOSITION" val="1"/>
  <p:tag name="POLLINGCYCLE" val="2"/>
  <p:tag name="CHARTCOLORS" val="0"/>
  <p:tag name="CHARTLABELS" val="0"/>
  <p:tag name="RESETCHARTS" val="True"/>
  <p:tag name="INCLUDENONRESPONDERS" val="False"/>
  <p:tag name="MULTIRESPDIVISOR" val="1"/>
  <p:tag name="PARTLISTDEFAULT" val="0"/>
  <p:tag name="INCLUDEPPT" val="True"/>
  <p:tag name="ALLOWUSERFEEDBACK" val="True"/>
  <p:tag name="CORRECTPOINTVALUE" val="100"/>
  <p:tag name="INCORRECTPOINTVALUE" val="0"/>
  <p:tag name="REALTIMEBACKUP" val="False"/>
  <p:tag name="ADDINALWAYSLOADED" val="False"/>
  <p:tag name="ZEROBASED" val="False"/>
  <p:tag name="AUTOADJUSTPARTRANGE" val="True"/>
  <p:tag name="CHARTSCALE" val="True"/>
</p:tagLst>
</file>

<file path=ppt/tags/tag2.xml><?xml version="1.0" encoding="utf-8"?>
<p:tagLst xmlns:a="http://schemas.openxmlformats.org/drawingml/2006/main" xmlns:r="http://schemas.openxmlformats.org/officeDocument/2006/relationships" xmlns:p="http://schemas.openxmlformats.org/presentationml/2006/main">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DELIMITERS" val="3.1"/>
</p:tagLst>
</file>

<file path=ppt/theme/theme1.xml><?xml version="1.0" encoding="utf-8"?>
<a:theme xmlns:a="http://schemas.openxmlformats.org/drawingml/2006/main" name="Brooks">
  <a:themeElements>
    <a:clrScheme name="Brooks 8">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FF0000"/>
      </a:hlink>
      <a:folHlink>
        <a:srgbClr val="CC0000"/>
      </a:folHlink>
    </a:clrScheme>
    <a:fontScheme name="Brook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rooks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Brooks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Brooks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rooks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Brooks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Brooks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
      <a:clrScheme name="Brooks 7">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FF0000"/>
        </a:hlink>
        <a:folHlink>
          <a:srgbClr val="0000CC"/>
        </a:folHlink>
      </a:clrScheme>
      <a:clrMap bg1="lt1" tx1="dk1" bg2="lt2" tx2="dk2" accent1="accent1" accent2="accent2" accent3="accent3" accent4="accent4" accent5="accent5" accent6="accent6" hlink="hlink" folHlink="folHlink"/>
    </a:extraClrScheme>
    <a:extraClrScheme>
      <a:clrScheme name="Brooks 8">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FF0000"/>
        </a:hlink>
        <a:folHlink>
          <a:srgbClr val="CC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Brooks</Template>
  <TotalTime>3745</TotalTime>
  <Words>1157</Words>
  <Application>Microsoft Office PowerPoint</Application>
  <PresentationFormat>On-screen Show (4:3)</PresentationFormat>
  <Paragraphs>106</Paragraphs>
  <Slides>43</Slides>
  <Notes>3</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Brooks</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…also known as the White Man’s Burden</vt:lpstr>
      <vt:lpstr>Slide 20</vt:lpstr>
      <vt:lpstr>U.S. Imperialism: HAWAII</vt:lpstr>
      <vt:lpstr>U.S. Imperialism: CHINA</vt:lpstr>
      <vt:lpstr>U.S. Imperialism: CUBA</vt:lpstr>
      <vt:lpstr>U.S. Imperialism: CUBA</vt:lpstr>
      <vt:lpstr>Slide 25</vt:lpstr>
      <vt:lpstr>Slide 26</vt:lpstr>
      <vt:lpstr>Slide 27</vt:lpstr>
      <vt:lpstr>The U.S. easily won the Spanish-American War  to free Cuba and the Philippines from Spain</vt:lpstr>
      <vt:lpstr>Slide 29</vt:lpstr>
      <vt:lpstr>Slide 30</vt:lpstr>
      <vt:lpstr>As a result of the Spanish-American War,  Cuba was liberated and the USA annexed the Philippines, Guam, and Puerto Rico</vt:lpstr>
      <vt:lpstr>U.S. Imperialism: PHILIPPINES</vt:lpstr>
      <vt:lpstr>Slide 33</vt:lpstr>
      <vt:lpstr>Theodore Roosevelt and the Roosevelt Corollary </vt:lpstr>
      <vt:lpstr>The Roosevelt Corollary to the   Monroe Doctrine, 1904</vt:lpstr>
      <vt:lpstr>U.S. Imperialism: PANAMA CANAL</vt:lpstr>
      <vt:lpstr>Slide 37</vt:lpstr>
      <vt:lpstr>Slide 38</vt:lpstr>
      <vt:lpstr>Slide 39</vt:lpstr>
      <vt:lpstr>Slide 40</vt:lpstr>
      <vt:lpstr>United States: Imperialist or Good Neighbor?</vt:lpstr>
      <vt:lpstr>#28</vt:lpstr>
      <vt:lpstr>Homework: United States: Imperialist or Good Neighbor?</vt:lpstr>
    </vt:vector>
  </TitlesOfParts>
  <Company>GCPS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e200203909</dc:creator>
  <cp:lastModifiedBy>sean1.baker</cp:lastModifiedBy>
  <cp:revision>136</cp:revision>
  <dcterms:created xsi:type="dcterms:W3CDTF">2009-12-23T16:58:46Z</dcterms:created>
  <dcterms:modified xsi:type="dcterms:W3CDTF">2015-02-13T13:39:43Z</dcterms:modified>
</cp:coreProperties>
</file>