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460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B61C2AB-E9EA-4F2B-BB27-2AD04520863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ECDC8-7781-40D8-86DA-D3EC49675F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6F1C4-8312-434F-A169-16EA9D3985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D1637-A3EB-4DFF-AF15-5E00F4917D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CA3AC-0643-469F-B1D5-07ABEAAEFE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0EBD1-DB1B-4195-A41C-F75CF39F09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924F4-57EE-47A9-9654-055AF7DF18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8D71A-4655-42B0-A0C7-093CF4E9BA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0655F-396E-4100-92C5-B64CFD16E5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05EAF-A6B3-4BA8-8166-72DD290604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135CA-80FF-4FAC-A0BA-2E8614CE5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C6B8DE2-4BA5-4DB8-B969-78A598CBA33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4267200" cy="6705600"/>
          </a:xfrm>
          <a:prstGeom prst="verticalScroll">
            <a:avLst>
              <a:gd name="adj" fmla="val 125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85800" y="0"/>
            <a:ext cx="3435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latin typeface="Comic Sans MS" pitchFamily="66" charset="0"/>
              </a:rPr>
              <a:t> IMMIGRATION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09600" y="838200"/>
            <a:ext cx="3560763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-</a:t>
            </a:r>
            <a:r>
              <a:rPr lang="en-US" sz="2000" b="1" i="1" u="sng" dirty="0">
                <a:latin typeface="Comic Sans MS" pitchFamily="66" charset="0"/>
              </a:rPr>
              <a:t>Old Immigration</a:t>
            </a:r>
          </a:p>
          <a:p>
            <a:pPr marL="228600" indent="-228600" eaLnBrk="1" hangingPunct="1">
              <a:spcBef>
                <a:spcPct val="50000"/>
              </a:spcBef>
            </a:pPr>
            <a:endParaRPr lang="en-US" sz="2000" b="1" i="1" u="sng" dirty="0">
              <a:latin typeface="Comic Sans MS" pitchFamily="66" charset="0"/>
            </a:endParaRP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	Western Europe</a:t>
            </a:r>
          </a:p>
          <a:p>
            <a:pPr marL="228600" indent="-228600" eaLnBrk="1" hangingPunct="1"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-</a:t>
            </a:r>
            <a:r>
              <a:rPr lang="en-US" sz="2000" b="1" i="1" u="sng" dirty="0">
                <a:latin typeface="Comic Sans MS" pitchFamily="66" charset="0"/>
              </a:rPr>
              <a:t>New Immigration</a:t>
            </a:r>
            <a:r>
              <a:rPr lang="en-US" sz="2000" dirty="0">
                <a:latin typeface="Comic Sans MS" pitchFamily="66" charset="0"/>
              </a:rPr>
              <a:t>, 1890</a:t>
            </a:r>
          </a:p>
          <a:p>
            <a:pPr marL="228600" indent="-228600" eaLnBrk="1" hangingPunct="1"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	Eastern Europe</a:t>
            </a:r>
          </a:p>
          <a:p>
            <a:pPr marL="228600" indent="-228600" eaLnBrk="1" hangingPunct="1"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	Asian Immigration</a:t>
            </a:r>
          </a:p>
          <a:p>
            <a:pPr marL="228600" indent="-228600" eaLnBrk="1" hangingPunct="1"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	Hispanic Immigration</a:t>
            </a: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	</a:t>
            </a:r>
          </a:p>
        </p:txBody>
      </p:sp>
      <p:pic>
        <p:nvPicPr>
          <p:cNvPr id="2058" name="Picture 10" descr="http://admin.bhbl.neric.org/%7Emmosall/ushistory/mapsgraphs/Old%20and%20New%20Immig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52400"/>
            <a:ext cx="54102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4114800" cy="68389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0" y="0"/>
            <a:ext cx="4114800" cy="6838950"/>
          </a:xfrm>
          <a:custGeom>
            <a:avLst/>
            <a:gdLst>
              <a:gd name="G0" fmla="+- 900 0 0"/>
              <a:gd name="G1" fmla="+- 21600 0 900"/>
              <a:gd name="G2" fmla="*/ 900 1 2"/>
              <a:gd name="G3" fmla="+- 21600 0 G2"/>
              <a:gd name="G4" fmla="+/ 900 21600 2"/>
              <a:gd name="G5" fmla="+/ G1 0 2"/>
              <a:gd name="G6" fmla="*/ 21600 21600 900"/>
              <a:gd name="G7" fmla="*/ G6 1 2"/>
              <a:gd name="G8" fmla="+- 21600 0 G7"/>
              <a:gd name="G9" fmla="*/ 21600 1 2"/>
              <a:gd name="G10" fmla="+- 900 0 G9"/>
              <a:gd name="G11" fmla="?: G10 G8 0"/>
              <a:gd name="G12" fmla="?: G10 G7 21600"/>
              <a:gd name="T0" fmla="*/ 21150 w 21600"/>
              <a:gd name="T1" fmla="*/ 10800 h 21600"/>
              <a:gd name="T2" fmla="*/ 10800 w 21600"/>
              <a:gd name="T3" fmla="*/ 21600 h 21600"/>
              <a:gd name="T4" fmla="*/ 450 w 21600"/>
              <a:gd name="T5" fmla="*/ 10800 h 21600"/>
              <a:gd name="T6" fmla="*/ 10800 w 21600"/>
              <a:gd name="T7" fmla="*/ 0 h 21600"/>
              <a:gd name="T8" fmla="*/ 2250 w 21600"/>
              <a:gd name="T9" fmla="*/ 2250 h 21600"/>
              <a:gd name="T10" fmla="*/ 19350 w 21600"/>
              <a:gd name="T11" fmla="*/ 1935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900" y="21600"/>
                </a:lnTo>
                <a:lnTo>
                  <a:pt x="207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0" y="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Literature and Art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52400" y="609600"/>
            <a:ext cx="396240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-realism</a:t>
            </a: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	Thomas Eakins</a:t>
            </a: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	Ashcan School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-art galleries, public libraries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-Samuel Clemens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-Stephen Crane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-Jack London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-Dime Novels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029200" y="0"/>
            <a:ext cx="4114800" cy="685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5029200" y="0"/>
            <a:ext cx="4114800" cy="6858000"/>
          </a:xfrm>
          <a:custGeom>
            <a:avLst/>
            <a:gdLst>
              <a:gd name="G0" fmla="+- 765 0 0"/>
              <a:gd name="G1" fmla="+- 21600 0 765"/>
              <a:gd name="G2" fmla="*/ 765 1 2"/>
              <a:gd name="G3" fmla="+- 21600 0 G2"/>
              <a:gd name="G4" fmla="+/ 765 21600 2"/>
              <a:gd name="G5" fmla="+/ G1 0 2"/>
              <a:gd name="G6" fmla="*/ 21600 21600 765"/>
              <a:gd name="G7" fmla="*/ G6 1 2"/>
              <a:gd name="G8" fmla="+- 21600 0 G7"/>
              <a:gd name="G9" fmla="*/ 21600 1 2"/>
              <a:gd name="G10" fmla="+- 765 0 G9"/>
              <a:gd name="G11" fmla="?: G10 G8 0"/>
              <a:gd name="G12" fmla="?: G10 G7 21600"/>
              <a:gd name="T0" fmla="*/ 21217 w 21600"/>
              <a:gd name="T1" fmla="*/ 10800 h 21600"/>
              <a:gd name="T2" fmla="*/ 10800 w 21600"/>
              <a:gd name="T3" fmla="*/ 21600 h 21600"/>
              <a:gd name="T4" fmla="*/ 383 w 21600"/>
              <a:gd name="T5" fmla="*/ 10800 h 21600"/>
              <a:gd name="T6" fmla="*/ 10800 w 21600"/>
              <a:gd name="T7" fmla="*/ 0 h 21600"/>
              <a:gd name="T8" fmla="*/ 2183 w 21600"/>
              <a:gd name="T9" fmla="*/ 2183 h 21600"/>
              <a:gd name="T10" fmla="*/ 19417 w 21600"/>
              <a:gd name="T11" fmla="*/ 1941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65" y="21600"/>
                </a:lnTo>
                <a:lnTo>
                  <a:pt x="20835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029200" y="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Leisure Time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181600" y="381000"/>
            <a:ext cx="396240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-</a:t>
            </a:r>
            <a:r>
              <a:rPr lang="en-US" sz="2000" b="1" i="1" u="sng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Amusement Parks</a:t>
            </a: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	Coney Island, NY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-bicycle craze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-tennis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-Hershey bars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en-US" sz="2000" b="1" i="1" u="sng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Coca-Cola, Pepsi</a:t>
            </a:r>
          </a:p>
        </p:txBody>
      </p:sp>
      <p:pic>
        <p:nvPicPr>
          <p:cNvPr id="7176" name="Picture 8" descr="high wheel bicy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38200"/>
            <a:ext cx="4491038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4114800" cy="685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0" y="0"/>
            <a:ext cx="4114800" cy="6858000"/>
          </a:xfrm>
          <a:custGeom>
            <a:avLst/>
            <a:gdLst>
              <a:gd name="G0" fmla="+- 630 0 0"/>
              <a:gd name="G1" fmla="+- 21600 0 630"/>
              <a:gd name="G2" fmla="*/ 630 1 2"/>
              <a:gd name="G3" fmla="+- 21600 0 G2"/>
              <a:gd name="G4" fmla="+/ 630 21600 2"/>
              <a:gd name="G5" fmla="+/ G1 0 2"/>
              <a:gd name="G6" fmla="*/ 21600 21600 630"/>
              <a:gd name="G7" fmla="*/ G6 1 2"/>
              <a:gd name="G8" fmla="+- 21600 0 G7"/>
              <a:gd name="G9" fmla="*/ 21600 1 2"/>
              <a:gd name="G10" fmla="+- 630 0 G9"/>
              <a:gd name="G11" fmla="?: G10 G8 0"/>
              <a:gd name="G12" fmla="?: G10 G7 21600"/>
              <a:gd name="T0" fmla="*/ 21285 w 21600"/>
              <a:gd name="T1" fmla="*/ 10800 h 21600"/>
              <a:gd name="T2" fmla="*/ 10800 w 21600"/>
              <a:gd name="T3" fmla="*/ 21600 h 21600"/>
              <a:gd name="T4" fmla="*/ 315 w 21600"/>
              <a:gd name="T5" fmla="*/ 10800 h 21600"/>
              <a:gd name="T6" fmla="*/ 10800 w 21600"/>
              <a:gd name="T7" fmla="*/ 0 h 21600"/>
              <a:gd name="T8" fmla="*/ 2115 w 21600"/>
              <a:gd name="T9" fmla="*/ 2115 h 21600"/>
              <a:gd name="T10" fmla="*/ 19485 w 21600"/>
              <a:gd name="T11" fmla="*/ 19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30" y="21600"/>
                </a:lnTo>
                <a:lnTo>
                  <a:pt x="2097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000">
              <a:latin typeface="Comic Sans MS" pitchFamily="66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Sports/Entertainment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0" y="457200"/>
            <a:ext cx="411480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-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baseball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-boxing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-vaudeville, circus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-ragtime music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-motion pictures</a:t>
            </a:r>
          </a:p>
        </p:txBody>
      </p:sp>
      <p:pic>
        <p:nvPicPr>
          <p:cNvPr id="11271" name="Picture 7" descr="John 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0"/>
            <a:ext cx="50292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029200" y="0"/>
            <a:ext cx="4114800" cy="685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5029200" y="0"/>
            <a:ext cx="4114800" cy="6858000"/>
          </a:xfrm>
          <a:custGeom>
            <a:avLst/>
            <a:gdLst>
              <a:gd name="G0" fmla="+- 900 0 0"/>
              <a:gd name="G1" fmla="+- 21600 0 900"/>
              <a:gd name="G2" fmla="*/ 900 1 2"/>
              <a:gd name="G3" fmla="+- 21600 0 G2"/>
              <a:gd name="G4" fmla="+/ 900 21600 2"/>
              <a:gd name="G5" fmla="+/ G1 0 2"/>
              <a:gd name="G6" fmla="*/ 21600 21600 900"/>
              <a:gd name="G7" fmla="*/ G6 1 2"/>
              <a:gd name="G8" fmla="+- 21600 0 G7"/>
              <a:gd name="G9" fmla="*/ 21600 1 2"/>
              <a:gd name="G10" fmla="+- 900 0 G9"/>
              <a:gd name="G11" fmla="?: G10 G8 0"/>
              <a:gd name="G12" fmla="?: G10 G7 21600"/>
              <a:gd name="T0" fmla="*/ 21150 w 21600"/>
              <a:gd name="T1" fmla="*/ 10800 h 21600"/>
              <a:gd name="T2" fmla="*/ 10800 w 21600"/>
              <a:gd name="T3" fmla="*/ 21600 h 21600"/>
              <a:gd name="T4" fmla="*/ 450 w 21600"/>
              <a:gd name="T5" fmla="*/ 10800 h 21600"/>
              <a:gd name="T6" fmla="*/ 10800 w 21600"/>
              <a:gd name="T7" fmla="*/ 0 h 21600"/>
              <a:gd name="T8" fmla="*/ 2250 w 21600"/>
              <a:gd name="T9" fmla="*/ 2250 h 21600"/>
              <a:gd name="T10" fmla="*/ 19350 w 21600"/>
              <a:gd name="T11" fmla="*/ 1935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900" y="21600"/>
                </a:lnTo>
                <a:lnTo>
                  <a:pt x="207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029200" y="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Mass Media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181600" y="533400"/>
            <a:ext cx="3962400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-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Dime Novels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en-US" sz="2000" b="1" i="1" u="sng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Yellow journalism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	sensationalism</a:t>
            </a: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	promotions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en-US" sz="2000" b="1" i="1" u="sng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Joseph Pulitzer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en-US" sz="2000" b="1" i="1" u="sng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William Randolph Hearst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4114800" cy="685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0" y="0"/>
            <a:ext cx="4114800" cy="6858000"/>
          </a:xfrm>
          <a:custGeom>
            <a:avLst/>
            <a:gdLst>
              <a:gd name="G0" fmla="+- 780 0 0"/>
              <a:gd name="G1" fmla="+- 21600 0 780"/>
              <a:gd name="G2" fmla="*/ 780 1 2"/>
              <a:gd name="G3" fmla="+- 21600 0 G2"/>
              <a:gd name="G4" fmla="+/ 780 21600 2"/>
              <a:gd name="G5" fmla="+/ G1 0 2"/>
              <a:gd name="G6" fmla="*/ 21600 21600 780"/>
              <a:gd name="G7" fmla="*/ G6 1 2"/>
              <a:gd name="G8" fmla="+- 21600 0 G7"/>
              <a:gd name="G9" fmla="*/ 21600 1 2"/>
              <a:gd name="G10" fmla="+- 780 0 G9"/>
              <a:gd name="G11" fmla="?: G10 G8 0"/>
              <a:gd name="G12" fmla="?: G10 G7 21600"/>
              <a:gd name="T0" fmla="*/ 21210 w 21600"/>
              <a:gd name="T1" fmla="*/ 10800 h 21600"/>
              <a:gd name="T2" fmla="*/ 10800 w 21600"/>
              <a:gd name="T3" fmla="*/ 21600 h 21600"/>
              <a:gd name="T4" fmla="*/ 390 w 21600"/>
              <a:gd name="T5" fmla="*/ 10800 h 21600"/>
              <a:gd name="T6" fmla="*/ 10800 w 21600"/>
              <a:gd name="T7" fmla="*/ 0 h 21600"/>
              <a:gd name="T8" fmla="*/ 2190 w 21600"/>
              <a:gd name="T9" fmla="*/ 2190 h 21600"/>
              <a:gd name="T10" fmla="*/ 19410 w 21600"/>
              <a:gd name="T11" fmla="*/ 1941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80" y="21600"/>
                </a:lnTo>
                <a:lnTo>
                  <a:pt x="2082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0" y="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Retail Revolution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28600" y="533400"/>
            <a:ext cx="38862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-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shopping centers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-special districts in urban areas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-department stores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-chain stores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-advertising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en-US" sz="2000" b="1" i="1" u="sng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mail order catalogs</a:t>
            </a:r>
          </a:p>
        </p:txBody>
      </p:sp>
      <p:pic>
        <p:nvPicPr>
          <p:cNvPr id="10251" name="Picture 11" descr="Mo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533400"/>
            <a:ext cx="443865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4579938" y="0"/>
            <a:ext cx="4564062" cy="6858000"/>
          </a:xfrm>
          <a:prstGeom prst="verticalScroll">
            <a:avLst>
              <a:gd name="adj" fmla="val 125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622925" y="0"/>
            <a:ext cx="3216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latin typeface="Comic Sans MS" pitchFamily="66" charset="0"/>
              </a:rPr>
              <a:t>NEW LIFE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105400" y="685800"/>
            <a:ext cx="365760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-difficult journey</a:t>
            </a:r>
          </a:p>
          <a:p>
            <a:pPr marL="177800" indent="-1778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177800" indent="-1778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</a:t>
            </a:r>
            <a:r>
              <a:rPr lang="en-US" sz="2000" b="1" i="1" u="sng">
                <a:latin typeface="Comic Sans MS" pitchFamily="66" charset="0"/>
              </a:rPr>
              <a:t>Ellis Island</a:t>
            </a:r>
            <a:r>
              <a:rPr lang="en-US" sz="2000">
                <a:latin typeface="Comic Sans MS" pitchFamily="66" charset="0"/>
              </a:rPr>
              <a:t>, NY</a:t>
            </a:r>
          </a:p>
          <a:p>
            <a:pPr marL="177800" indent="-1778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immigrant processing</a:t>
            </a:r>
          </a:p>
          <a:p>
            <a:pPr marL="177800" indent="-1778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177800" indent="-1778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-Angel Island, SF</a:t>
            </a:r>
          </a:p>
          <a:p>
            <a:pPr marL="177800" indent="-1778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177800" indent="-1778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</a:t>
            </a:r>
            <a:r>
              <a:rPr lang="en-US" sz="2000" b="1" i="1" u="sng">
                <a:latin typeface="Comic Sans MS" pitchFamily="66" charset="0"/>
              </a:rPr>
              <a:t>Culture Shock</a:t>
            </a:r>
          </a:p>
          <a:p>
            <a:pPr marL="177800" indent="-1778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ethnic communities</a:t>
            </a:r>
          </a:p>
          <a:p>
            <a:pPr marL="177800" indent="-1778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177800" indent="-1778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</a:t>
            </a:r>
            <a:r>
              <a:rPr lang="en-US" sz="2000" b="1" i="1" u="sng">
                <a:latin typeface="Comic Sans MS" pitchFamily="66" charset="0"/>
              </a:rPr>
              <a:t>Melting Pot</a:t>
            </a:r>
          </a:p>
          <a:p>
            <a:pPr marL="177800" indent="-1778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</a:t>
            </a:r>
            <a:r>
              <a:rPr lang="en-US" sz="2000" b="1" i="1" u="sng">
                <a:latin typeface="Comic Sans MS" pitchFamily="66" charset="0"/>
              </a:rPr>
              <a:t>Nativism</a:t>
            </a:r>
          </a:p>
          <a:p>
            <a:pPr marL="177800" indent="-1778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</a:t>
            </a:r>
            <a:r>
              <a:rPr lang="en-US" sz="2000" b="1" i="1" u="sng">
                <a:latin typeface="Comic Sans MS" pitchFamily="66" charset="0"/>
              </a:rPr>
              <a:t>Chinese Exclusion Act</a:t>
            </a:r>
          </a:p>
        </p:txBody>
      </p:sp>
      <p:pic>
        <p:nvPicPr>
          <p:cNvPr id="3081" name="Picture 9" descr="http://cdn.history.com/sites/2/2013/11/Ellis-Island-hero-AB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464820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0" y="0"/>
            <a:ext cx="4648200" cy="6858000"/>
          </a:xfrm>
          <a:prstGeom prst="verticalScroll">
            <a:avLst>
              <a:gd name="adj" fmla="val 125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85800" y="0"/>
            <a:ext cx="348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latin typeface="Comic Sans MS" pitchFamily="66" charset="0"/>
              </a:rPr>
              <a:t>URBAN GROWTH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33400" y="685800"/>
            <a:ext cx="3498850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</a:t>
            </a:r>
            <a:r>
              <a:rPr lang="en-US" sz="2000" b="1" i="1" u="sng">
                <a:latin typeface="Comic Sans MS" pitchFamily="66" charset="0"/>
              </a:rPr>
              <a:t>urbanization</a:t>
            </a:r>
          </a:p>
          <a:p>
            <a:pPr marL="177800" indent="-1778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1/12 in 1840--1/3 by 1900</a:t>
            </a:r>
          </a:p>
          <a:p>
            <a:pPr marL="177800" indent="-1778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177800" indent="-1778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-immigrant settlement</a:t>
            </a:r>
          </a:p>
          <a:p>
            <a:pPr marL="177800" indent="-1778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177800" indent="-1778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-decline of farmers</a:t>
            </a:r>
          </a:p>
          <a:p>
            <a:pPr marL="177800" indent="-1778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new technology, fewer workers</a:t>
            </a:r>
          </a:p>
          <a:p>
            <a:pPr marL="177800" indent="-1778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-closing of the frontier</a:t>
            </a:r>
          </a:p>
          <a:p>
            <a:pPr marL="177800" indent="-1778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177800" indent="-1778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-industrialization</a:t>
            </a:r>
          </a:p>
          <a:p>
            <a:pPr marL="177800" indent="-1778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177800" indent="-1778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-cultural opportunities</a:t>
            </a:r>
          </a:p>
        </p:txBody>
      </p:sp>
      <p:pic>
        <p:nvPicPr>
          <p:cNvPr id="4105" name="Picture 9" descr="NY, 19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762000"/>
            <a:ext cx="50292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verticalScroll">
            <a:avLst>
              <a:gd name="adj" fmla="val 125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618163" y="0"/>
            <a:ext cx="3221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latin typeface="Comic Sans MS" pitchFamily="66" charset="0"/>
              </a:rPr>
              <a:t>URBAN PROBLEMS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105400" y="762000"/>
            <a:ext cx="374015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-poor housing</a:t>
            </a:r>
          </a:p>
          <a:p>
            <a:pPr marL="228600" indent="-2286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row houses,</a:t>
            </a:r>
          </a:p>
          <a:p>
            <a:pPr marL="228600" indent="-2286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 </a:t>
            </a:r>
            <a:r>
              <a:rPr lang="en-US" sz="2000" b="1" i="1" u="sng">
                <a:latin typeface="Comic Sans MS" pitchFamily="66" charset="0"/>
              </a:rPr>
              <a:t>tenements</a:t>
            </a:r>
          </a:p>
          <a:p>
            <a:pPr marL="228600" indent="-2286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-transportation</a:t>
            </a:r>
          </a:p>
          <a:p>
            <a:pPr marL="228600" indent="-2286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-rising crime rates</a:t>
            </a:r>
          </a:p>
          <a:p>
            <a:pPr marL="228600" indent="-2286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</p:txBody>
      </p:sp>
      <p:pic>
        <p:nvPicPr>
          <p:cNvPr id="5129" name="Picture 9" descr="Astoe House-5th A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"/>
            <a:ext cx="2554288" cy="3429000"/>
          </a:xfrm>
          <a:prstGeom prst="rect">
            <a:avLst/>
          </a:prstGeom>
          <a:noFill/>
        </p:spPr>
      </p:pic>
      <p:pic>
        <p:nvPicPr>
          <p:cNvPr id="5131" name="Picture 11" descr="Tenement ro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733800"/>
            <a:ext cx="4389438" cy="2474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0" y="0"/>
            <a:ext cx="4648200" cy="6858000"/>
          </a:xfrm>
          <a:prstGeom prst="verticalScroll">
            <a:avLst>
              <a:gd name="adj" fmla="val 125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990600" y="0"/>
            <a:ext cx="3275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latin typeface="Comic Sans MS" pitchFamily="66" charset="0"/>
              </a:rPr>
              <a:t>URBAN PROBLEMS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09600" y="685800"/>
            <a:ext cx="349885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-few city services</a:t>
            </a:r>
          </a:p>
          <a:p>
            <a:pPr marL="228600" indent="-2286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water</a:t>
            </a:r>
          </a:p>
          <a:p>
            <a:pPr marL="228600" indent="-2286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sanitation</a:t>
            </a:r>
          </a:p>
          <a:p>
            <a:pPr marL="228600" indent="-2286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fire</a:t>
            </a: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-Chicago 1871</a:t>
            </a:r>
          </a:p>
          <a:p>
            <a:pPr marL="228600" indent="-2286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-pollution and disease</a:t>
            </a: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 </a:t>
            </a:r>
          </a:p>
        </p:txBody>
      </p:sp>
      <p:pic>
        <p:nvPicPr>
          <p:cNvPr id="6152" name="Picture 8" descr="Dead Horse in Stre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762000"/>
            <a:ext cx="4892675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4487863" y="0"/>
            <a:ext cx="4656137" cy="6872288"/>
          </a:xfrm>
          <a:prstGeom prst="verticalScroll">
            <a:avLst>
              <a:gd name="adj" fmla="val 125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562600" y="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latin typeface="Comic Sans MS" pitchFamily="66" charset="0"/>
              </a:rPr>
              <a:t>RAISING AWARENESS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029200" y="685800"/>
            <a:ext cx="35052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</a:t>
            </a:r>
            <a:r>
              <a:rPr lang="en-US" sz="2000" b="1" i="1" u="sng">
                <a:latin typeface="Comic Sans MS" pitchFamily="66" charset="0"/>
              </a:rPr>
              <a:t>Social Gospel</a:t>
            </a: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Christian theme of helping the less fortunate</a:t>
            </a: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Salvation Army</a:t>
            </a:r>
          </a:p>
          <a:p>
            <a:pPr marL="228600" indent="-2286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</a:t>
            </a:r>
            <a:r>
              <a:rPr lang="en-US" sz="2000" b="1" i="1" u="sng">
                <a:latin typeface="Comic Sans MS" pitchFamily="66" charset="0"/>
              </a:rPr>
              <a:t>Jacob Riis</a:t>
            </a: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“How the Other Half Lives”</a:t>
            </a:r>
          </a:p>
          <a:p>
            <a:pPr marL="228600" indent="-2286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</a:t>
            </a:r>
            <a:r>
              <a:rPr lang="en-US" sz="2000" b="1" i="1" u="sng">
                <a:latin typeface="Comic Sans MS" pitchFamily="66" charset="0"/>
              </a:rPr>
              <a:t>Jane Addams</a:t>
            </a: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Hull House, Chicago</a:t>
            </a: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</a:t>
            </a:r>
            <a:r>
              <a:rPr lang="en-US" sz="2000" b="1" i="1" u="sng">
                <a:latin typeface="Comic Sans MS" pitchFamily="66" charset="0"/>
              </a:rPr>
              <a:t>Settlement Houses</a:t>
            </a:r>
          </a:p>
          <a:p>
            <a:pPr marL="228600" indent="-228600" eaLnBrk="1" hangingPunct="1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</p:txBody>
      </p:sp>
      <p:pic>
        <p:nvPicPr>
          <p:cNvPr id="7178" name="Picture 10" descr="Jane Addam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895600"/>
            <a:ext cx="2836776" cy="2760663"/>
          </a:xfrm>
          <a:prstGeom prst="rect">
            <a:avLst/>
          </a:prstGeom>
          <a:noFill/>
        </p:spPr>
      </p:pic>
      <p:pic>
        <p:nvPicPr>
          <p:cNvPr id="8" name="Picture 6" descr="Jacob Ri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33400"/>
            <a:ext cx="224103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4114800" cy="68389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19050"/>
            <a:ext cx="4114800" cy="6838950"/>
          </a:xfrm>
          <a:custGeom>
            <a:avLst/>
            <a:gdLst>
              <a:gd name="G0" fmla="+- 645 0 0"/>
              <a:gd name="G1" fmla="+- 21600 0 645"/>
              <a:gd name="G2" fmla="*/ 645 1 2"/>
              <a:gd name="G3" fmla="+- 21600 0 G2"/>
              <a:gd name="G4" fmla="+/ 645 21600 2"/>
              <a:gd name="G5" fmla="+/ G1 0 2"/>
              <a:gd name="G6" fmla="*/ 21600 21600 645"/>
              <a:gd name="G7" fmla="*/ G6 1 2"/>
              <a:gd name="G8" fmla="+- 21600 0 G7"/>
              <a:gd name="G9" fmla="*/ 21600 1 2"/>
              <a:gd name="G10" fmla="+- 645 0 G9"/>
              <a:gd name="G11" fmla="?: G10 G8 0"/>
              <a:gd name="G12" fmla="?: G10 G7 21600"/>
              <a:gd name="T0" fmla="*/ 21277 w 21600"/>
              <a:gd name="T1" fmla="*/ 10800 h 21600"/>
              <a:gd name="T2" fmla="*/ 10800 w 21600"/>
              <a:gd name="T3" fmla="*/ 21600 h 21600"/>
              <a:gd name="T4" fmla="*/ 323 w 21600"/>
              <a:gd name="T5" fmla="*/ 10800 h 21600"/>
              <a:gd name="T6" fmla="*/ 10800 w 21600"/>
              <a:gd name="T7" fmla="*/ 0 h 21600"/>
              <a:gd name="T8" fmla="*/ 2123 w 21600"/>
              <a:gd name="T9" fmla="*/ 2123 h 21600"/>
              <a:gd name="T10" fmla="*/ 19477 w 21600"/>
              <a:gd name="T11" fmla="*/ 194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45" y="21600"/>
                </a:lnTo>
                <a:lnTo>
                  <a:pt x="20955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Urban Technology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457200"/>
            <a:ext cx="4114800" cy="634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en-US" sz="2000" b="1" i="1" u="sng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skyscrapers</a:t>
            </a: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	Louis Sullivan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	Frank L. Wright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-bridges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-electric transit systems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-urban planning</a:t>
            </a: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	city parks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	</a:t>
            </a:r>
            <a:r>
              <a:rPr lang="en-US" sz="2000" b="1" i="1" u="sng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Frederick  </a:t>
            </a:r>
            <a:r>
              <a:rPr lang="en-US" sz="2000" b="1" i="1" u="sng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Olmstead </a:t>
            </a:r>
            <a:endParaRPr lang="en-US" sz="2000" b="1" i="1" u="sng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pic>
        <p:nvPicPr>
          <p:cNvPr id="2057" name="Picture 9" descr="Central Pa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423988"/>
            <a:ext cx="5029200" cy="3402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029200" y="0"/>
            <a:ext cx="4114800" cy="68389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5029200" y="0"/>
            <a:ext cx="4114800" cy="6838950"/>
          </a:xfrm>
          <a:custGeom>
            <a:avLst/>
            <a:gdLst>
              <a:gd name="G0" fmla="+- 630 0 0"/>
              <a:gd name="G1" fmla="+- 21600 0 630"/>
              <a:gd name="G2" fmla="*/ 630 1 2"/>
              <a:gd name="G3" fmla="+- 21600 0 G2"/>
              <a:gd name="G4" fmla="+/ 630 21600 2"/>
              <a:gd name="G5" fmla="+/ G1 0 2"/>
              <a:gd name="G6" fmla="*/ 21600 21600 630"/>
              <a:gd name="G7" fmla="*/ G6 1 2"/>
              <a:gd name="G8" fmla="+- 21600 0 G7"/>
              <a:gd name="G9" fmla="*/ 21600 1 2"/>
              <a:gd name="G10" fmla="+- 630 0 G9"/>
              <a:gd name="G11" fmla="?: G10 G8 0"/>
              <a:gd name="G12" fmla="?: G10 G7 21600"/>
              <a:gd name="T0" fmla="*/ 21285 w 21600"/>
              <a:gd name="T1" fmla="*/ 10800 h 21600"/>
              <a:gd name="T2" fmla="*/ 10800 w 21600"/>
              <a:gd name="T3" fmla="*/ 21600 h 21600"/>
              <a:gd name="T4" fmla="*/ 315 w 21600"/>
              <a:gd name="T5" fmla="*/ 10800 h 21600"/>
              <a:gd name="T6" fmla="*/ 10800 w 21600"/>
              <a:gd name="T7" fmla="*/ 0 h 21600"/>
              <a:gd name="T8" fmla="*/ 2115 w 21600"/>
              <a:gd name="T9" fmla="*/ 2115 h 21600"/>
              <a:gd name="T10" fmla="*/ 19485 w 21600"/>
              <a:gd name="T11" fmla="*/ 19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30" y="21600"/>
                </a:lnTo>
                <a:lnTo>
                  <a:pt x="2097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029200" y="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Inventions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029200" y="457200"/>
            <a:ext cx="411480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-first flight, 1903</a:t>
            </a: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	</a:t>
            </a:r>
            <a:r>
              <a:rPr lang="en-US" sz="2000" b="1" i="1" u="sng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Wright Brothers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-air mail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-printing revolutions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-photography</a:t>
            </a: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	George Eastman</a:t>
            </a: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	Kodak camera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-radio</a:t>
            </a: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	Nikola Tesla, Marconi</a:t>
            </a:r>
          </a:p>
        </p:txBody>
      </p:sp>
      <p:pic>
        <p:nvPicPr>
          <p:cNvPr id="3081" name="Picture 9" descr="First F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213"/>
            <a:ext cx="5029200" cy="3100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4114800" cy="685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0" y="0"/>
            <a:ext cx="4114800" cy="6858000"/>
          </a:xfrm>
          <a:custGeom>
            <a:avLst/>
            <a:gdLst>
              <a:gd name="G0" fmla="+- 780 0 0"/>
              <a:gd name="G1" fmla="+- 21600 0 780"/>
              <a:gd name="G2" fmla="*/ 780 1 2"/>
              <a:gd name="G3" fmla="+- 21600 0 G2"/>
              <a:gd name="G4" fmla="+/ 780 21600 2"/>
              <a:gd name="G5" fmla="+/ G1 0 2"/>
              <a:gd name="G6" fmla="*/ 21600 21600 780"/>
              <a:gd name="G7" fmla="*/ G6 1 2"/>
              <a:gd name="G8" fmla="+- 21600 0 G7"/>
              <a:gd name="G9" fmla="*/ 21600 1 2"/>
              <a:gd name="G10" fmla="+- 780 0 G9"/>
              <a:gd name="G11" fmla="?: G10 G8 0"/>
              <a:gd name="G12" fmla="?: G10 G7 21600"/>
              <a:gd name="T0" fmla="*/ 21210 w 21600"/>
              <a:gd name="T1" fmla="*/ 10800 h 21600"/>
              <a:gd name="T2" fmla="*/ 10800 w 21600"/>
              <a:gd name="T3" fmla="*/ 21600 h 21600"/>
              <a:gd name="T4" fmla="*/ 390 w 21600"/>
              <a:gd name="T5" fmla="*/ 10800 h 21600"/>
              <a:gd name="T6" fmla="*/ 10800 w 21600"/>
              <a:gd name="T7" fmla="*/ 0 h 21600"/>
              <a:gd name="T8" fmla="*/ 2190 w 21600"/>
              <a:gd name="T9" fmla="*/ 2190 h 21600"/>
              <a:gd name="T10" fmla="*/ 19410 w 21600"/>
              <a:gd name="T11" fmla="*/ 1941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80" y="21600"/>
                </a:lnTo>
                <a:lnTo>
                  <a:pt x="2082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Public Education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0" y="685800"/>
            <a:ext cx="4114800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-growth of public education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-most city children could attend school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-increase in high schools</a:t>
            </a: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230188" indent="-230188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-few opportunities for minorities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19</TotalTime>
  <Words>125</Words>
  <Application>Microsoft Office PowerPoint</Application>
  <PresentationFormat>On-screen Show (4:3)</PresentationFormat>
  <Paragraphs>184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Comic Sans MS</vt:lpstr>
      <vt:lpstr>Times New Roman</vt:lpstr>
      <vt:lpstr>Tahoma</vt:lpstr>
      <vt:lpstr>Wingdings</vt:lpstr>
      <vt:lpstr>Ocean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Adams</dc:creator>
  <cp:lastModifiedBy>sean1.baker</cp:lastModifiedBy>
  <cp:revision>5</cp:revision>
  <dcterms:created xsi:type="dcterms:W3CDTF">2004-05-27T12:56:11Z</dcterms:created>
  <dcterms:modified xsi:type="dcterms:W3CDTF">2015-02-10T11:49:42Z</dcterms:modified>
</cp:coreProperties>
</file>