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74" r:id="rId3"/>
    <p:sldId id="257" r:id="rId4"/>
    <p:sldId id="273" r:id="rId5"/>
    <p:sldId id="258" r:id="rId6"/>
    <p:sldId id="276" r:id="rId7"/>
    <p:sldId id="259" r:id="rId8"/>
    <p:sldId id="260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244A6-016A-4B5B-9541-9F318B92AD3C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A9685-6380-4AF1-82D1-021D4C8758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9685-6380-4AF1-82D1-021D4C8758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560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0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1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2561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/>
            </a:p>
          </p:txBody>
        </p:sp>
        <p:sp>
          <p:nvSpPr>
            <p:cNvPr id="2561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2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2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/>
            </a:p>
          </p:txBody>
        </p:sp>
        <p:sp>
          <p:nvSpPr>
            <p:cNvPr id="2563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3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3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3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3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/>
            </a:p>
          </p:txBody>
        </p:sp>
        <p:sp>
          <p:nvSpPr>
            <p:cNvPr id="2563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0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81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818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819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5820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821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5822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A2CD64-C3F1-4D48-929E-E9204EA8D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1E5719-A6EE-4460-98A2-B6FEC6B978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0C7A3A-04F8-47F3-AB49-6177B79A7F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CFBF90-537A-4A12-BEA4-996E4A36C9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E7D152-5368-434A-9994-33B6DA7240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2A1ED9-78E3-4CEB-99BF-A0F18EB458B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EBC3A1-FEBA-4DFF-907A-7322183413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4CD292-61CF-4C99-96F3-E480CFAFC9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FD5BFA-BB0A-4652-83B3-DD2B323687E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CF8F8B-5130-4FF4-BDFF-87D507CA2D9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902F36-4706-4626-AB53-B4806496CE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4579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0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7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89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1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2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3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4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5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6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7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8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599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0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1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2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3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4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5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6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8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09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10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eaLnBrk="1" hangingPunct="1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611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2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3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4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7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8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39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0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1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2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3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4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5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6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1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2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3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6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7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6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79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0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2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3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4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7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8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89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90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91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92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93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794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389E096-5612-4EB8-8E55-0F730AF0E9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795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796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4797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798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Agricultural South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09600"/>
            <a:ext cx="36576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-growth of cash crops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tobacco, rice, </a:t>
            </a:r>
            <a:r>
              <a:rPr lang="en-US" sz="2000" dirty="0" smtClean="0">
                <a:latin typeface="Comic Sans MS" pitchFamily="66" charset="0"/>
              </a:rPr>
              <a:t>indigo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and eventually cotton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-large plantations dominate </a:t>
            </a:r>
            <a:r>
              <a:rPr lang="en-US" sz="2000" dirty="0" smtClean="0">
                <a:latin typeface="Comic Sans MS" pitchFamily="66" charset="0"/>
              </a:rPr>
              <a:t>economy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(need for slave labor becomes the “backbone” of economics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-many small farms also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-few towns and cities because of the agricultural </a:t>
            </a:r>
            <a:r>
              <a:rPr lang="en-US" sz="2000" dirty="0" smtClean="0">
                <a:latin typeface="Comic Sans MS" pitchFamily="66" charset="0"/>
              </a:rPr>
              <a:t>lifestyle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– some spread out by 20 plus miles (no sense of community)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58" name="AutoShape 10" descr="data:image/jpeg;base64,/9j/4AAQSkZJRgABAQAAAQABAAD/2wCEAAkGBxQTEhUUExQUFBQXFRcaFRcXFBwYFhcYFxcXFxcWFhUYHSggGBwlHBcZITEhJSktLi8uFx8zODMsNygtLisBCgoKDg0OGhAQGywkICQ0NCwtLCwsLCwsLCwsLCwsLCwsLCwsLCwsLCwsLCwsLCwsLCwsLCwsLCwsLCwsLCwsLP/AABEIALUBFwMBIgACEQEDEQH/xAAcAAABBQEBAQAAAAAAAAAAAAACAAEDBAUGBwj/xABAEAACAQMCBAUCAwYDCAEFAAABAhEAAxIEIQUiMUEGE1FhcTKBI0KRFFJiobHwBxbBFSQzcoKS0eHCNGOisuL/xAAZAQADAQEBAAAAAAAAAAAAAAAAAQIDBAX/xAAuEQACAgICAgIAAwcFAAAAAAAAAQIREiEDMRNBBFEyYfAUkaGxwdHhIkJScYH/2gAMAwEAAhEDEQA/AO/UCpCaiQURrqRw2SYiiWgRqOKBiIpiKI0LCkAqFlp1FI0WAFNRlKGKegGoWFHjQstANDE0JNGV7UDLTFQJpBaJBUkUhg47UsaM01AUDFNkaMmminYqGJpooopKKLAHCjAojSWlY0hoot6cimpFUCy0LCrNu0T7UxtVNlYlcLSitHR2gNyPikdLMnYUsh4OjPihNszWmVHT0oSR96WQ8CgbJE0yvVx1B61XdKluxVRA/tSpPbpUaHRKq0SrStipUWtbM1EjijWpDbqa3ppEn7UWNRZVihxq4NOTUTJE0WGJBFPRUJoFQ1C1HFMRQDAmmNC6UulAhFaBjUgoXWmBHlFEr0ONOpoQhw9GDQBfSiIpi2EDQlqanii0MKaVPSilY6EDTg0wohRY0EaEUdDFSxl60ZUUJFFpkGPzTXBWVm6Wh/MpmuVHBFRuxoEOz1FlTMxozZMb/wDui6J7GBpiaATMU7UmxkV5qVRXDT0AaQtiB7UrNokikrVMhHahSLxJ7hmhDUE0QFOxtAM9RO01aFsUgoAIqlIhxZQIp8dp7VZW2sGaICBFGQsCkKBhUzXBUDVaZm0NFRtUlDFMVALTtSxpGgWyMinC08UqBUIDeiApCjBosKGxpwKKBSigdDhaFq19NYAXbv1qDUWhUZmvj0ZoWnFT27UtG/8A4FT3NMq+tLISgypUlkjIT0BqwbYgetV1tb/epcisaLjNQFvWhMjbrTZ1FmoV01CUmkz0+dMliCAb9TSu3JqJrlCXoFYWVRM80JNAooEK5Sp3pUxFwLRKd6IURUVJqGpog9RiipgEXpE1GKIGgATPYTQkmpKBwT3pZCoqGgLVLcst7mjsaUES0/FVmT42V5pial/ZjO1Pb05LQelPyE+Mjt2yx2o205kD1q7ZthOn3owwo8g/EZzWiKEitByKby1peUfi+iitonoKn/ZCBv1q8hAAApFhS8o/CZ626nt6CVmd6luVNbcDYUvINcYNq5Aj0pnajcVBcPpUuRWIlMH5oi01AxpsqWQJBk1ERR+WYmmVCeppZDxIzcpsqkuLThKWQYsrmo2Jq4ENFZQTuKpMWJVFho3B/SrFvTgAE7mrVx9qgZqHJhjRTurTLpzE7RVrEdxTzRkxYme6+tKrN9BTU8icSQLUqisLiPim1avNaZWlFLE9tt8R7x3rX4bxBLylkMgGJ7T3E96MldFFkCiFGq0+NOwIopRRslAaTYAk0wNCaGospRJA9PNBNOBU5FUEXpZjrUGruhFLHtWPb4ozflge9VYmb+dDlVSw8xVoCjIKYpoTRXAKgX5qWykShj0ipFaaFbnbtT+Z6VFjJVtzT2k3kiq9zUYgnsOtcVrP8SgtzC3ZZxO5nqOnUbCk+RLsKPQHE1Ay1mcJ4x56AgqWjmCnIKe4n+/itJZqlJNWFCZZqNhUhaKjzmlkCQQallUOp1C2xLsFHqTAoU19okAOsncCeo9R7UZDosTTlwKdYjaq15pUhh2O8dhvMinkKi6jCJppqPRszIrEQMQYMSSR1MbUTXAYj+4ppiaYmoaOKaixUCFoTUi70II3ntTsVMgYz2pVPhSp2hYs8w4mo1F+67MfLmADO3yT0+K1/BHEgLxTzFZSSFVRADA7EKJnucj61wuv13nqc3ZjkCF6L0MgKNqp+GOLPZuoUkTIYjr3/wDX6VCvshKtn0OjTHuNvnv/ACqSK4ngHHQbjq7EFsWAPQAAgxHyK0eAceW4jszZ4dSASW57sQseg6D0FNcujVLLo6IkfFQalwO4HTqYAn19K5fVeMrUAw42ncA9Vkg7j4n2rP8AEWsGrVX097JAAHQttzCVBAGxj+hpS5VVoKSdHaWpYBjsD0Ht6mnK1z3gniDXNEjwnMOVQ8jpJBaOsz8T960DrGRC7b8hIUe3c+piPioctF0aEGqfF9Z5Fsv1gjv6+tZ/hrxRb1VtmlVKNDCQdzuIHWPc9YrL8X3vOuWbdsrDAyW6Bp2MQekE0swoPTcUF9yq87tEqp2Ue/t0re4Z4bfEF3g+gq74b4XatW5TEkCGeBLHqZI7e1XNVxW2sgMJA3jtW0cayZD70DesqsKo6d6jqhe45aB6k7TsKC/xy2AIlp9oj33rOXImGi+y1GF3rMbxCk/S39/ehbxDaBEyC2wnaepgevQ/pUOSLTRrY0oiSawOIeLrNkBrmSqTExO/ptRarjYNt2QFoErtIMjboehpZBpmyySD0n33/lXlHi/ShLzYOAx2doU7wdiAAQY94roPDfizznm6BaRQc2LfnLZhRPQ49YE1k+O+IWLzq9li2KvkVChea2+7NMkgqPiB61m3ZpGKujL8LeIIZVLYqsuZXFrpiAsLse3xXtOj1CXBKMGIjKDOJPYx0PtXhPh/R2L6gXHdVRSVxAzIckySe2w+Mq7nwt4gUX2tW8bdhbRCIG6tI5ySIkn1O29LyKEqKjwyabXSNfxNxC4r4glREAbbzXP2OLfs7LJJ3MKWJ6n1msrXX3uk3CxAR46ZTBkgGenvWXqNA118syB1jD07A5Vg53K7FGDZ2/h57mp0mozdnK3iOYzy+VbMSe0zXOWNSo1SpcGQEKMmxVd5JmOkTsPWm8P6y2nm+YL31K34fSCsc2/8NVf2Q6m5kXdWJ2xAO/buCW+PtVqfVm/yuJLklX2etJrRiDtjAG3YnoNvsPvWP4j4bqL6jBmRMgGDHBiMwWZSTCgAH6tzWo2vsaHThbhBcKpcMcmZ4EzMxv36V5f408aXb4nP/d5WAFxBYPMwSSwjbePp6b11Olpu2ckU3s9E0t6LbLbuXGFru0HLcRiT3jlkRXNca40631YKwdRCQ0p3mASAWO/MR0HtXPcM4s7aW0FvYkIFYRPRrk9T3Urv6j4rMOlZm3vhpEoGJBuQpBDHrt6CawnNt1dUXGCas9Y/zCmK5EhsMiACeeIiekd/uPStwNmoIPUd/wC5rybTXwtoQxaFMye4KmBPaIE+taH+2mZvKFxiMwIyPUMCep9GNaQ5HRk9HdjiHl55CYcj5EA9+wB++9U145aNyRIA+qekRsR7gxtA2PtXHXuLaqzaJvKzgbAQSYCEkk/H9DVLh/E1u2iRL3GLqFEgAKI3YDbYgzSly0rLjCU5Uj0HXeILOnukXWxLGFEyvKqsTt0+oD5FKvLbl+55hN+6oJ3RYMLsBu246TuR1EUqceSVGr4l9kHCuDRcZS0ws7bA9eo61U0nDTp2D3ownlYTG8TMA4/euq0HCkION47EiZjoIII77k0Wl4PZYEedmASpkBhsd/g7R9qp/IVnMuDko4rjPG3F0YHEqI6md+s71JwzxTqNM7XLJ2YCQwkRJaCPlutdH/lDS3BlnvMbTMggbiT1g1b03hjSOvK8CSO+25BE/wB9qX7Rx10WvjzRga/xCt4FkXC4fqWeU+4Hb4qtwLi7WlvJHM8MpBjdN4P2muoTw1o2AZZMZL6GVOMkR7Hc0KeHtI5JGS4kgjtO4gdTEQah88EqoPBO7Mvwv4vGk09u1bTmyBuZTPMIY/YCtL/PNu8hQqLbMCqZSyqGgAsB1PKf1q3o+BaR7XMxiY5oyBBI61TbwvoWkhisMR1jcTvsOlZvnh+ZouKSD8CWUK6hA2d4sGOJIGIJWQp69Oo7ETWvd4XdLWmC9CR3kTIEwDWTouE6VGLWy9tgSsgnfE/BBER1rL4lxs2mQW8mtlouqVkqoYrA5Ap3B2mfamuVTlSTJfB7bPRNVoL4JCNFkLJBkAvMdSoMxVK5pWBbmQlQSwDQQOsmRtv/AFrGtai0ShLMxuEx+EGYQCY2STI6d6ra7X2LcQmZa4UufgrkAGA3BQT1B9u9T5reosf7PfsvteBli6CACZcGBMbkfFZOk4qIuO962V8w44tJC7AcnUyR2qDjWsRbam1Ztg5YgeUszJAJ5enfeOtVLeotNdvW/LRjCm2GVNljmGwnbb9KFJuN0JfG/wBVWdLZvh7YcMuLbqCcXjmWSvUCa4fi5vXb5tqyPzoEZX5d4iCTt2mt/gy6V1fz1tlhvGQgAH9ztM9SavXuH8PdQxNtVMROM7+sg/2Klc2D2n+40l8etIzjwJnuTq9baFraRbJJMfTiSIie/wDSsrjji3dV9Lfa8ueLj0YfxABWUj+o9afxXxG1YOFoo0LAiJ3ggbdem596yPDZe/ebcElQQhOJb8soDtIUn+prfiycc30XOHElUewrWqIt3VgkvcBEmScR29TsR9qsuwDBo5W094zvOSIwkexUgwev2qUWlVLhu7EZQhXEghhsJ6SGZjHsfatC5fsmwGZxiQQC4yYBlxfcCTsR849d5pzkk+rMkknZgC/5RKryxZXcGCcmAg/ED+dJ7zqpcADLZWBgk+k/etLU+Gy1pb6sWQ4I7kwshwCAT9PoT6zXUjhq3rb27SXGtqoCKllnAZM8WF1dubaetE3HTSNoc1QcfsveEeCre0Nl7xcMVaQCAAA7Ado6DrWddvadb2FsXX5gA+aYz8YyR8GtfhnEV0+lsJfPlMFIuW3QzDFo3Ow3H39K5LhfCHS/ZMDa5J/5Qob7SSK53HbT9mvDFOLlfVBX+K2bF+75ocgqkBSo6FwdmUzV3gvii2p8xLV62YMFmtkgHqy8gAIHf+R7QeJtEEfzk8tg6oFDWbdyWZoEF+kFt4rDuaa/fSypAVrvZLK24lZGZUyU39PymtuKKwTDmanyP8zouLaL9sRLlu7ddGQMQxVebuDC7x0NUtN4SuMrJduCCAVA3EgJET0Eqdh610fCNIFsaUXbrIyJN5d/xF5kRBB5SDj09KvDhioCGdrjSzbEjFOwiY7x7xWE+SUdRaM8U9HF8M4Nf0/mW8Q6NurqV2/Uk/aDRnQanNWFkXeQSJQYHsAS0926R2rvX4fa8ssMifSerdlBj+dYfCtafOazft+WADFy2+UkgESjKYBH+lNOUnk6EqiqOV1WquG8mjtIc2x5TBCFgAdx2EdqsW2GnhM1a8LnMGRpzmI6dJ261veHDaXXG9mjMbZt2/3iykEtlMfmO3efaqfiC251/wCElsPdCEXX2APlvJyG6jkAkeprVLSSOdRjJuzp9VqLYUqxWIhh16jv/feuU1Ys8iW1OIZ3aS0sIG3WI5wT7DptVfTDUvedWZDbW8VyZ7mRBEyg+kGDEkATUul4j5hxRDyqYJkE44wdtlOIIMGDFZLia9mvlUFSKHC+J3c2i2pORVhGRWB2BG42/wBaVQ2eEutwMrYnEEt25pgNE9v60q3cI+jN/IZ6eOF6ITFuJ6w22/U/qetRng+jiMWjbYXCq9u0+1ZGmuFzCBj/ABHZZ78zEDrUetveSPxRcUCetuU/VfatO/RzLkn+ZqtwrQAxiRuTAukCT12H996jXhWikGHymf8AintO5Ubfy7VjDyWRipFxhsoK49BMlesAGT2+a5TX6m5nkoUQIgrAjrEDp1+fiokt9G8fI12ej2+HaMbC2+5P52JM/wBaaxpNE3QNvEDMg7ZCSIB9R9q4Hh3HVBxFl1cSYTnkxsBEMsx1+N6XCOI2RcuXnuu+eIu5oVawd8Vx64k5CB9O3WZprjck9ESlJe2eijQ6UfSHB+VJM+5Wqeo0GiRWcs6KOZjK7AT1lSe/aub0fHrL3AqMpBIAbI9T9IIO4DEEeskAxNbultqCSQpGJ5WZiOYCCV3B2JG/pU4pdonyTTpssaXhOjdVuKbkMAQciJBA3IgDoBuRNZzcG0B83kvTZIkBTLSNmQAjPrE+qn0qyynPkYBJ2GZXFdsQAB7kfbt2EaTfLNgQpCkOWMGC2x26jb0kx2oqNMFyvLb0BrOHabS2H1WmS41wW+RAIPOMN0HNG4YjrtUPB/C+iu2Ue61w3XQG4DcLEEiNzPX136yKnTh8HJrl07L9TdhAicfT+lSOnqQfbLr1396WVIHzPpEq+EdCDsbsgAfV23Edduoqjo/DHC3yZGLHLEmZIIJDKSR/WiuaePzR0G4BbtMD261X1r2jgLOnZCc8gMAoCk4M0kSxDEkjqT1MUkwU3RJ/lzQef5IUhDby8xTBLAgeXiBuIMneuRL6U5ppk1KXz9AuKhtOucFgX3AgHeNjMkb11i8OUvnsHEjlaIA7GCJiSN6VzhlklGIUlNkGI2EyQoHc01NJ7NfNH1f+Sr4Y8OcN1NtmsMHKwr+ZZcwWGX5mE99/Suj0/hawjBg6Svfyt9xzCZ6E7x0EVyml4ILRYoCu4lVlB3gkCN+1W+KcUbT2Dcd2AUQoJJJb8qmD39TVPGb1/Mz80vRscR8G2NQ03rhfEnBAuCKPSFIn71U1Hg5EW1btsrWw8kMrmO4gBxtMetQ6PiDuiOMxks7iDHcwd/f9KkOs1E/n/lJ7bA7VFpa+g80rKXEvCTC0LSnzRkzYD8OyuRnlUnKZHScd67LS8bvW7aKLTAKigopWAQswsmOu1YFrUX8wGLqsFnOCsVCy0BQSSYWAPUjag4pq7qOAty7dDM0sLUKoEFR064su/chqqPK4fhYSbmrZY8Z3bur0zW/KbMssZKjMgLDIbTGx7Hsfas7hPhtBati5e1Qvm3+IMPwp3ATIr2IBmelT29XfJBGQ6dVE9jMEfy9KJdXfUiJjpuqz8wT/AOqJcrk9iUqVIw/EVu8j2zpbFzy0ghbiM2BUtJJH1FpB69htVzhOmv3C4e4bQiLX4LKRi7gTKx9OPUnr2rYGsu7glpifoH23Bpl1tyfpc7fue52/pUWuqNH8iVUV08N2887upuXWG6y4QAgz0AM7770rnhe0zFjfuEljBF8iEkkJAHSCdzvv2o7vEX2LgiekoAT8T1Me9ULnFLoYqAR6MbfX49/iR796Vi80kdFo7S24tC4rNBIyu7wCRIAAJHN/Sud414TvXbxupdtByAMtshAgb9elWzxorbGSTdn6wqhgJWVgiVG2/rtUacWIYMsKCxLSIyBECYmCNjv7RT440EuVmZ/l2zphZGN17wxa+63siszuLKrOJIIBnt3qe9Zs8oYaoRtK23VZLMS+3fmMztVjiXE2ZkuIFUgkEsRk1sqx8uV3jLpO0r71b0fFjiCxWZIkeo6iZ32Pb/Wiak92Hkgq0Ubt3R2VuozoQ6spGWTy0DFWJ2Bj07ms6zoYS2baJbJyPNe7TCbsJMgTtXacK1FtrqsFtm5zYkorGV9O471l+N/GGtssER7QR8QS1sErvBgkx6ncUQUVpt2yvxq0tGbxnhd7NRZKEFV8wMwLSqIqlo6naenemrS8kBjjjJ6wonff0+9KiM5JVozcofTMl+LliwUiE2CzvAVMY+SW29h61a0PGr0fUhQA5+bGKLOMksRiJO3yOlUOJeBbunHmjU25AViuLACIJBaT/OuU4rqXeyxeJzVWj2Ve47Ss12+JWWp2tHV8T4fpLjs2muCzeRQ7tY/4QmN2HTtJj0M1naTWXfPt2bxW55pCi9b2YH1IIEMd+vqd6X+Gd1UbVuY5NPlvEH6jDL+YbAff3rn9RxXABljlZH27EMI39wCKmcN12aQfZs8Y8SeXfexplSz5Vx0a7iC7Y8piRy8079dutZmo4ZqUtNxABWts2JLAFnLErmoiNm/uKp+JwG1l26BCXiL1vaQwuQdvXmkR61v2vEepvaa9ZbyQhtkR5YBAWOVQPpM7x801UHaBq0aPhvhty8jSLOmY7YtZk3VPXK79QPXsfWnu8O4haMEi8EcG2A8nHmBXJt3G4JHqKw+GcTZ+JWciXTzLS49sWVQdvXeZrufG/Bwg0x0qRcZnTGQpbEC4Wn5B3/iqEqV+xcjcnTOYs67VphIukyMlxDMD/wAu+O/QGJH61o6S9qWcoVdT1GagAQSGLGOxERvEneg4VrmvXGAS41w4lgFOfJCkBgJYqSREgbtueh0Xa4uK4m2xuEGVgSu5gQxbYwQI7bGRWcv+jlnFp0VDqtQqhj5g9fwwTuOWJH6n0nuap63xNesq48p2cgFJXHywBMttJmNh1gGtpNSMWEtsQBmoI2XeTP0DIR0PtQ6BLt/S8T0qYvcK27llSILfhhMhl9U+UoB/i96IJSdNF8cXt/RTXi13ykJAloyItmASZxImR1kEAjp13pr/ABi5sTbhdxBV/q3AAxmTBAgem9RrqCiqvMGCKrB0ClTggxOQJO56x233rGvcUv27LG82OocDBVZSyRKgsonAGBCjcx9jOFvocePK6N3/AG5dK5i0gkSRhchZyAG0jsJnuR71C3HLqHE2xmC6lYaeWN9jG0z8LvFYL+Kr3lw1qHhZyA5hnLMqQv5REsW/mams8XfAnKGiV5gwUFm2YuSTLAkrsYX0qnxP2iXxtdm8/iG72tnYtJwaCvbEEgmTE+0HsaPVaptToNczoA1tbJRVDAr5lwhrgB6gDbcRytVF+MuMPMAUESCQyvIJEgXSFZZgwoI6TEVpWOPBGC+YFYgZXIG6PJYq6NvBnvG3QbVMXi+gVJmf/mEhAxRFVsFyBY7NuGICyBGMCN52mCRav+Irikr5QD8uKkOxyYSEgKCDBj0JXrvVTXcbRVGbBZjlkZGFAJAYk7kkTH6VSveLVzQpDBSDcI2EkkgnJVEZYDpAx2MEUlFy/wBo8bNe74rbf8MYgvJBLDl2AkCe4ExsW701nxMJGdrENLcrqW6GNsZ9R0AnvUuj1kJlcVUIyeFYMUwBUFj0DbdYEHbvS0uoXZwqtCkqyIT0yBkwV2AMkGPq6Gazde0CEfEgEEp8wxJ3+w3P9+lO/iSWZRaOWQBSZMsdsQqlSR8/pBok1ttFRghNsXId8pS10k5LtlJVSCO+9HrLioOrnlJaCSSVmMu/aSRMhqJRUatdiVsj0nHmJMWWmSACDP1FdhG+/oCP1oX4+yFlNpyQVAGJDA98gAZMxET9Q71o8Pd1i4tpm3MLkIgMAQoA3aDME/MbVT4jx2215TewQIWzRrkOcQHVNu5E7dOYCa1XFBxv39FptJpx/wDfov2eHai/e0zfhrpyly4QwFwoVxRSCdlkOGED8h6zWZxviyWbj22EMjNOOIDBZDESR+6Pc5bA1d4T4l1GpuOoRLaMCLLZkgoVC4BlXFvpDEqdprH8S+IrP7RcRLcMXi7kqkvEdTB2iBE9+3ZYRvGjSabimwrfiiyNzmfX6W5iOmQO49fnpINXF8Q2GkFuZWjdNpHVp+3t0rPHioadWS3pxdZsgy4m36Qh5TOxnY9+tWPOtiFsrbLOgZRbAYmcsoUdRt17ADrQ+KKV7/eYtNI0E4lpwDJSVncICPpykEbbrO89qpariGm7gEmcRiwJA32IHTr3/Kap+JtQ1vUW0sW7flQ4Z0tyQQT+bcwNoHf71YW8r3UwydSrHEIGcsEkyB0mI9t9qMEVPicYqX2T6TillXXyy6uemIJmWwH1EZSxjYUWn4Pf1V/XW9RNy2kJaLMqqhcFjuBJjYbevvNUuF6lbF3PyrRuJuo3ByyeA5WcSZBnEyCOlXuJeNLD2Gtrp7xe4VNyUVrYIVVMtlBEAe3rVxjXQcTUUw9DxW3CLcZWvCVISW3URtEycQZxkbn3p65O3rBeKIumggHMEqqsyzHMxUAQWaTvkY70qfhREnbs6/xxxnFXRZBC4tkeY7AAkbb9571mL4EV1N1tSQhUMZUYgDmk7+k9axPFgfUXEwZSXVcplYYDoC4BPr/1frva7jCWtDprDhmIFrzTbYc6WQXIDehNvr3rs4nFW5BO9KJm6fgjQ4s5smoR7eTW/KV0QFy35jHLs2PxtWZxjwc4BmRaUp5l0MrgMVBPIcCVGXUeh2rr9J4l064ogum2CGQMAWU91BLZFSCwk9CTue0t7jWntYWtSX253DWz+I08igRzKMQdhvC+9FwvsrHl/wCJmcO8MXE09u4t+3cFqXs3FUyUYy9pl3MHffqDOx3qi3AGc3Ws25uPJW24YLbJgFmcjczJjuT7Vf4TxewjahGzsaZ+e2G3Csxi4iYiFnZsd4k71uHxbpd4vhoVmMZHlUEneOsA7VWHHKmzNy542ked6jgF+w4coQ2CY9TziEIBXrHWus8B8I1GuvltVdZLdlSVxRZZrmOwzUgbICTE/T61BxDjlu9bLXNTLMLqjTqSLYID+W2Q/wCIQQJ5vzdO1anAOO6bS22SxdD3Gu3iLUkkiFXBSfpIxVt+vNWeMcrRu5Tx2il434Q3DLp1NrUXLqXfw3Dnnt7SsOPynHpAiqmq40t6xcv3Qpu+Wr8rsVaCFkqywpMAmD+XpV3xJr/9o6LVIFZL6st5bbbsbahFLLG0TbI9QWG0EE8b4fCnSX0uts+GOOLEKGhyPzLsSdhvtUckItpgpNxpmj4P4SuoZtVdyKK0IpYkEjdp9QPTp81jcY1R89r9nJQh52tXGxtyYQK3Y+w23is+w93yDbDslsAsTuAefAg/IY7fw10XC+Hpf0psecumDAFPMDYXIacneITdNp7Gk44yu9f0NUst0VLmsF/SefcLNcGoxuvMO6FAAWI+oziJ9Km0WiLKQCS1sr5ZDdVvE4AwZYC4ACP/ALvXaoLPhHXCyyoiPbubhvNQSB0OJMjLbrBq5a0oXVJYyAxtsjEgc0hShUkCeYAgz+Q7+qmq6/X66K42t2ZDWblyXK+WttouDZADljiEHMQGMFjME9qq+I9E9oWnk4XVZgMp3VoOw6en2O9dVZdLb3MzLkgpcurcY3FyUK5tpAMopHN1yma5Mi9q76WmaSOQMQBig+piB1IEmOvatIO3fox5H2mZz3riwfMbmX94z8dfaus8W3c9PorygEPaK3FjbzFxJJ9TzdesCsy/4bVi3lX1AQgFb/IVJmB5iZWzOLH6h0pcYa4bNtHuWXW3IthMjMAAlTiFIjHv3mqaTaaFH2X+K6JL2ksXrezhGyTMFnwOBEdZVUDdNwT3rN4Qr2mDMpAbGAACYJ9Oq7HKf4RW/wCE9daGkazqFYKLrvZuhlEXIsZKUYb4wD3kkd9xoXdYzLpyigq1sY3HhsvL5cniSslSIIECYjc1nKbjoba00bXA7TtZCXHuXFVfKLW0LlSI8tmSCRyyQwP5DPWuX13HrpYi3ZuqZuXMcTIDYq7FQskYrjJ/ePrFad4A28cSVuXmXOcS9zElLZUODChxEmNpiRFV9Ne8geVObeTYyXZntXQ4vbtMYhgYP8U79BklF7olFe94kuLo2ti2guNeDeYBioCkbC30yyQifSZq94R4pc1RS1CNdzTG2UGHKz3HcnEkcs9DI/QVmN4cv/7Otap8Tbclv4zmzkMRHSW/nVr/AAx0n+82XRlNxi6qpBGKKhl8oPcwVjoD9tXFexyqrR2Pi3gn7ORF4slw3FTIgLYuuCQN/wAkhSB1GJE71yeqvTfuOoS9ctrc80XLL4nB2LCN4HYBtzM7bV2H+I1i7Zt2lZvOSbjM6hkJutJAdFJ25nYR6N8Hz/zTN5rbMRdZwRyNILK3M7Ny7/lHuKmaSk9Eputmxph+GqhEuM6TbyKq5VfMtXAAkxdzxM9ITerXDrfPp48tUF97T3EIFy1ndAW6XCjaDivaSewrDa9JsKGG0FzgzS4uOoUAd8bkjH99j60+lcrcdCFwtTmotqyXBZZiyEFgImTPNJA6gxUY07GujR8RYjV6oeWSfMfytotpgSu+8TyH5xNdPxq0q3rjJ+Fp7qae42GK3FPlXeRQVICnYN0jrMxXE8Tu5op8q5duX7dxlucqtnaZ0Z3ZTuQqjtuCK6Tgd/h+r0Vl9dqF091EVFm4uRFtVQXCrKesGBvtV4WipejVPHksWFtG1cLJatA4pmsvZDzIgEA9ft6iud8a6opalWjIJcswVCIl1FyAA5i2Sk7N6bV3i2Fu6W0iEOY5WQjmtnzBZeWkSUtK2+0ivMv8Qbt5tTYFxcba7W9+ZogeYwBhQYED0371lHjqSKu4lrwuH1FhHbybrzdBlwLjNGxfLYsBGM7AKewir+hUXCHceWmQRjIZyQgCsGChWD79wOQxFc34Z1XlXnus727gTbCMbmLWhhcLA8uLEnv9prRe4tu61rEFY53Jy3t5FED5Q4EI+fTlC9aucN6MaNRWNx2Jt/s8XDiAoKABceUSZnKd95J270qqFLltVYWy12+pLC0A0JbchIgYqSoB+GpUsSXBs0lZLWmuWbNxQzQbZbDlMQTlsQY/NudqzNWgW2txLjN5bA3FDLujKVuAMBJG8wZ6VDqeFvlK6j7eWpNEmm1CDluBv+ZBH8moc3STfR1R44ptoybWoKAlnZbYUtbdRC3N4QEgwIMbQJ+KqLd5o/4hg+WATkzD6rUExPtH5u9aScCvFccLXlhssFGEtv1YNkV3PKTG+1Mnh6+CCETLzvMyJmGM/Qu4UdOs7qvpTuH2dKnL6BS3YNtjeYJnbGKtcXlZ2DALiOijE9/+IKHUcIRbavbXJylwYseZlKjmVSBMGAfZzV+34eu5KzLZYrlgCLkAN1yh+YzJk9z8Ve1XCL12WZLRcgg/jEDcKJVHRgDCrv15R807h2pf2MXKV/h/iYP7NZuKTbNplAtloIt5NcYgBQvRuQjptJ9TUXBuFC9fLAhAphSCQMz2Dbz3MZb9JNHa8I6nlyjlcNAcQSvQjlkbACrfCOAX7T2ywdgrAtFwhYHUBAOb13IqU4rqRo5NqqMviOmvG7aa7eZsmu2iZiMLrosleqlkWff7VcucEVhcwtur9vxfRVJIXq287++9IcD1Jt3VIuA+YHshdgN3baTyjLEx13qfg3CtaCrXvPaGmPPAH0kdpM79Zpzl7TRHHpUYvDrHmae35n0LexuEsROzXN+phRPb8/tXYafw7YLZvbYj8oLdfQsC8gfwnf19AVvgCglltMjEDbMNzK2YIYiRuN94IJHes5uF60jZnH8IvBFHsoXoANhWU5+TadDhHHsfxDwq0L1qFAkKXBEk/jWlJET+VelVU09g3VdnxKtaQqZLEJpxzBRvjkYnpNStwfWtuyeZtAD6ksI6xBX2qfX8I1VznFtkYnmt2tQESBMNlj13iI6Ab1rCeCW0zGUFLRnWmv3SrG3fTFUW2z4pAtqoUNPM30z7TsKDwTwoXUuOLhW7mDkFGYXEgEP9QJlwYia09BoNUrQyMAYktqfMgeoBSornh67bMWktuoYEZkiBAG4gyJ6j7iCTWedpq6N6hSJx4Zt3AylmKbc4X6mUFYXtiAT8k+1Y3iHgi2mDhmJZ3UyNgq2QxIHwCPiulGo1XbTWJHq7R/8ApVPiXDdTqEKtaspLlgwLTuApHT90Efep4pyUrk9CnGLWkVtB4RtmzbZncM1tZnoGYAkDef6VpaTwvaQABj9OIOTgqCSWx/E2kk9PU0dg6wIF8myQsCWuMCwEAHFVgdv/AFVrSLqdsrVlR7XHP/xrOUuXe/4lpQpaKn+T7TgguWMkhpYsC0TzZzJjvRN4KtE/WQNtisqSvQ4k9dq1hYuflW2D8sf6RVmzYufmK/ZT/WajyT+2PFfSOw4fwWy2gs6dhlbFjHrB5Cm+3QyoNcR4F8Ppp9VZddzFwk4QxyQ7FukSekD1rruDXiURSSYuNMdQptuf0LAVzvhjiNu5ehbmTpb3VR9MsghjGx26fNeg5OXjaOOKpTNHxQEZ7lpmJHlKcImSbk5D1jEj7muIu8B055U862Pa3cj7EETXZcd1Mam53iwzEKpLNgUeI6lgDsB1k1xr/wCIFtjjZtPeb0CEfrNR8mM87iX8aSwaLOk4JbtvKNqQREHBgoP7wlon3qK54WUnINcgfSuFv233ksdurT1Namj4hcZAz2rVonszZH/8RtQtqWmYtA+oUzXPlL2dDZgavXpZ1Ni0Q48m3eSMAW/GBbLFdsZMde3T1zdZatHhsuD5m5tkH6hk5JYRvAIMCOorX41wp9RfW8t22hFvy3EEbcxEbfxD9Kr6fw7qfLFoai0FVY5dNmTA2Jy6mt7TS2Y1t6O+8M8RvL+zWTp18lURMxck7WXwIXyxtsBu22XeuL/xku2iQqNlf2LxEW1B5UkdDuxiqg4Rq5/+u1HLM/7vdK9I2X6ehNVLfg9nY537xXvFhlZjPUkj/StJTg2mn0Zx45RuyfwdwwpcvFR5gTBeYgQzAliMh1lF3FdJY0THzIt/WCGByKn1nllvvWNofBGnkl/2i6B2fICf+kAmut0Ki2oS3bKoNgq2sQP16n3rGbi3dm8G4x6Kej4UygZKrEDYnInvvGIA69qatgXWJ+lj/wBIH+lNU4ol8jKNzgKQN4+JH+vvQ/7GVSedz8mlSrVJMwUmHp+Fqv5mO/eCf1qyeHj1/lSpUOCKUmMOHr/YFP8AsQ7GPtSpVm4pF2Rrpvcfp/7oNRaMwGj4FPSoUVQrKV5GWOc1Hp9UxmTSpUNISbJ1LfvGrItbdT+pp6VRQ7JBp9vqb9T/AOarvowTJLf9x/8ANKlTaQWCmmgg5H+VWm0n8TD4NKlTUUNsks6QepP6UFzRD94x9qVKkkhLsjuWQO00I0iHcilSpySGmL9mT93+/wBKWCgiBHT5/WlSqXFDjJ2QargmmuMWeyGZhzMWMkenXpVrQaC1YBFm2tvL6sQOaJgnbc7nr6n1pUqIyf2XVrZBqbhLhi1ydwMbhWATuIWBGw/Sn0ti2pYKirLbnuSdyWPck770qVO2SkkWL9s9BiPlSf8A5VVR3lwSvKeoWJ2n1pUqlujTFGibDYgh4kDbEQKq27N4lpvDr2tgf609Kt5xSJ9EWptXAQBdO4/cFV/9n3gZ/aW+MF/0pUqwkOLDuvdE/iAwf3PafWr+nt3CoOY/7T/o1KlWSk7NaVFhdG3XMf8Ab/8A1SpUq2Rg1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www.landofthebrave.info/images/cotton-plantation-southern-colon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8600"/>
            <a:ext cx="4886325" cy="3810000"/>
          </a:xfrm>
          <a:prstGeom prst="rect">
            <a:avLst/>
          </a:prstGeom>
          <a:noFill/>
        </p:spPr>
      </p:pic>
      <p:pic>
        <p:nvPicPr>
          <p:cNvPr id="2062" name="Picture 14" descr="https://figures.boundless.com/16093/full/cottonnegrossouth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143000"/>
            <a:ext cx="4343400" cy="5486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495800" y="533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Plantation economy in the Old South was based on agricultural mass production, usually of cotton, rice, or indigo.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64163" y="0"/>
            <a:ext cx="377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Northern Slavery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486400" y="381000"/>
            <a:ext cx="365760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-not as much slavery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-crops required less labor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house or dock workers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had more rights than southern slaves but were still not equal with free citizens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-as immigrants provided cheap labor, many slaves were emancipated or slavery abolished in northern areas</a:t>
            </a:r>
          </a:p>
        </p:txBody>
      </p:sp>
      <p:pic>
        <p:nvPicPr>
          <p:cNvPr id="2" name="Picture 2" descr="ArcView Map of U.S. Slave Population in 1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4102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Colonial Education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517525"/>
            <a:ext cx="36576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-rate of education higher in colonies than in England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-religious </a:t>
            </a:r>
            <a:r>
              <a:rPr lang="en-US" sz="2000" dirty="0" smtClean="0">
                <a:latin typeface="Comic Sans MS" pitchFamily="66" charset="0"/>
              </a:rPr>
              <a:t>purposes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– Puritans stressed reading of the bible and writing 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establishment of universities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Harvard, Colombia, Princeton, Yale</a:t>
            </a:r>
          </a:p>
        </p:txBody>
      </p:sp>
      <p:pic>
        <p:nvPicPr>
          <p:cNvPr id="6146" name="Picture 2" descr="http://4.bp.blogspot.com/_CvDCiEFbNy8/SxVGxlLSleI/AAAAAAAAMQg/eUNkcDijqyA/s400/Harvard+Court+Yard+in+1726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4800"/>
            <a:ext cx="31051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Enlightenment Thought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486400" y="441325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-stresses the use of reason and scientific method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-led to many scientific discoveries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-Benjamin Franklin as leading American scientist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-also led to increasing education</a:t>
            </a:r>
          </a:p>
        </p:txBody>
      </p:sp>
      <p:pic>
        <p:nvPicPr>
          <p:cNvPr id="5122" name="Picture 2" descr="http://t1.gstatic.com/images?q=tbn:ANd9GcTUDeDCf4dVqPMnM-YXmU-35X8EmL6Q3lxe5iahddEEzshYxm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5105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Philosophy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65125"/>
            <a:ext cx="365760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-John Locke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-Natural Rights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life, liberty, property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-Social Contract---an agreement between a people and their gov’t to protect their rights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-Baron Montesquieu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separation of powers in government</a:t>
            </a:r>
          </a:p>
        </p:txBody>
      </p:sp>
      <p:pic>
        <p:nvPicPr>
          <p:cNvPr id="10246" name="Picture 6" descr="John Loc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447800"/>
            <a:ext cx="5181600" cy="331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Colonial Women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486400" y="533400"/>
            <a:ext cx="3657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-few legal rights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Abigail Adams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women did many jobs on the farms of the region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-only single women could own property or run a business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-religion also helped to make women submit to men</a:t>
            </a:r>
          </a:p>
        </p:txBody>
      </p:sp>
      <p:pic>
        <p:nvPicPr>
          <p:cNvPr id="11270" name="Picture 6" descr="Colonial Wo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029200" cy="494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0" y="0"/>
            <a:ext cx="3657600" cy="690245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Witch Trials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655638"/>
            <a:ext cx="36576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-1692 - Salem , Massachusetts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-Puritan community standards being challenged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-young girls accused people of  being witches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-the accused named other witches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-witches were often executed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-trials later suspended due to poor evidence</a:t>
            </a:r>
          </a:p>
        </p:txBody>
      </p:sp>
      <p:pic>
        <p:nvPicPr>
          <p:cNvPr id="12300" name="Picture 12" descr="Salem Tri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914400"/>
            <a:ext cx="5181600" cy="3800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7929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792913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Great Awakening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86400" y="746125"/>
            <a:ext cx="36576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-a revival of the Puritan faith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-Jonathan Edwards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“Sinners in the Hands of an Angry God”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-George Whitefield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-new religious denominations</a:t>
            </a:r>
          </a:p>
        </p:txBody>
      </p:sp>
      <p:pic>
        <p:nvPicPr>
          <p:cNvPr id="18440" name="Picture 8" descr="Jonathan Edwards"/>
          <p:cNvPicPr>
            <a:picLocks noChangeAspect="1" noChangeArrowheads="1"/>
          </p:cNvPicPr>
          <p:nvPr/>
        </p:nvPicPr>
        <p:blipFill>
          <a:blip r:embed="rId2" cstate="print"/>
          <a:srcRect l="5624" r="11874"/>
          <a:stretch>
            <a:fillRect/>
          </a:stretch>
        </p:blipFill>
        <p:spPr bwMode="auto">
          <a:xfrm>
            <a:off x="228600" y="1025525"/>
            <a:ext cx="5105400" cy="415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Agricultural South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609600"/>
            <a:ext cx="36576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-growth of cash crops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tobacco, rice, indigo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-large plantations dominate economy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-many small farms also</a:t>
            </a: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-few towns and cities because of the agricultural lifestyle</a:t>
            </a:r>
          </a:p>
        </p:txBody>
      </p:sp>
      <p:pic>
        <p:nvPicPr>
          <p:cNvPr id="20487" name="Picture 7" descr="Southern Colo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52577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Southern Society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486400" y="441325"/>
            <a:ext cx="36576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-plantation owners were top of </a:t>
            </a:r>
            <a:r>
              <a:rPr lang="en-US" sz="2000" dirty="0" smtClean="0">
                <a:latin typeface="Comic Sans MS" pitchFamily="66" charset="0"/>
              </a:rPr>
              <a:t>society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but made up a small % of population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small farmers were most of the </a:t>
            </a:r>
            <a:r>
              <a:rPr lang="en-US" sz="2000" dirty="0" smtClean="0">
                <a:latin typeface="Comic Sans MS" pitchFamily="66" charset="0"/>
              </a:rPr>
              <a:t>population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and majority did not own slaves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second class role of </a:t>
            </a:r>
            <a:r>
              <a:rPr lang="en-US" sz="2000" dirty="0" smtClean="0">
                <a:latin typeface="Comic Sans MS" pitchFamily="66" charset="0"/>
              </a:rPr>
              <a:t>women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subservient to their husbands; looked down on if not married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-indentured servants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#’s began to diminish as slave labor arrived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-slaves were lowest level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-slavery as a “necessary evil” to support the agricultural lifestyle</a:t>
            </a:r>
          </a:p>
        </p:txBody>
      </p:sp>
      <p:sp>
        <p:nvSpPr>
          <p:cNvPr id="3082" name="AutoShape 10" descr="data:image/jpeg;base64,/9j/4AAQSkZJRgABAQAAAQABAAD/2wCEAAkGBxQSEhUUEhMUFhUVGRYbGRUXGB0YIBsfGxsXGxocHhkaHSgiGxsmHBocITEiJSkrLjE6Fx8zODMsNyguLi4BCgoKDg0OGhAQGy4kICYyLC0sLDQyNC83Nzc0Nyw3Lyw2LSwuLCwwNCwsMy0sLiw0LCwvLywsLSw3LCw1LSwsLP/AABEIAMIBAwMBIgACEQEDEQH/xAAcAAACAwEBAQEAAAAAAAAAAAAABQMEBgIHAQj/xABHEAACAgAEAwQGBwQJAwMFAAABAgMRAAQSIQUTMQYiQVEUFTJhcZEjQlSBk9HTJFJVoQcWM0NTYmOSwXJzgrGy8DSDoqPh/8QAGgEBAAMBAQEAAAAAAAAAAAAAAAECAwQFBv/EAC0RAAICAAUCBQMEAwAAAAAAAAABAhEDEiExUQRBEyJhobEUcfAFgZHRweHx/9oADAMBAAIRAxEAPwD3HBgwYAX8U45lstp9JzEMOu9PMkVLqrrURdWPni7FIGUMpDKwBDA2CD0II6jGN7ScMm9NbNZJoJp0gWObJTV34yzshVusbE6wCbU+PQ4qcO7UF4uHwcNjjiGZikdOeGZY1i0goFVgXNmh3hQF79MAegY5MgsCxZBIF7kCrNfePnjz7h3bfNZowZeGPLx5lxmtbya5Iry78shApVmDHe77oH1sW85xN48/l/SYcoHXJZiUza2Ghl5fMXWRSw73ZBPjtW4Gt4pxKLLRNNPIscae07GgPAfEk7ADreJJs5GkZld0WMDUXZgqgeZY7Ae/HmOa7VTZzIcVinWL6PKCRWjSSMESpJtUveYAps9ANd0MehZMfsaf9hf/AGDAHacbyzQmdcxAYV2MwkUoNwN3vSNyB18cTZPiUMqLJFLHIjkhXR1ZWIuwGBonY7DyOPNOy4zvqJNAynKOVk9rma60td0K1VifhWY0ZPgKmCGRJDECz3qRhCzKyAbXsbJPuo3YA9OwY8/7Gdss5nmWQZdPRpVl5b+xoZSQqsxcmWwDqKoun3454R2wzr5B87MuSRSoEQ1S+3zCjagAxa9tKKCSdr3sAehYMebp25zZyayiKBpRnvRG1LJECC+hWCMSyHcWGJrf4YYvx7iDTjJxjJrmo8us0rPzDG5Z2ULGAQyjayx1VdUcAavK8UhkllijkVpIdPMUGymqyoPv26YuY8w4vxDNZfPcSny4y9w5TKyyrKHbUEWdiqaSNzR7x8htvsw7QdtMxlZYpH5C5PMZd3iYxuziZY9axMRIFOr6uwLbqKO+AN8TXXHxHBAIIIO4I3BHneEEubzHqx5Z4oWn5Ds8XeEZ7pJQ3qNVsfP3YzXC+P5sjI5bJxZOJZsis66+YVQqY7UKpB001DvE73e1ED0bFPiXFYcvo50ipzHWNNR9p2NKoHicUOynGWzuRhzOlUeWO63IDbjzBK2Ol/fjz6TiebzPBYMxmHikeTM5Ro6QoR+0gU5sg70AVA28zgD1zBjzvO9uM1lo84k6QtPlpctGrxq4jPpAUqxQsWOmzYBF0Btd403ZHiOamif0yERSK5Ckd3Wn1XMetjGSPqlj/wAAC5L2gyqzCBszAsxIAiMih7PQabuzew9+GWPL+IwegieYiHOcNmzRkl6CbLytMoJVhtIFm8NmHTwJw0472wzKPnmy6ZflcOCGVZdWuXUgkOgqQI+6aBIaz5YA3mOZHCgkkAAEknYADqScee8U7d5iNeIOscOnKxZSWINqBKzAlg+/tDoAKG3XfZnDxLOPxd4Vli9GXLwScsxnV32kBIcN7dr1IqqFA2xA0/DOIxZiNZYXDxtel16GiQa+8YtY8q7CcZzOXiySlYTlcxmczCAA3NVjJmHDar06bQjTX349VwAYMGDABgwYMAGDBgwAYMGDACni3ZrK5lxJPCrOF0a91JUm9BKkEpdnSdtzjrOdnsrLGkUkEZji9hdNaNq7pG67bbYaYMAJ812WyckccT5aIpF/ZrprR56SNxfj54H7L5QsjHLx3FHyk22WMggpp6aSCRVVvhxgwBnouw/D1DBcpEA6aGobstg6Sbsi1HyHlhrHwyJYeQEHK0lNFmtJ2rrdVi5gwAry3Z7LR5dsskKiBtQMW+khuoq9gfdiH+qmU0RJyF0wNqiFt9Gdt1326YdYBgBPl+y2TjlaZMtEsr6tThQCdXtH3E+JHXBF2Wyi5dssuXTkMbMW5W7BsAnY2AbHiLw4wYAz/wDUnIaSvokQUuHIArvqCA2x9oAnf3nFrivZrK5kocxBHKUFKziyAeovqVPiDthtiLMoWRlVijEEBwASpI2IDAg11o4AWTdl8o7SO0ClpkCSGz31AACkXRAAG2Fmf7OtLLl4OVEuRy7LKO+XZnW9CaWXuKpJNhjdKNhYM3DY+JIPpmgkO9/yYAUq+LMmrfaGM6bdtMedh4i0cugxpJIjBaawjcuRVKk9PpNDGwfgemANFncok0bxSKGR1Ksp6EHYg+6sK4OyeTRkZIFBjQohBbuobtRvsps7e/ESScQt7TL1cmnvE2AQI9ttNiy25o0BYJK/ZJeICMlUy5l1GlJbSF5TEC7BJ52kE0O6WIBIAwAy4RwmHKx8rLoI4wSQguhfWgTt92FzdjciVZPRowjuHKiwNQJINA7UWJ288dSS5/wTL9f8xsa239oUeXpOnfcnfbFeMcREjMRlyrJGNBZgFYc4uwAsknVEukmjoJtfrAXG7L5QtKzQIxnULLqtuYBVagTTVQoncYs8I4NBlVKZeJIlY2Qoqz0snqTXninHJnr3TLkW3iyVSAqbtur2CK2G++I41z2uSRuURy0EcVkLrEkmtm60THy/OiD94EknZLJtKZTl49bPzD1ov++UvSX/AM1XibiPZvKzyCWbLxvIKGorudJtQf3gDuLusRRyZ6yGTLgb7hmY9ZK2NbVyyT1BZxRoExxNn6XUIBQ72zMb0HewRdvV0BXheAJeK9lMlmXEmYysMjhdIZ0BNb7fdZryxI/ZzKl45DAmuFQkbAUVUdFsfVG9A9LOLPD5ZWjRpEVWYWygkab309NyBQJ2sg7DCfLNxBI0VhASqRhpWJYsQp5jFV09Wqq8L28MATxdj8kqIi5dQsbmRAC3dc9WXfY/DD3Gb4Rns5mE1MsSKwau66sp0nTuTWxo6l1A2R9WzLHJnwAOXAQAm7MSW7rarqgCW0+fU+WAH+DGZy/rIcwlcuSxDKGZiqfRRhkBFHTzVcgmydd0vs4mWXiO1x5Qnxpnr+8Fgnc9IzVfXYX3dRA0GDCfKvndY5iwcvVVjUrBdKnV7TAktqGnwobnDjABgwYMAGDBgwAYMGDABjFP2ozOiSRY0KRMVYk9N66bH+eNrjzrs3wVsyMwGlkjjEzhkAA1d4nqRfyxniXaSOzpVh5ZSxO1fOo/yfHGkzSLemNoRJpPgTd7+6sMIe0eWZ1jWVSzGhW9nyvwPxxnc0hi4iRGhITJnQtbEqHpb+Q+/GdgzxlkypoAiZQY1iK6N9rbobxTO0dH02HiU1oqX+d9P6Np2p44nImjikAkJERa9JTUQruNXVkQs4UWTpArfCzg3aBMokeV2McbFEkJ25FK8JF7mo25ZPW4T54Wrw1ZszxKRgWMCzhF6jVIoOqv3gE2/wCs+eKmYjSKPh2akQ1vHKa6qJCUUg9d2eh/mweJL8+4h0mFaT1/fmN/Oh6FmuP5eNVZ5AAwDDzIIsGuvTw646l45AoQmRakBKHwIWr38KsdcYDiU2nNyM5aOKdEaNzHqGkog0EfV6Efdif0NdXDUGt4maeyyldi6HceANXvh4kiv0mFStvVX7N1tumq/o2cvaTLKoYyimFjxNfDr4eGJeOTS+iTvlhqm5MjRCrt9BKbHrvWxxh+14SLMOYC8cqqg0cvUkgIHs9QfIgjwxt5UmkyZCVHO8JCk2AkhTbpZADfHpjSMm20zmxsGMYRnHvz/wA9/gVJJnpSGQRqsUstK2uMyqEnRAxIa1JML6hXssQOgM8J4lY1jKVYvRrBoLHY3vq/N+ACdSTX3lcQXuocrpGkAs0jMVAoljp3bx+8/HFf0PiJk1l8v5aA8uk//SmytdQUnqtqdR4ki5zEi+sjRYZUHUbUF606Zwu/UtqMJPhs9eGJA3EdRtcnos+MgIFRab363zbrpSVe+J40z1HUcsfYqtY+sNf36NVHzqxijlctxNII015V5EjRS7mQ6mWMAsTp3uQWTXQ+BwBJw2fPPBCQsasQdRnB1Eal0OUSqJj1MV2N6R3dyPsbcT0pqGS1b6wvNr2o6AYm/YMgutyqGgGIH1I+I67Jymnba5LIEjeFUCYiN/3vdj5lk4ldyNkwCF7q8xgN5tW5VSTRhF/5X2FjAEghzrMpdogAr3ytQslTWz6hs1Vfx92PuTXPKKc5dqjoE6rZwsVFtKqN2510AK5VV3sR5XLZ9Q5L5cu8itRMhVV5MSsFFAr9KrtVnZutk46zEfECp0nKatUZUFpFBAkJcFgCbMekChV6rBGAJbz1Mf2a7i0Cn9nUvNJOr2tGrSKq6skYrB+J8o93Jc3Tt/aaNXLXrvYXm6x4kqF6G8dRQ58B2vLGRuXSl5NC6TJqoabBK6PvLeQv5mctxBwAXy6/SRsSjSKdKyxMVvSesYkBFb6gNheALaem1v6MTrXoHUaO9qPtHvVpNdB3hvscUsrHxFERLyzaVjUu5kZnOmpGJFVTHUBRsJRK6rUyGYz8oYlYEUSyqA6yI2lJpUDfBolRgR1LE2AQMQ5DI8SSONHly7FVhDMXkJcqMsJGJ0g2dM9UQO+hINkYAZ8PbO6154yxQr3jHrUhvcGvUvxo+PuxW4jk84ZXMUwEd5corV1WSQzhtKglShRQNX1T06nl8vxBniDNlhGvLaQo0gZmDxlgBprlleZsSSbTpucV24bxAMmmWIqhY96SW2P7TpDALuo1Q7X9VuukWBbDcRobZOzqsfSbfu0b73v2H8rLvL6tK661UNWkUL8aBJofecLJBnGUaTl0NOGLBn71gIwUMvdIslbvpviLTxCvaygJ07fSHTZGsavrUNQBoXSml3GAHmDEeX1aV16ddDVpsi63q96vzxJgAwYMGADBgwYAMGDBgAx8VQOgrH3BgD5pF3W/ninxPMx5eGSZ1GmNWc0NzpBNAeLHoPji7hBx4c6fL5WrXV6RL5aYWUxqT4FpijAeIicYAtdmuHtDl0Etc57kmI3BkkJeSifqhmIHuAGJuNcMXMZeSE93WpCsAO4w3Rx71YBh8MXrwXgBbwLODM5eOR0UPRDp10SISkqX/ldWX7sMdA22G3T3YRZA8jOzRfUzK+kR+5l0RzqPAD+yevEySHD68ActGCbIBI8SMRcQSQxSCFgspRgjMLCsQdJI8QDRrE94p8aklXLzNALmEchjXY24UlBR621DACuLJZ5GlKyxEO2oCRmbT9HEoAOkBVLK7EAV3tgCSRXzc3EEeNSY2V2otHEzaRzB3mtgFHLIFX1tgSFKtPm/TlQsrxt0pQh1UWO2/VgpW2oeyw07gj5mchnnK3PFpVlalDKSVMJCkj6vdlvz1rsAKwBxluGZ5cukTToSoCl9TamX0cLbSFS2vn22oUare7uUxZ9E2eB9IGlaa3otszHxK6BqA2OpqawuPseTz2xaeIkNdAEDTpZaoAWbINtY92wxZ4dHm1f6aSJ0N7KCpHdSq23OoPd1sy9KogczRZ3WNEkBQaPaBBNadewBq+9W+1jFKbI8RcxMZsupjcsQvMAYFcwulh9cd+IjoAYyaOwGlvBeAFTpnLNNABy6BpieZ3d627tatv8Ap9+IBFn79vLEb7d4eD/5du9oPj0b3YeXgvAGOmyHEIRPmeaJZBBMVgUuUMphygQLGTWnmQSkDr+0HxJtvys8f7zL1qH1WsJrNjfq/LoX3RfgBth1eC8AJBDn9vpMv0S6Vhvf0hHWgR7Km63stYqnmjxGKN3LQOVBYqqu11Eo0oirqJMgY7knvAVjT3gvACLh5zrIWdogWB0q0ZRlOrowDMDt9YHewdPhgiyGbHMYzLrd4CACdKounmKFZSFLDV3q3sdPB7eC8AI+FZTORlVkkiaMdb1s56fXPX63Xfpvtu9x8vBeAPuDBgwAYMGDABgwYMAfCa645ilVhakEeYN/+mMz/SJksxLlayyl2V1Z4gaLoLtQfiQa9229YQ8M7RQR5TNy5TLvBmYkUvBLqO4JAIBO47xHgelgbY3hg5oZlvdf9MpYlSpno+DHnB7WcSEmWBgyxGdQmFdTdw0puRvKmBofC7wy4J2jzbpnY5Vy65jKMoDlikRDXuSdwBpJ8PDphLp5pXp/PrXyFjRbo2uMlwxIJ2mzWZ5Tc6blxCQL3UitEUX+83MlHjUw8sZx+2GaklOTD5eZswmhJ8rdRMx0sTqJB0Jqk/8AEdbwsymbb1bkjRts+qke7vfljSPTNPV1t73/AEUljKtPzY9PbgWVG5y8I/8ABfyx8TgmUPSCA/BVwq/pOlK8NmZdyDFX4qYT9ns5EsUkmVykkE6xLcubDxxGyuo6yx2+tsBdeGKxhKWHnt718epMpRUstDjtTwSGODnxwR3l2WVlCe3GtiVaHtHllyo/eVD4YbJwLKkAiCEgiwQi7g9PDGX7OdrJpc22WlfLTqYmcSwatIINFDqJvbf5eeyfsT2lzZyMjKkAiyeXcKh1F9Srqi2v+z09zrZ0HfEvBxV3478hTg+x6D6gy32eH/YPyweoMt9nh/2D8sYj+uPElGVkaDLFM3SRoGYMGNBWY9FUk3QvbbrvhhkO12Yi9OTOxxmTJorgw2FfULCjVv1K7+87bYPBxUt/f1r5CxMN9vY0/qDLfZ4f9g/LB6gy32eH/YPyxjOB9u5nnyyStlpFzOxSHUHgYi1DaiQ3kfgfLebg/ajiE4nlEEJhyzZhWUag8hRWZFQb+OgEnrqNYPBxVu/cLEw3sjW+oMt9nh/2D8sHqDLfZ4f9g/LCPsL2gmzneklyzKUsxxh1kjaxswYm1q+95ja8a/GWJnhLK2XjlkrSMbKI0Zr4WWUGaxHGpYCOREVu9SsHVi4ANgIdmNgdCbK2AeGTiwhH7Ov1zJQPe7pAjs3WnWl1eNBxXOSJGWjjLMHiFVqsNIisaQ3spJvwqz0OFp7QSsqMmUzKi1Lq8fe0mIvSgN7QYqm+1hvccUzy5LZY8C6ZIyxEfDwAOT7cFHvSqkns2CFRi3/je4x9GZyhquGT0b39FA/xKsE2L0eW2tLq9rqcczOpLy76GM4NRPa6Z4I4tiRsYpJHJ/0yR0rHB7STkQsMlMFbSZF0MWUNDM9DYDUJERDZ+v8AAlnlyMseCplxERGTkFNvIkgWHdCGURmj0BVgxO+2OYcxBIrFOFyqRFI4EsAS2WOKQJQvvHm6a84pBvWHPEOMyqBy8vLqLZf2kJFSSqr+xdFU1MSemxoi8QQ9qixFZLOi0jbvQkVrUkqb+utUw8yu5vZnlyMseBeZYEVS3C5mJIUmPLoRdEk6S+oJQJs+4Cyyg2cumXeQJ6tkWxKdTQxhRyyBROrqxPdAuwCem+GEfHWIJ9EzQqMPWgWbUtoHe3kFaSOlkUSN8RLxyW5mOWm5cYTSojOtyXdWK2aKgKGrrTAkC6wzy5GWPAnTMwAM0nDJK0I6qmW1NZWMlCP39T14AaWsisThsuykpw4gq6rUsOiwZJI9S6VYkdzV0GzoTQOGsvHm72nK5mwHIPL2JWgAN7JN2PCgdxiqe0kutyMpmTFHFOzfQsGd4zDoWMHrrDyAA1Zj223wzy5GWPBXYZcoSvDm1E6VBgHUoGBYdQoJ0muhVh4XiD0nLDY8LnYhQSUywotp1FV1EHoG3IA7tXbIGbHtC5BrKZnVZAuM17RQHqNr73h3d9rAxQftLmaSsnP7CtJ9C53MWZYhO9ZIkiRdLAH6VfMYZ5cjLHga8EeIMyx5V4NgSTGqhutbqSCeuHGE2W44WdUaCVC5eiVJFK+iztY3KHpVSAgkBirnFbssGDBgwAYMGDAFLieVkkC8uUxspuwAQduhBwoPZYMJ2kk1SzgKz1tQKmqH/SB9wxpMGLxxJRVIq4J7iR+AAtlTqH7MKG3XZR57eziDMdl1f0kFtswUJ26aCWF779f5Y0WKvE88sEMkz3pjRnNbmlBNAeJPQDErFmu/5d/JHhxM1wbh5bOuxKsMqqRalUL3mRmKAAfVR42vx5leGLMfZMCCOLWPo5eZen/i8MezORaHLoJa5r6pJaNjmSEu4B/dBOke5RhrifGnz+fjHhxF/HeGjMwtETQbTvV9GDf8Yj4nwZZstyGOwCC6/dqtvuw0wYqpyVV21JcU7M/k+zxWYTO6lghSggWhvQ2+N9MJp+AjKcpdQ5eYV8rK2mhbktl2O/g5eMDxOZGNzijxzhwzEEkV6Sy91v3GHeRx71cKw/6RiXizff8AEQsOKF79nQUyq6h+zMrDbrRB89ulY6l7Oq8mYdzYzCqpAG4oAA349Lxc4BxH0jLxyldLkU6XeiRSVkS/HS6sv3YYYeLPn83+R4cRJw3hEsWhecDHHsFCLZAFAX1HzPTHfCuCmCKVEkoyOzhwvskgC6J36YcYMHiSYUEhJw3gRSc5iRg0hXT3VC30smup2/8Am2HeDBispuTtloxUdhCeMTq7ass7RiXlgoDq6rT6SN0osS1j2QBd7RHtBPsfQp60I9AAsdQmtKJAVgUQbn+9XarItZji8qk1lZWAZ1BXewosNVbBjQHXx8sVc3xzMIA5yrKiazLZHsiJ3BVtgDqAG/vB07YqSfW7SOszRHLTE7ldK9VHJDMLrUA0nkDSMACdOruLj8psnJZigaAoWe6CdjQG9qN/DfTYvibiM6zknKM6cqPQyAalZue0iljQKgRw9PF/reHxeKZvmMpy5C86IK1EjlFcvruj7QZ5dzp2jGxOAO4uMz9Wy7m2koKjCgGiCWTuCQ7G6o6D08fmZ7TFGjT0aYu6B9ForbiQlQGYFmXlmwNzqWrAYrBnOMZxmXlZUouhy3MGo6ry+kdwkbLJLdWCYjRrcy5fPyFld8i3M2UyUoIGjVfUkJqZkAsm7JAU6sATnjkt16FmKv2u7Vd4Bqu6JXYVfeUkLe0b9oZRX7FmDYvYX/i9RW39mPxY/M0+jawDuLF7ij94PTHWAM+e0UlP+xZk6UZhSjvUDSre+s10IA3G/l8zPHJzHmOXlnWVI5TCrqxEjprAGwA0kqtWwJDjpjQ4MAIpePSi6yc5O9WNjTabsA0DWoAjVRFgE0Himxj7gwB80i7rfzx9wYMAGDBgwAYMGDABgwYMAGM32pmLy5fLrG8gLc+VU03ohKlBbMoFzGM0TuEcUd8aTCHsyOa8+bP98+iM/wCjCWVPiGcySA+UowBb9ZyfY8x84P1sHrOT7JmPnB+thngxa1wVp8iz1nJ9kzHzg/Wwes5PsmY+cH62GeDC1wKfIs9ZyfZMx84P1sHrOT7HmPnB+thngwtcCnyZLh+feDNTR+jz1mfp447isFQiT19JpC2Yn62TK5rxw69ZyfZMx84P1sVe1ylIkzKi2yjiUgXvHRWcUOp5TOQP3lXDtGBAINg7gjxwtcCnyLvWcn2TMfOD9bB6zk+yZj5wfrYZ4MLXAp8iz1nJ9kzHzg/Wwes5PsmY+cH62JM7kmeWKRZNJjWQaSLB16N/aHTT/wDlhLneF51I2MeaklkNKopIwLeRixJvoroo6/2SmmtgVrgU+Rt6zk+yZj5wfrYPWcn2PMfOD9bFFuCZhotHp0wsONVJq7wOnvKF3WwAQBdX13xbfhk2ssM1IFtTywqkClogE2dzvuT77wtcCnyd+s5PseY+cH62D1nJ9kzHzg/Wwn4VwrOuitPmZIn21J3H8IzsUoL0cVbe2SDWkC56mzJr9vkNXZ5ab/SI3hsAEVo+nR79oXha4FPkues5PsmY+cH62D1nJ9kzHzg/WxQzvZ6SaHlHNvoMQjYaQwbuyKWJJ1HVqUnvf3QogMwP3iHZ5nkDrmCmiTXENOrlH0doNKW1abYvVbkkdOi1wKfJe9ZyfZMx84P1sHrOT7JmPnB+tiNuDF4THLM8jU1SHuEErVlUIB33rpvsAMU4uBSotR5141rSiqiaUGiNRpDA7gq7b2PpTYOlaWuBT5GHrOT7JmPnB+tg9ZyfZMx84P1sV85w2UIDC5MrSRa5LO6Bt9i1bIa2omvPFTO8LzgMQTOuQXIdykYKrysxTAUFZuY0PdAr6PcG2ta4FPkZ+s5PsmY+cH62D1nJ9kzHzg/Wwrn7NzM/MGdcSrHJGr8tSUEhgJNXROqEHfbvNtiynA5lYsM24sAHuAnZpmvUxJ/vAK9kcsbbnC1wKfIwy2fdmCnLTIDfeYxUNid9MpPu2B64vYWcHyU0ViXMc4UtFk0sCERW3BrSWUvVbFyOgAwzxDZKQYMGDEEhgwYMAJuO8d9HeKNYXleXVpVSB7Nefx/ljvgfHUzOsaHjeM08biiLuvu2Pyws7Uxuc1lOWVD/AEuksLAPd6jC/jXCHgy8zvLrkndOa6jSAu9ACz9Yge/YVjhnj4kZTa1Ud/4T++/sdscHDlGC2cv7a+23uPe0vEPoCkDjmzssMZUglWku3HvRA8lf6ZwyyixQqkKFVCKqoljZVACgDyoYxWWhhHEolykahUjssNwSUks7+QKAt4l6PTFIZfLtk3kcj0rXZYk69WobV16Xfv8AfiJdbV6LS++jqtvXX2Yj0l1q+3bXW9/49z0h51W7ZRW5sgVitxniIy8LylSwSth42QPH44zEvC1zGdRcwCf2ZCy2Vtga3o31YnDrten7HKPcn/vXGvjyeHOVVV+xmsGKnCLd3V/uHBeNvO1NlZYkK6hI5Gk9KG3mDf3YbRTq3ssrV1og18sZR8u8WUZ8xKZ4WiQCHTy61FAO+puh0xT7PxBM7HpXLx3GbSBiwogkarA7238hin1Li4xe7r3+2hZ4CkpSWyv2++pthmF/eXoT1HQdT8Bj6J1JoMtkWBYuvOvLGI7P8Ij9DmmIuTRMoNmgNB2A6eJPTxxUfgsQhybgEPLIquwY2VY6SAb2pdhXTEPq5ZVLLur39V6epb6WOZxzbOtvv6+h6EsiuDRVh0NEH4g4SdkJNEb5UnfKOYl98dBoTZ61GyoT+8jYTrlRl5c6mXBUCEEKCTR0jceN7kj44T8MyeifJSxtAoZgjctzqNgtqkUjckgx2PGRR0qp+reZRrXXvw6/2V+mVOV6advSz0vnrYGpbNgCx1HUYI5lYkBgSOoBBr44xvBuExN6XNISrJJOFk1ECMENbAA1feJ38hjrsjEkM/K5eXMnLap4TepbX2/fsOvTYb3iYdS3ltbkS6dLNT2NBxbg4ndJNZVkV1GwOztC56++ID7z40RA3BJfDOTjr10nawQOnkNJJ3NkghtxZ4rw1pmQrPJEE6hDQbvxtv8AchX4SN40RQTgbtGAM9mG7tCQMN+5o1d3a/rbUL3N7V2HKfY+zjKoVMw6UtWq0fakbY3f1+hJ9ke/HzjHBZmLSwzMJhGYwB3QRSnff2tY1Buosr0JsHA2Ui87NZ16QzeLF22BO+lSFHWgnmScEXZ2RQP2ye6FtYBY6SpZgNiTd3XgMAcjg2ZZpQc1KqmtDiidwL28NJsDx6WW3v7k+zckRGjNSBNUzGMKAGMsjykkgg7M5rSR4XeGM2ULRNAMxIHMRXWCusbaeYKF6r3vpfyxTXgrpZOcmqy27Ch33arN7AMEF2KQWCd8AVF7MuihUzjx9x0WlWxq5ZJW+hBjuuneawdqmzfZ1nVdeakuOQyq9C0PLkSxqJG2vUNVi0G2IpezBcK/pUzuhLo5fo3LnjFEAgCpj4H2RdiwZuK8B5seiTNyqrpy2XUKYsJQTv4sZAdP+kgFDUGA6k4HK4H7bNWpX2obCQSBLWiY6Gg76iOrGzisOyHdCNOxRRQXQNt1Jok2AaO3TfFwcFVpDJHO623eVG2NKUKsb1CtjSld0WwfHhuz0hs+mZiyukHUNv7PvAVWo6LO1d9qAG2AO04LKqKozcg0urXpHsrX0dfukAg+O/gd8Rw8CbVFzM08vKKOA4FkquktsbtjZ3sC6AHiZjs5qkdzmJQZAFNEKTSSKt6QA1a7ogjui8fYeBaJlkOakL76VJA7tglAPFduhurwBXy/ZllbUmclDhIY3cUzOIucQHLE7sZdyKO3d03Y0kKFVUEliAAWPjQ64z2X7LsnMrN5i5bLOCAxblQxczpRcCIHcFbZqUbVNmeASNqrOZhNRYjSx7toUAAJPdVjrF2bG5K0oAfYMUOG5TQpUTM+lmJJIY2x1aTdkVfu2rF/ABgwYMAGDBgwBFJl0ZlZlUst6WIBK31o+H3Yh4tm0hglll/s40dmFXYUEkV42Nq8cW8IeP8A002Xyo6M3Ol/7cJUqPi0xj2PULIMASdk+E+j5dQyKsr28ukDZ3JdlBr2FLaV8gowxPDotfM5UfM/f0Lq/wB1XizgxFIm2R+jrq16V11WqhddavrV+GPs0KupV1DKeqsAQfiDjvBiSDgxLp06RpqtNbV0qvKsQ5fh8UdaIo1q60oFq+tUNrrf4Ys4MRQshjyqKpRUQKbtQoAN9dhtvj56HHSjlpSEFRpFKR0Kitj8MT4MKFka5dQxcKoY0C1CyB0BPU4VcX7OwzRSKkcccjjuyqi6lcHUj3XVXCt92HODCkTbFXZ3MJNl1kEaoZLMqADaQErKrV1YOrKT/lxdyuRiivlRol9dChb+NDfCnhv0Gcmh+pOPSI/iNKZhQPABuW/vM7YfYUhYv4nw0zFTzpYwt2I2oN3kbfbfZCvwkfxIIX5PsuIlCrmMzQ5e3Mr2IliA7tUO6HobaiTuNsMOKcL55U86ePSHH0T6L1irOxsjqD4YqN2cU6v2jNWzI185u6FUIUUdNDC7uzbFgQQpWSCGTstcaoc1mdSpIqy8w6xrjRCwf94FdQPgWPwx3mOzhY2M3m1AvYSnbZx16mtXifqKTZBJg/qgKps5nWsAHVKtHaW7AStzLZ2/uo/BaLPL8J0pKhlldZdWzlW06gQQnd2HuNgVtgCj/V0GQuuZnDlIFYhwSVied0BJF0TKQfPQP81xw9nA1/tmZcKwDKZdQsck0Qbo/R//ALX8xXU3ZNG0A5jMgJGkaqrqopI54gaCbNU5JI8Uj6aaJBwiJEeePMSaWVnvmAR/2YTUdIG1KDfu9wwAQ9ldKaFzeaUUANMmnTuxsACr3rcHZVAre7M3A1eZJGnlJjkEqxlu6DplT2fKpCP/ABHXfC/JcCDBUfO5gyLFGXRJgR3vrgldVMY2AY/utVHVi5l+zKowKz5nYsdJk27zTNvt3q5pq7Pcjuyt4Aji7NDRpTM5gKST3JK9py5ojzurBuvHHP8AVk6yRnc57QYpziRWuZ9G+4Q8zTsQahQAiiTT4R2cYh6z2ZaNXCxFJtRKxxwRMslpWsTQyE6fFmvdmGGEXZdVVVXM5oBVRdpBvoN2e7ux6E+NnzwATdnAY+X6XmgxeZxJzSX+kSRKUn2QgktdNUUQm97JezOoqTmsySrMwOvcWznSDVhafRftUoF+OO17NgIqek5o6QRqMgLGxGDZ077pd/5386DXJZfloqanfSK1ObY/E+JwAkk7K6rvN5z61fSnbUsy2D1BAl2P+mnlv1F2YIYsc5nCSxNc5tO7Stp09KBkFe6GMbgENoMGAFvBeEDLCSpJJDK6uzSGySsUUV3XisSk+8noKAZYMGADBgwYAMGDBgAxleA8TgaXMZmSaJWlflxhnVSIoSypsT0Z2kkB8RKuGPavNsmXKRNpmnYQxMOqtJY1gHroTVIR5RnDDKZGOKNI0UBI1VVFdFUAAfIYlV3Id9iH11lvtEH4i/ng9dZb7RB+Iv54t8pfIfIYOUvkPkMT5SNSp66y32iD8Rfzweust9og/EX88W+SvkPkMHJXyHyGHlGpU9dZb7RB+Iv54PXWW+0QfiL+eLfKXyHyGDkr5D5DDyjUqeust9og/EX88HrrLfaIPxF/PFvlL5D5DByl8h8hh5RqVPXWW+0QfiL+eD11lvtEH4i/ni3yV8h8hg5K+Q+Qw8o1M12o4pCFjzEc0TPlpBJpVwSyEFJlCg2x5bMwXxZEw69dZf7RD+Iv54ttAp2Kr8hhH2TQJG+WYW2VcxAkdY6DQGzufomVSfFkfDyjUq9oOTmZISM1AEQnWDMRqBeJqAR13pCLva67yllYGQyH2kE1V+k+4AbBq2ry6s5NliTpuUvkPkMHKXyHyGHlGpmfQchd+krerVfOTr3K+4aBt03bzxHleF5CMoVzfsdAcyKPdRBqF0xpAQTZBLHqbxquSvkPkMHJXyHyGHlGpmcpkslE6vHm1DLQszRtt9FqHeutQiUEijux6m8fIeH5BRQzK1RGn0gVTKinug1ZCDfru37zXp+SvkPkMHJXyHyGHlGpmEyGQGr9pU6+VqJnUk8uR5VF3danYV0o6dgAMSDLZLQyel2HCgn0kX3Td3qu78fLYUNsaPkr5D5DByV8h8hh5RqZc8N4fd+kgUZCAMzpAMkpmc7NdlyfHoxHQnE+UhyUbKyZpQV6D0gEVfQgnfbazZrx2FaHkr5D5DByV8h8hh5RqVPXWW+0QfiL+eD11lvtEH4i/ni3yV8h8hg5K+Q+Qw8o1KnrrLfaIPxF/PB66y32iD8Rfzxb5K+Q+QwclfIfIYeUanGVzsct8uRHqr0MGq+l0dumJ8cqgHQAY6xUsGDBgwAYyH9InaKTKRIsJCvKT36vSAN6B2uyOvvxr8eef0q9YA6kxtqAZQSyvRKkAXYoMCKPtWNwMZ4t5HR1dEovHjnVrgyEvaKQ0/pGZEiC11MHGqiDWw0kgkbDxrfHqHZ3JOcgqCU63UkSWT7W+oG73JJG/jjxabKgUEkWRtvowCG/279PHVWPZuxt5fh6GdgoRWYsegWy3XyF/wAsY4GbM8x6f6n4XhR8PnatffXT/JgO0XE83lZ2iGalOkC+8a38tRJ6V1J8caXsHHmMwFnfNSMqswZGZjdWNhYFVXUHGH7cZ5J85JJC3MQhe8oNdPhh92V7Xx5LJadDvOWYiMKwG5NFnIoCq6WfdisHWI7ehr1GG5dHBQj5nV87O7PWcZvtt2lGShGmjNJYjU+7qxHiB/OxjjgvG5E4emYzAaR61EKApOo3QBoCga3Ph54w/GJ5M4cxmWjqE1Gpk7nLVdluyKJc6uh8PIY3nJ1pueT0+DFYl4msU9fUaf0d9rHaU5fMOz8wko7GyG6lb8juR5VXiMei5uMsjKraWIIDeR89sfnOCZ0ZXQHUjBgaNWDY+6xj3/gPHIc3HrhcNVah4qSAaIPjjPp5trKzs/VunjGaxMNaPeuf9nlfHeLZ3LTtE2Zm2qjq6g//ANBH3Yv5LjM7ZCab0uTWjKCtktZJ0Bf8pseH1W322d/0n9nzLGJ4xbp1A8R+ZoV7wB4nGO/o/wCBtmplc3ylIN+BI8fu3o+fwOKOMo4lLudMcbAxOlU5JJxavRa12/c9J7N5DMejNzZ3LyjZmJJU1Ro308qr574wnajiWbymYMXpcp7qsaY1uW6A+FAfPHrjMqLZIVVHXoAAP/SseJf0hcQjnzhkgcSIY0GpNxYL2L+BGNMdVDQ5P0yWfqG5q077aDDhmfzM8ZYcQdZNRAjaYKTsCCFq2611+AONTw3MvAMrmprPOi5E5O51KGkgYm69rmx3vZmXGC4ZmsvFllaTWZkl1qgUj2SKtiKA7o8fE7Gseh8MeTOcLYzgF31OorSFp+ZFVUe5SkePdG+GC/5on9QV3SqObhL+K7GGn7ZTzMzSTTop9lYGCBR5VVsfeT57eWi/o/zMuYzTO08kixLS6zvT7mx52AL9x6YwkkETjWH5F3cbqQoINMFc0CoYEUNRFb740/8ARXk5PSy9dwIy6t6ayCCLAOnu7EgXfuNY4efOr1O7qvAWBPIsrqtvj77aM9M47xJsvGHSFpiXUFE9rSd3YCjqKqCdO11Q3Iwuy3am49UmXnRu9aKheqdk6gC9lvYV3hRNi23FeIchA3Llks1piUMehN0SNtq+8YpN2gFMRls0dLRrXLotrkaMEamA0jTrYkilZW6HHcfNFWPtMS51ZacJ0Xu94vzJY9JF0AdCUf8AVW6BvFmXtEFkeM5fM9wgF+X3DZXdX1UR3lJ8rP7rUv4h2ooMi5WZ5lEjKpRdgjyorUXDEHl7FQSdakbXTDK9oNb6fRsyvfCBjHt0BLHfZQSRe/snAFCftjplQei5rlMsh18okhl5JUaQbUESMO+F3St96tf1jPO0cibQI5GZiu+pTl9KrRKsGErd4GvomomjXUXaIvYXK5oHlu9vGFA0ojBTbXqJcKAAd1cGtJxxlu0bae/lczqGkMVjGkkxpIdIL2QNen4qwF0cAdS9qo1WVmizCrFFJKzGOgRGiOwG+7U+3S9LUdsRr2oqVlaCbR9EEYRmyzSTRvf1dC8tW1g1UgPTfHGc47rIjfJztFIrrIrxBrDaABsxUoQzXe1A+RGPsfawbD0PPAbCzD/3v81j+y8f8SP97AHcfatCRcGZUER7mPxe9iAT0As+WoeJrH1e1K3TZfMDuowqMk95ylGtrGxIBJAJPQE4bQ55WANOLrYowIs1R223/wDlYtYAU8P48szaRFOh0au/GaG42sWNW4NfHyOIs/x/kzFWhlZNCsGjjZjqqclSPhEAPe6jaxh3gwBmsx2ldW0jLyWZIVXumtDvl1kYstra81mFEgiJj0BI0uDBgAwYMGADGb7UZYZibLZYiwWaWXcj6KMC12/fkaNSD1XmeWNJhHmuAO2YfMR5qaJpEjQhViYaYy5AGuNiN3YnfxwBYTs9lgbES7eBsj3d0msMJ4FdSrAFT4YU+p8x/EMx+Hl/0cHqfMfxDMfh5f8ARwBL/V3Lf4S/ff54B2cy3+Cv88Rep8x/EMx+Hl/0cHqfMfxDMfh5f9HADWLLIqhFUBQK01tisOEQhCgjUKxsgCt/uxT9T5j+IZj8PL/o4PU+Y/iGY/Dy/wCjgCX+rmW/wV/n+eLWR4dHDfLQLfXr/wA4oep8x/EMx+Hl/wBHB6nzH8QzH4eX/RwA3ljDAqwsEURiDIZCOFdMa0Dud7J+JO5wv9T5j+IZj8PL/o4PU+Y/iGY/Dy/6OAG8sYYFWFg7EYW/1dy3+ED8ST/ziL1PmP4hmPw8v+jg9T5j+IZj8PL/AKOAJf6u5b/BX+f54vwZVETQigKL2Hv64V+p8x/EMx+Hl/0cHqfMfxDMfh5f9HACnJ8DhTOTQSKWWVRPExY3tSTRg9dKty3/APvnyxqMnko4hpjQKPGvH3k+OFScAczQyyZyeQwsxVSsKg6kZCCUjBK0bq+qqfAYe4AMGDBgCA5KMycwovMAAD0LAGobHw9pvmcT4MGADBgwYAMGDBgArBgwYAMGDBgAwYMGADBgwYAMGDBgAwYMGADBgwYAMGDBgAwYMGADBgwYAMGDBgAwYMGADBgwYAMGDBgAwYMGADBgwYAMGDBgAwYMGADBgwYAMGDBgAwYMG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http://teachers.henrico.k12.va.us/tucker/strusky_m/webquests/VUS3_ColoniesDevelop/Slide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1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892925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Southern Society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486400" y="441325"/>
            <a:ext cx="3657600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-plantation owners were top of society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-small farmers were most of the population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-second class role of women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-indentured servants 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-slaves were lowest level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	-slavery as a “necessary evil” to support the agricultural lifestyle</a:t>
            </a:r>
          </a:p>
        </p:txBody>
      </p:sp>
      <p:pic>
        <p:nvPicPr>
          <p:cNvPr id="19463" name="Picture 7" descr="Indentured Serv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954588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3657600" cy="6870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3657600" cy="68707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Slavery in America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36588"/>
            <a:ext cx="36576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-slaves would replace Indians and indentured servants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-Triangular Trade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slaves-sugar-rum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-Middle </a:t>
            </a:r>
            <a:r>
              <a:rPr lang="en-US" sz="2000" dirty="0" smtClean="0">
                <a:latin typeface="Comic Sans MS" pitchFamily="66" charset="0"/>
              </a:rPr>
              <a:t>Passage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000" dirty="0" smtClean="0">
                <a:solidFill>
                  <a:schemeClr val="tx2">
                    <a:lumMod val="25000"/>
                  </a:schemeClr>
                </a:solidFill>
                <a:latin typeface="Comic Sans MS" pitchFamily="66" charset="0"/>
              </a:rPr>
              <a:t>voyage from Africa to North America for slaves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>
                <a:latin typeface="Comic Sans MS" pitchFamily="66" charset="0"/>
              </a:rPr>
              <a:t>-</a:t>
            </a:r>
            <a:r>
              <a:rPr lang="en-US" sz="2000" dirty="0">
                <a:latin typeface="Comic Sans MS" pitchFamily="66" charset="0"/>
              </a:rPr>
              <a:t>Slave culture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dance, religion</a:t>
            </a: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-slave resistance</a:t>
            </a:r>
          </a:p>
        </p:txBody>
      </p:sp>
      <p:pic>
        <p:nvPicPr>
          <p:cNvPr id="4102" name="Picture 6" descr="SLAVE SH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275" y="228600"/>
            <a:ext cx="3946525" cy="6324600"/>
          </a:xfrm>
          <a:prstGeom prst="rect">
            <a:avLst/>
          </a:prstGeom>
          <a:noFill/>
        </p:spPr>
      </p:pic>
      <p:pic>
        <p:nvPicPr>
          <p:cNvPr id="12290" name="Picture 2" descr="http://themiddlepassage1600-1800.wikispaces.com/file/view/Triangle_trade.png/316254934/252x239/Triangle_tra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5105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dl.org/txlor-dspace/bitstream/handle/2249.3/584/images/image21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2381250" cy="33528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QBlaG0OXS75dKWdLbjr2ScA5RXbJmvq0JN6a7sPSj4zOStoRfO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"/>
            <a:ext cx="3657600" cy="4495800"/>
          </a:xfrm>
          <a:prstGeom prst="rect">
            <a:avLst/>
          </a:prstGeom>
          <a:noFill/>
        </p:spPr>
      </p:pic>
      <p:pic>
        <p:nvPicPr>
          <p:cNvPr id="1030" name="Picture 6" descr="http://t0.gstatic.com/images?q=tbn:ANd9GcT5rYJuc0oVVdVZD0RvHDccOHUICi6RUxWwmudeL0MnaDouVqL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04800"/>
            <a:ext cx="4791075" cy="5895976"/>
          </a:xfrm>
          <a:prstGeom prst="rect">
            <a:avLst/>
          </a:prstGeom>
          <a:noFill/>
        </p:spPr>
      </p:pic>
      <p:pic>
        <p:nvPicPr>
          <p:cNvPr id="1032" name="Picture 8" descr="http://thoughtprovokingperspectives.files.wordpress.com/2011/02/slaveship.jpg?w=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371600"/>
            <a:ext cx="5257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86400" y="0"/>
            <a:ext cx="3657600" cy="67992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486400" y="0"/>
            <a:ext cx="3657600" cy="6799263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8640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Settlement Patterns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486400" y="533400"/>
            <a:ext cx="3657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-development of cities</a:t>
            </a: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	Most were port cities---Boston--New York—Philadelphia—Charleston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-lots of different immigrant groups and religions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-English, Germans, and Irish were largest groups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-resentment </a:t>
            </a:r>
            <a:r>
              <a:rPr lang="en-US" sz="2000" dirty="0" smtClean="0">
                <a:latin typeface="Comic Sans MS" pitchFamily="66" charset="0"/>
              </a:rPr>
              <a:t>begins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– segregation by backgrounds (by choice) started in major cities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pic>
        <p:nvPicPr>
          <p:cNvPr id="5128" name="Picture 8" descr="http://img1.wikia.nocookie.net/__cb20100630081856/pirates/images/4/41/Port_Roy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6482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Industrial North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533400"/>
            <a:ext cx="36576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-diversified </a:t>
            </a:r>
            <a:r>
              <a:rPr lang="en-US" sz="2000" dirty="0" smtClean="0">
                <a:latin typeface="Comic Sans MS" pitchFamily="66" charset="0"/>
              </a:rPr>
              <a:t>economy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– not as much need for slave labor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-harsher weather </a:t>
            </a:r>
            <a:r>
              <a:rPr lang="en-US" sz="2000" dirty="0" smtClean="0">
                <a:latin typeface="Comic Sans MS" pitchFamily="66" charset="0"/>
              </a:rPr>
              <a:t>conditions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– snow/ice; longer winters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-food </a:t>
            </a:r>
            <a:r>
              <a:rPr lang="en-US" sz="2000" dirty="0" smtClean="0">
                <a:latin typeface="Comic Sans MS" pitchFamily="66" charset="0"/>
              </a:rPr>
              <a:t>exports -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Fish, whale products, ships, timber products, furs, maple syrup, copper, livestock products, horses, rum, whiskey and 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beer</a:t>
            </a: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-lumber industry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-ship building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 dirty="0">
                <a:latin typeface="Comic Sans MS" pitchFamily="66" charset="0"/>
              </a:rPr>
              <a:t>-iron making</a:t>
            </a:r>
          </a:p>
        </p:txBody>
      </p:sp>
      <p:pic>
        <p:nvPicPr>
          <p:cNvPr id="6154" name="Picture 10" descr="Colonial Artis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844550"/>
            <a:ext cx="4953000" cy="418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0" y="0"/>
            <a:ext cx="3657600" cy="6858000"/>
          </a:xfrm>
          <a:custGeom>
            <a:avLst/>
            <a:gdLst>
              <a:gd name="G0" fmla="+- 645 0 0"/>
              <a:gd name="G1" fmla="+- 21600 0 645"/>
              <a:gd name="G2" fmla="*/ 645 1 2"/>
              <a:gd name="G3" fmla="+- 21600 0 G2"/>
              <a:gd name="G4" fmla="+/ 645 21600 2"/>
              <a:gd name="G5" fmla="+/ G1 0 2"/>
              <a:gd name="G6" fmla="*/ 21600 21600 645"/>
              <a:gd name="G7" fmla="*/ G6 1 2"/>
              <a:gd name="G8" fmla="+- 21600 0 G7"/>
              <a:gd name="G9" fmla="*/ 21600 1 2"/>
              <a:gd name="G10" fmla="+- 645 0 G9"/>
              <a:gd name="G11" fmla="?: G10 G8 0"/>
              <a:gd name="G12" fmla="?: G10 G7 21600"/>
              <a:gd name="T0" fmla="*/ 21277 w 21600"/>
              <a:gd name="T1" fmla="*/ 10800 h 21600"/>
              <a:gd name="T2" fmla="*/ 10800 w 21600"/>
              <a:gd name="T3" fmla="*/ 21600 h 21600"/>
              <a:gd name="T4" fmla="*/ 323 w 21600"/>
              <a:gd name="T5" fmla="*/ 10800 h 21600"/>
              <a:gd name="T6" fmla="*/ 10800 w 21600"/>
              <a:gd name="T7" fmla="*/ 0 h 21600"/>
              <a:gd name="T8" fmla="*/ 2123 w 21600"/>
              <a:gd name="T9" fmla="*/ 2123 h 21600"/>
              <a:gd name="T10" fmla="*/ 19477 w 21600"/>
              <a:gd name="T11" fmla="*/ 194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45" y="21600"/>
                </a:lnTo>
                <a:lnTo>
                  <a:pt x="2095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0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Comic Sans MS" pitchFamily="66" charset="0"/>
                <a:cs typeface="Arial" charset="0"/>
              </a:rPr>
              <a:t>Industrial North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533400"/>
            <a:ext cx="36576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-diversified economy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-harsher weather conditions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-food exports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-lumber industry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-ship building</a:t>
            </a:r>
          </a:p>
          <a:p>
            <a:pPr marL="230188" indent="-230188" eaLnBrk="1" hangingPunct="1">
              <a:spcBef>
                <a:spcPct val="50000"/>
              </a:spcBef>
            </a:pPr>
            <a:endParaRPr lang="en-US" sz="2000">
              <a:latin typeface="Comic Sans MS" pitchFamily="66" charset="0"/>
            </a:endParaRPr>
          </a:p>
          <a:p>
            <a:pPr marL="230188" indent="-230188"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-iron making</a:t>
            </a:r>
          </a:p>
        </p:txBody>
      </p:sp>
      <p:pic>
        <p:nvPicPr>
          <p:cNvPr id="21511" name="Picture 7" descr="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15400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459</TotalTime>
  <Words>411</Words>
  <Application>Microsoft Office PowerPoint</Application>
  <PresentationFormat>On-screen Show (4:3)</PresentationFormat>
  <Paragraphs>157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Digital Dots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sean1.baker</cp:lastModifiedBy>
  <cp:revision>26</cp:revision>
  <dcterms:created xsi:type="dcterms:W3CDTF">2005-06-21T00:53:30Z</dcterms:created>
  <dcterms:modified xsi:type="dcterms:W3CDTF">2014-09-04T18:03:29Z</dcterms:modified>
</cp:coreProperties>
</file>