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7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3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25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4676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98" name="Rectangle 26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248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99" name="Rectangle 27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074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01" name="Rectangle 2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444500" y="238125"/>
            <a:ext cx="7254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3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75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8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9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39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57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49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7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7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2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2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1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9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D41D-4F34-45E0-B0FC-5A9163FECD3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1356-5CC6-4C9C-9341-46CA581A3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31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4676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57" name="Rectangle 33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60" name="Rectangle 36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7940675" y="5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GKrJdBahvf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Chapter01\AG002_AT.pdf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1370013" y="2486025"/>
            <a:ext cx="7296150" cy="1720850"/>
            <a:chOff x="863" y="1566"/>
            <a:chExt cx="4596" cy="1084"/>
          </a:xfrm>
        </p:grpSpPr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863" y="1566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smtClean="0">
                  <a:solidFill>
                    <a:srgbClr val="A50021"/>
                  </a:solidFill>
                  <a:latin typeface="Arial" charset="0"/>
                </a:rPr>
                <a:t>1.2</a:t>
              </a:r>
              <a:endParaRPr lang="en-US" altLang="en-US" sz="2400" b="1" dirty="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863" y="1772"/>
              <a:ext cx="4596" cy="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500" b="1" dirty="0">
                  <a:solidFill>
                    <a:srgbClr val="A50021"/>
                  </a:solidFill>
                  <a:latin typeface="Arial" charset="0"/>
                </a:rPr>
                <a:t>North American Societies 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500" b="1" dirty="0">
                  <a:solidFill>
                    <a:srgbClr val="A50021"/>
                  </a:solidFill>
                  <a:latin typeface="Arial" charset="0"/>
                </a:rPr>
                <a:t>Around 1492</a:t>
              </a:r>
            </a:p>
          </p:txBody>
        </p:sp>
      </p:grp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370013" y="4114800"/>
            <a:ext cx="7240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varied landscapes of North America encourage the diversity of Native American cultures.</a:t>
            </a:r>
          </a:p>
        </p:txBody>
      </p:sp>
    </p:spTree>
    <p:extLst>
      <p:ext uri="{BB962C8B-B14F-4D97-AF65-F5344CB8AC3E}">
        <p14:creationId xmlns:p14="http://schemas.microsoft.com/office/powerpoint/2010/main" val="34821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4354" y="762000"/>
            <a:ext cx="6793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3399"/>
                </a:solidFill>
                <a:latin typeface="Arial" charset="0"/>
              </a:rPr>
              <a:t>I. Native </a:t>
            </a:r>
            <a:r>
              <a:rPr lang="en-US" altLang="en-US" sz="2400" b="1" dirty="0">
                <a:solidFill>
                  <a:srgbClr val="003399"/>
                </a:solidFill>
                <a:latin typeface="Arial" charset="0"/>
              </a:rPr>
              <a:t>Americans Live in Diverse Societies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" y="1223665"/>
            <a:ext cx="5770562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A. California</a:t>
            </a: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Kashaya Pomo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hunt waterfowl along northwest coast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Yurok, Hupa gather acorns in forests, fish in mountain streams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-4354" y="2686433"/>
            <a:ext cx="5438775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B. Northwest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Coast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Large communities live along streams, seashore, and in forests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Kwakiutl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, Nootka, Haida gather shellfish, hunt whales, otters, seals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Place totems, symbols of ancestral spirits, on masks, boats, poles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Potlatches—families give away possessions in special ceremonies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  <p:bldP spid="194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381000"/>
            <a:ext cx="43815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C. Southwest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By 1300,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Pueblo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settle near waterways,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build 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multistory houses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Hopi, Acoma live near cliffs, develop irrigation systems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Grow corn, beans, squash; build kivas, </a:t>
            </a:r>
            <a:br>
              <a:rPr lang="en-US" alt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underground ceremonial rooms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" y="2443103"/>
            <a:ext cx="4381501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D. Eastern </a:t>
            </a:r>
            <a:r>
              <a:rPr lang="en-US" altLang="en-US" sz="1800" b="1" dirty="0">
                <a:solidFill>
                  <a:srgbClr val="000000"/>
                </a:solidFill>
                <a:latin typeface="Arial" charset="0"/>
              </a:rPr>
              <a:t>Woodlands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Tribes like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Iroquois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build villages in forests; farm, hunt, gather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People develop woodworking tools, craft objects from wood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Northeast rely on animals for food, clothing; Southeast, on farming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2" y="3171825"/>
            <a:ext cx="4762498" cy="368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4876800"/>
            <a:ext cx="4190999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www.youtube.com/watch?v=GKrJdBahvfs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" y="457200"/>
            <a:ext cx="660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3399"/>
                </a:solidFill>
                <a:latin typeface="Arial" charset="0"/>
              </a:rPr>
              <a:t>II. Native </a:t>
            </a:r>
            <a:r>
              <a:rPr lang="en-US" altLang="en-US" sz="2400" b="1" dirty="0">
                <a:solidFill>
                  <a:srgbClr val="003399"/>
                </a:solidFill>
                <a:latin typeface="Arial" charset="0"/>
              </a:rPr>
              <a:t>Americans Share Cultural Patterns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" y="918865"/>
            <a:ext cx="5541962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A. Trading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Networks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Trade one of biggest factors in bringing tribes </a:t>
            </a:r>
            <a:br>
              <a:rPr lang="en-US" alt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into contact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Groups specialize in processing or making different products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Traders on transcontinental network trade items from far-off places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" y="2948325"/>
            <a:ext cx="54387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B. Land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Use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Native Americans consider land the source of life, not to be sold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Disturb it only for important reasons, like food gathering, farming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93" y="1219200"/>
            <a:ext cx="3581629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74825" y="2174875"/>
            <a:ext cx="5745163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C. Religious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Beliefs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People believe nature is filled with spirits; ancestors guide people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Some cultures believe in one supreme being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568" name="Rectangle 1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7543800" y="3124200"/>
            <a:ext cx="12636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1773238" y="3365500"/>
            <a:ext cx="5745162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D. Social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Organization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Bonds of 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kinship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, ties among relatives, ensure customs are passed 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en-US" altLang="en-US" sz="1800" b="1" dirty="0">
                <a:solidFill>
                  <a:srgbClr val="008000"/>
                </a:solidFill>
                <a:latin typeface="Arial" charset="0"/>
              </a:rPr>
              <a:t>Division of labor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—tasks by gender, age, status— creates social order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Groups organized by families; some in clans with common ancestor</a:t>
            </a:r>
          </a:p>
        </p:txBody>
      </p:sp>
    </p:spTree>
    <p:extLst>
      <p:ext uri="{BB962C8B-B14F-4D97-AF65-F5344CB8AC3E}">
        <p14:creationId xmlns:p14="http://schemas.microsoft.com/office/powerpoint/2010/main" val="20873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6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76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Charlotte-Mecklenburg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jackie.barone</dc:creator>
  <cp:lastModifiedBy>jackie.barone</cp:lastModifiedBy>
  <cp:revision>4</cp:revision>
  <dcterms:created xsi:type="dcterms:W3CDTF">2014-08-22T22:07:57Z</dcterms:created>
  <dcterms:modified xsi:type="dcterms:W3CDTF">2014-08-27T23:44:09Z</dcterms:modified>
</cp:coreProperties>
</file>