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3A41-A978-4323-94F3-64B1B04D4AC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741E-F2C4-46BF-BD32-572D6F8C6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01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3A41-A978-4323-94F3-64B1B04D4AC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741E-F2C4-46BF-BD32-572D6F8C6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211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3A41-A978-4323-94F3-64B1B04D4AC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741E-F2C4-46BF-BD32-572D6F8C6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704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25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4676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098" name="Rectangle 26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9248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099" name="Rectangle 27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074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01" name="Rectangle 29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444500" y="238125"/>
            <a:ext cx="7254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15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61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6105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314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18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791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1153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6314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3A41-A978-4323-94F3-64B1B04D4AC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741E-F2C4-46BF-BD32-572D6F8C6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3528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672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507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00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3A41-A978-4323-94F3-64B1B04D4AC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741E-F2C4-46BF-BD32-572D6F8C6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035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3A41-A978-4323-94F3-64B1B04D4AC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741E-F2C4-46BF-BD32-572D6F8C6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50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3A41-A978-4323-94F3-64B1B04D4AC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741E-F2C4-46BF-BD32-572D6F8C6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3A41-A978-4323-94F3-64B1B04D4AC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741E-F2C4-46BF-BD32-572D6F8C6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3A41-A978-4323-94F3-64B1B04D4AC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741E-F2C4-46BF-BD32-572D6F8C6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841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3A41-A978-4323-94F3-64B1B04D4AC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741E-F2C4-46BF-BD32-572D6F8C6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820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3A41-A978-4323-94F3-64B1B04D4AC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741E-F2C4-46BF-BD32-572D6F8C6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075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3A41-A978-4323-94F3-64B1B04D4ACF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D741E-F2C4-46BF-BD32-572D6F8C6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717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31">
            <a:hlinkClick r:id="" action="ppaction://hlinkshowjump?jump=firstslide"/>
          </p:cNvPr>
          <p:cNvSpPr>
            <a:spLocks noChangeArrowheads="1"/>
          </p:cNvSpPr>
          <p:nvPr userDrawn="1"/>
        </p:nvSpPr>
        <p:spPr bwMode="auto">
          <a:xfrm>
            <a:off x="74676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57" name="Rectangle 33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20100" y="7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60" name="Rectangle 36">
            <a:hlinkClick r:id="" action="ppaction://hlinkshowjump?jump=lastslide"/>
          </p:cNvPr>
          <p:cNvSpPr>
            <a:spLocks noChangeArrowheads="1"/>
          </p:cNvSpPr>
          <p:nvPr userDrawn="1"/>
        </p:nvSpPr>
        <p:spPr bwMode="auto">
          <a:xfrm>
            <a:off x="7940675" y="5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6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history.com/shows/mankind-the-story-of-all-of-us/videos/african-slave-tra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1370013" y="2486026"/>
            <a:ext cx="6532563" cy="1735138"/>
            <a:chOff x="863" y="1566"/>
            <a:chExt cx="4115" cy="1093"/>
          </a:xfrm>
        </p:grpSpPr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863" y="1566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 smtClean="0">
                  <a:solidFill>
                    <a:schemeClr val="bg1"/>
                  </a:solidFill>
                  <a:latin typeface="Arial" charset="0"/>
                </a:rPr>
                <a:t>1.3</a:t>
              </a:r>
              <a:endParaRPr lang="en-US" altLang="en-US" sz="2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863" y="1772"/>
              <a:ext cx="4115" cy="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500" b="1" dirty="0">
                  <a:solidFill>
                    <a:schemeClr val="bg1"/>
                  </a:solidFill>
                  <a:latin typeface="Arial" charset="0"/>
                </a:rPr>
                <a:t>West African Societies </a:t>
              </a:r>
              <a:br>
                <a:rPr lang="en-US" altLang="en-US" sz="45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altLang="en-US" sz="4500" b="1" dirty="0">
                  <a:solidFill>
                    <a:schemeClr val="bg1"/>
                  </a:solidFill>
                  <a:latin typeface="Arial" charset="0"/>
                </a:rPr>
                <a:t>Around 1492</a:t>
              </a:r>
            </a:p>
          </p:txBody>
        </p:sp>
      </p:grp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370013" y="4114800"/>
            <a:ext cx="6880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West Africa in the 1400s is home to a variety of peoples and cultures.</a:t>
            </a:r>
          </a:p>
        </p:txBody>
      </p:sp>
    </p:spTree>
    <p:extLst>
      <p:ext uri="{BB962C8B-B14F-4D97-AF65-F5344CB8AC3E}">
        <p14:creationId xmlns:p14="http://schemas.microsoft.com/office/powerpoint/2010/main" xmlns="" val="21153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548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West </a:t>
            </a:r>
            <a:r>
              <a:rPr lang="en-US" altLang="en-US" sz="2400" b="1" dirty="0">
                <a:solidFill>
                  <a:schemeClr val="bg1"/>
                </a:solidFill>
                <a:latin typeface="Arial" charset="0"/>
              </a:rPr>
              <a:t>Africa Connects with the 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  Wider </a:t>
            </a:r>
            <a:r>
              <a:rPr lang="en-US" altLang="en-US" sz="2400" b="1" dirty="0">
                <a:solidFill>
                  <a:schemeClr val="bg1"/>
                </a:solidFill>
                <a:latin typeface="Arial" charset="0"/>
              </a:rPr>
              <a:t>World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762000"/>
            <a:ext cx="5541962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A. The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Sahara Highway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Trading network connects West Africa to North Africa, Europe, Asia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Traders bring </a:t>
            </a:r>
            <a:r>
              <a:rPr lang="en-US" altLang="en-US" sz="1800" b="1" dirty="0">
                <a:solidFill>
                  <a:schemeClr val="bg1"/>
                </a:solidFill>
                <a:latin typeface="Arial" charset="0"/>
              </a:rPr>
              <a:t>Islam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; by 1200s court religion of Mali, later Songhai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2209800"/>
            <a:ext cx="3505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B. The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Portuguese Arrive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By 1470s, Portuguese have coastal outpost near Akan goldfields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Direct trade creates closer relations with Europe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Portuguese begin European trade in West African slaves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First slaves work on 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charset="0"/>
              </a:rPr>
              <a:t>plantation</a:t>
            </a:r>
            <a:r>
              <a:rPr lang="en-US" altLang="en-US" sz="1800" b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—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large farm with single crop</a:t>
            </a:r>
          </a:p>
        </p:txBody>
      </p:sp>
      <p:pic>
        <p:nvPicPr>
          <p:cNvPr id="5122" name="Picture 2" descr="http://roebuckclasses.com/maps/histmap/Afri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0"/>
            <a:ext cx="3552825" cy="3200400"/>
          </a:xfrm>
          <a:prstGeom prst="rect">
            <a:avLst/>
          </a:prstGeom>
          <a:noFill/>
        </p:spPr>
      </p:pic>
      <p:pic>
        <p:nvPicPr>
          <p:cNvPr id="5124" name="Picture 4" descr="http://mlktaskforcemi.org/pathways/wp-content/uploads/2012/11/Map-of-Slave-Tra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238500"/>
            <a:ext cx="5562600" cy="3619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638800"/>
            <a:ext cx="35052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http://www.history.com/shows/mankind-the-story-of-all-of-us/videos/african-slave-trade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202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  <p:bldP spid="286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838200"/>
            <a:ext cx="502920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A. Songhai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In mid-1400s, </a:t>
            </a:r>
            <a:r>
              <a:rPr lang="en-US" altLang="en-US" sz="1800" b="1" dirty="0">
                <a:solidFill>
                  <a:schemeClr val="bg1"/>
                </a:solidFill>
                <a:latin typeface="Arial" charset="0"/>
              </a:rPr>
              <a:t>Songhai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controls Sahara trade;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gains 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wealth,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Sunni Ali rules 1464–1492, conquers largest empire in area’s history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Askia Muhammad is master organizer, devout Muslim, scholar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Timbuktu again becomes great center of Islamic learning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Songhai control </a:t>
            </a:r>
            <a:r>
              <a:rPr lang="en-US" altLang="en-US" sz="1800" b="1" dirty="0">
                <a:solidFill>
                  <a:schemeClr val="bg1"/>
                </a:solidFill>
                <a:latin typeface="Arial" charset="0"/>
              </a:rPr>
              <a:t>savanna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(dry grasslands) but not forest area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Other kingdoms thrive in coastal rain forest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381000"/>
            <a:ext cx="5383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II. Three </a:t>
            </a:r>
            <a:r>
              <a:rPr lang="en-US" altLang="en-US" sz="2400" b="1" dirty="0">
                <a:solidFill>
                  <a:schemeClr val="bg1"/>
                </a:solidFill>
                <a:latin typeface="Arial" charset="0"/>
              </a:rPr>
              <a:t>African Kingdoms Flourish</a:t>
            </a:r>
          </a:p>
        </p:txBody>
      </p:sp>
      <p:pic>
        <p:nvPicPr>
          <p:cNvPr id="4098" name="Picture 2" descr="http://bashapedia.pbworks.com/f/songhai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90600"/>
            <a:ext cx="40386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016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304800"/>
            <a:ext cx="31242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B. Benin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Forest kingdoms trade with Songhai, North Africa, Portugal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</a:t>
            </a:r>
            <a:r>
              <a:rPr lang="en-US" altLang="en-US" sz="1800" b="1" dirty="0">
                <a:solidFill>
                  <a:schemeClr val="bg1"/>
                </a:solidFill>
                <a:latin typeface="Arial" charset="0"/>
              </a:rPr>
              <a:t>Benin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dominates large area around Niger Delta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Oba, or ruler, controls trade, district chiefs, </a:t>
            </a:r>
            <a:br>
              <a:rPr lang="en-US" alt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metal work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0" y="2895600"/>
            <a:ext cx="31242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C. Kongo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charset="0"/>
              </a:rPr>
              <a:t>Kongo</a:t>
            </a:r>
            <a:r>
              <a:rPr lang="en-US" altLang="en-US" sz="1800" b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—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many small kingdoms in rain forest, lower Zaire (Congo) River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Manikongo, or ruler, oversees empire of over </a:t>
            </a:r>
            <a:br>
              <a:rPr lang="en-US" alt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4 million people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Kongo system of government very similar to that of European nations</a:t>
            </a:r>
          </a:p>
        </p:txBody>
      </p:sp>
      <p:pic>
        <p:nvPicPr>
          <p:cNvPr id="3074" name="Picture 2" descr="http://mscarranzahistory.weebly.com/uploads/1/3/1/0/13109317/365308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937" y="0"/>
            <a:ext cx="598506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33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utoUpdateAnimBg="0"/>
      <p:bldP spid="317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" y="838200"/>
            <a:ext cx="4343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A. Family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and Government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charset="0"/>
              </a:rPr>
              <a:t>Lineage</a:t>
            </a:r>
            <a:r>
              <a:rPr lang="en-US" altLang="en-US" sz="1800" b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—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common descent—decides loyalty, inheritance, marriage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Oldest relative controls family, represents family in group councils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Group shares language, history, often territory;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has 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one chief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381000"/>
            <a:ext cx="3636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</a:rPr>
              <a:t>III. West </a:t>
            </a:r>
            <a:r>
              <a:rPr lang="en-US" altLang="en-US" sz="2400" b="1" dirty="0">
                <a:solidFill>
                  <a:schemeClr val="bg1"/>
                </a:solidFill>
                <a:latin typeface="Arial" charset="0"/>
              </a:rPr>
              <a:t>African Culture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895600"/>
            <a:ext cx="43434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B. Religion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All things have spirits; ancestor spirits visit elders in dreams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Most cultures believe in single creator; spirits do his work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Christian, Muslim rule of not worshipping spirits source of conflict</a:t>
            </a:r>
          </a:p>
        </p:txBody>
      </p:sp>
      <p:pic>
        <p:nvPicPr>
          <p:cNvPr id="2050" name="Picture 2" descr="http://s.hswstatic.com/gif/willow/history-of-afric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9963" y="457200"/>
            <a:ext cx="4774037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21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  <p:bldP spid="327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773238" y="2174875"/>
            <a:ext cx="5999162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C. Livelihood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Make living from farming, herding, hunting, fishing, mining, trading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Land owned by family or village; individuals farm plots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773238" y="3381375"/>
            <a:ext cx="5694362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</a:defRPr>
            </a:lvl2pPr>
            <a:lvl3pPr>
              <a:defRPr sz="2400">
                <a:solidFill>
                  <a:schemeClr val="tx1"/>
                </a:solidFill>
                <a:latin typeface="Times"/>
              </a:defRPr>
            </a:lvl3pPr>
            <a:lvl4pPr>
              <a:defRPr sz="2400">
                <a:solidFill>
                  <a:schemeClr val="tx1"/>
                </a:solidFill>
                <a:latin typeface="Times"/>
              </a:defRPr>
            </a:lvl4pPr>
            <a:lvl5pPr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D. Use </a:t>
            </a: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of Slave Labor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Slaves are lowest social group; slavery not inherited or permanent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• 	Slaves freed through adoption by owners, marriage, other means</a:t>
            </a:r>
          </a:p>
        </p:txBody>
      </p:sp>
    </p:spTree>
    <p:extLst>
      <p:ext uri="{BB962C8B-B14F-4D97-AF65-F5344CB8AC3E}">
        <p14:creationId xmlns:p14="http://schemas.microsoft.com/office/powerpoint/2010/main" xmlns="" val="7556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utoUpdateAnimBg="0"/>
      <p:bldP spid="33810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85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Blank</vt:lpstr>
      <vt:lpstr>Slide 1</vt:lpstr>
      <vt:lpstr>Slide 2</vt:lpstr>
      <vt:lpstr>Slide 3</vt:lpstr>
      <vt:lpstr>Slide 4</vt:lpstr>
      <vt:lpstr>Slide 5</vt:lpstr>
      <vt:lpstr>Slide 6</vt:lpstr>
    </vt:vector>
  </TitlesOfParts>
  <Company>Charlotte-Mecklenburg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jackie.barone</dc:creator>
  <cp:lastModifiedBy>craig.barone</cp:lastModifiedBy>
  <cp:revision>4</cp:revision>
  <dcterms:created xsi:type="dcterms:W3CDTF">2014-08-22T22:11:33Z</dcterms:created>
  <dcterms:modified xsi:type="dcterms:W3CDTF">2014-08-28T12:09:40Z</dcterms:modified>
</cp:coreProperties>
</file>