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9.xml"/>
  <Override ContentType="application/vnd.openxmlformats-officedocument.presentationml.slideMaster+xml" PartName="/ppt/slideMasters/slideMaster11.xml"/>
  <Override ContentType="application/vnd.openxmlformats-officedocument.presentationml.slideMaster+xml" PartName="/ppt/slideMasters/slideMaster12.xml"/>
  <Override ContentType="application/vnd.openxmlformats-officedocument.presentationml.slideMaster+xml" PartName="/ppt/slideMasters/slideMaster10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7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3.xml"/>
  <Override ContentType="application/vnd.openxmlformats-officedocument.theme+xml" PartName="/ppt/theme/theme11.xml"/>
  <Override ContentType="application/vnd.openxmlformats-officedocument.theme+xml" PartName="/ppt/theme/theme5.xml"/>
  <Override ContentType="application/vnd.openxmlformats-officedocument.theme+xml" PartName="/ppt/theme/theme9.xml"/>
  <Override ContentType="application/vnd.openxmlformats-officedocument.theme+xml" PartName="/ppt/theme/theme13.xml"/>
  <Override ContentType="application/vnd.openxmlformats-officedocument.theme+xml" PartName="/ppt/theme/theme7.xml"/>
  <Override ContentType="application/vnd.openxmlformats-officedocument.theme+xml" PartName="/ppt/theme/theme2.xml"/>
  <Override ContentType="application/vnd.openxmlformats-officedocument.theme+xml" PartName="/ppt/theme/theme4.xml"/>
  <Override ContentType="application/vnd.openxmlformats-officedocument.theme+xml" PartName="/ppt/theme/theme8.xml"/>
  <Override ContentType="application/vnd.openxmlformats-officedocument.theme+xml" PartName="/ppt/theme/theme10.xml"/>
  <Override ContentType="application/vnd.openxmlformats-officedocument.theme+xml" PartName="/ppt/theme/theme1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  <p:sldMasterId id="2147483660" r:id="rId5"/>
    <p:sldMasterId id="2147483661" r:id="rId6"/>
    <p:sldMasterId id="2147483662" r:id="rId7"/>
    <p:sldMasterId id="2147483663" r:id="rId8"/>
    <p:sldMasterId id="2147483664" r:id="rId9"/>
    <p:sldMasterId id="2147483665" r:id="rId10"/>
    <p:sldMasterId id="2147483666" r:id="rId11"/>
    <p:sldMasterId id="2147483667" r:id="rId12"/>
    <p:sldMasterId id="2147483668" r:id="rId13"/>
    <p:sldMasterId id="2147483669" r:id="rId14"/>
    <p:sldMasterId id="2147483670" r:id="rId15"/>
  </p:sldMasterIdLst>
  <p:notesMasterIdLst>
    <p:notesMasterId r:id="rId16"/>
  </p:notesMasterIdLst>
  <p:sldIdLst>
    <p:sldId id="256" r:id="rId17"/>
    <p:sldId id="257" r:id="rId18"/>
    <p:sldId id="258" r:id="rId19"/>
    <p:sldId id="259" r:id="rId20"/>
    <p:sldId id="260" r:id="rId21"/>
    <p:sldId id="261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272" r:id="rId33"/>
    <p:sldId id="273" r:id="rId34"/>
    <p:sldId id="274" r:id="rId35"/>
    <p:sldId id="275" r:id="rId36"/>
    <p:sldId id="276" r:id="rId37"/>
  </p:sldIdLst>
  <p:sldSz cy="6858000" cx="9144000"/>
  <p:notesSz cx="6858000" cy="91440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4.xml"/><Relationship Id="rId22" Type="http://schemas.openxmlformats.org/officeDocument/2006/relationships/slide" Target="slides/slide6.xml"/><Relationship Id="rId21" Type="http://schemas.openxmlformats.org/officeDocument/2006/relationships/slide" Target="slides/slide5.xml"/><Relationship Id="rId24" Type="http://schemas.openxmlformats.org/officeDocument/2006/relationships/slide" Target="slides/slide8.xml"/><Relationship Id="rId23" Type="http://schemas.openxmlformats.org/officeDocument/2006/relationships/slide" Target="slides/slide7.xml"/><Relationship Id="rId1" Type="http://schemas.openxmlformats.org/officeDocument/2006/relationships/theme" Target="theme/theme6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0.xml"/><Relationship Id="rId25" Type="http://schemas.openxmlformats.org/officeDocument/2006/relationships/slide" Target="slides/slide9.xml"/><Relationship Id="rId28" Type="http://schemas.openxmlformats.org/officeDocument/2006/relationships/slide" Target="slides/slide12.xml"/><Relationship Id="rId27" Type="http://schemas.openxmlformats.org/officeDocument/2006/relationships/slide" Target="slides/slide11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13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slide" Target="slides/slide15.xml"/><Relationship Id="rId30" Type="http://schemas.openxmlformats.org/officeDocument/2006/relationships/slide" Target="slides/slide14.xml"/><Relationship Id="rId11" Type="http://schemas.openxmlformats.org/officeDocument/2006/relationships/slideMaster" Target="slideMasters/slideMaster8.xml"/><Relationship Id="rId33" Type="http://schemas.openxmlformats.org/officeDocument/2006/relationships/slide" Target="slides/slide17.xml"/><Relationship Id="rId10" Type="http://schemas.openxmlformats.org/officeDocument/2006/relationships/slideMaster" Target="slideMasters/slideMaster7.xml"/><Relationship Id="rId32" Type="http://schemas.openxmlformats.org/officeDocument/2006/relationships/slide" Target="slides/slide16.xml"/><Relationship Id="rId13" Type="http://schemas.openxmlformats.org/officeDocument/2006/relationships/slideMaster" Target="slideMasters/slideMaster10.xml"/><Relationship Id="rId35" Type="http://schemas.openxmlformats.org/officeDocument/2006/relationships/slide" Target="slides/slide19.xml"/><Relationship Id="rId12" Type="http://schemas.openxmlformats.org/officeDocument/2006/relationships/slideMaster" Target="slideMasters/slideMaster9.xml"/><Relationship Id="rId34" Type="http://schemas.openxmlformats.org/officeDocument/2006/relationships/slide" Target="slides/slide18.xml"/><Relationship Id="rId15" Type="http://schemas.openxmlformats.org/officeDocument/2006/relationships/slideMaster" Target="slideMasters/slideMaster12.xml"/><Relationship Id="rId37" Type="http://schemas.openxmlformats.org/officeDocument/2006/relationships/slide" Target="slides/slide21.xml"/><Relationship Id="rId14" Type="http://schemas.openxmlformats.org/officeDocument/2006/relationships/slideMaster" Target="slideMasters/slideMaster11.xml"/><Relationship Id="rId36" Type="http://schemas.openxmlformats.org/officeDocument/2006/relationships/slide" Target="slides/slide20.xml"/><Relationship Id="rId17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19" Type="http://schemas.openxmlformats.org/officeDocument/2006/relationships/slide" Target="slides/slide3.xml"/><Relationship Id="rId1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" name="Shape 1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1" name="Shape 14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0" name="Shape 15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0" name="Shape 17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9" name="Shape 179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8" name="Shape 1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" name="Shape 31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7" name="Shape 19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7" name="Shape 20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" name="Shape 40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" name="Shape 4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8" name="Shape 5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7" name="Shape 6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7" name="Shape 87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5" name="Shape 95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rgbClr val="C27BA0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bg>
      <p:bgPr>
        <a:solidFill>
          <a:srgbClr val="C27BA0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bg>
      <p:bgPr>
        <a:solidFill>
          <a:srgbClr val="C27BA0"/>
        </a:solidFill>
      </p:bgPr>
    </p:bg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57" name="Shape 257"/>
          <p:cNvSpPr txBox="1"/>
          <p:nvPr>
            <p:ph idx="1" type="body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rgbClr val="C27BA0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bg>
      <p:bgPr>
        <a:solidFill>
          <a:srgbClr val="C27BA0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marL="74295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marL="11430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marL="1600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marL="2057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marL="2514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marL="2971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marL="3429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marL="3886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rgbClr val="C27BA0"/>
        </a:solidFill>
      </p:bgPr>
    </p:bg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 b="1" sz="4000" cap="none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sz="2000"/>
            </a:lvl1pPr>
            <a:lvl2pPr indent="0" marL="457200" rtl="0">
              <a:spcBef>
                <a:spcPts val="0"/>
              </a:spcBef>
              <a:buFont typeface="Times New Roman"/>
              <a:buNone/>
              <a:defRPr sz="1800"/>
            </a:lvl2pPr>
            <a:lvl3pPr indent="0" marL="914400" rtl="0">
              <a:spcBef>
                <a:spcPts val="0"/>
              </a:spcBef>
              <a:buFont typeface="Times New Roman"/>
              <a:buNone/>
              <a:defRPr sz="1600"/>
            </a:lvl3pPr>
            <a:lvl4pPr indent="0" marL="1371600" rtl="0">
              <a:spcBef>
                <a:spcPts val="0"/>
              </a:spcBef>
              <a:buFont typeface="Times New Roman"/>
              <a:buNone/>
              <a:defRPr sz="1400"/>
            </a:lvl4pPr>
            <a:lvl5pPr indent="0" marL="1828800" rtl="0">
              <a:spcBef>
                <a:spcPts val="0"/>
              </a:spcBef>
              <a:buFont typeface="Times New Roman"/>
              <a:buNone/>
              <a:defRPr sz="1400"/>
            </a:lvl5pPr>
            <a:lvl6pPr indent="0" marL="2286000" rtl="0">
              <a:spcBef>
                <a:spcPts val="0"/>
              </a:spcBef>
              <a:buFont typeface="Times New Roman"/>
              <a:buNone/>
              <a:defRPr sz="1400"/>
            </a:lvl6pPr>
            <a:lvl7pPr indent="0" marL="2743200" rtl="0">
              <a:spcBef>
                <a:spcPts val="0"/>
              </a:spcBef>
              <a:buFont typeface="Times New Roman"/>
              <a:buNone/>
              <a:defRPr sz="1400"/>
            </a:lvl7pPr>
            <a:lvl8pPr indent="0" marL="3200400" rtl="0">
              <a:spcBef>
                <a:spcPts val="0"/>
              </a:spcBef>
              <a:buFont typeface="Times New Roman"/>
              <a:buNone/>
              <a:defRPr sz="1400"/>
            </a:lvl8pPr>
            <a:lvl9pPr indent="0" marL="3657600" rtl="0">
              <a:spcBef>
                <a:spcPts val="0"/>
              </a:spcBef>
              <a:buFont typeface="Times New Roman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bg>
      <p:bgPr>
        <a:solidFill>
          <a:srgbClr val="C27BA0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8" name="Shape 228"/>
          <p:cNvSpPr txBox="1"/>
          <p:nvPr>
            <p:ph idx="1" type="body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  <p:sp>
        <p:nvSpPr>
          <p:cNvPr id="229" name="Shape 229"/>
          <p:cNvSpPr txBox="1"/>
          <p:nvPr>
            <p:ph idx="2" type="body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bg>
      <p:bgPr>
        <a:solidFill>
          <a:srgbClr val="C27BA0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b="1" sz="2400"/>
            </a:lvl1pPr>
            <a:lvl2pPr indent="0" marL="457200" rtl="0">
              <a:spcBef>
                <a:spcPts val="0"/>
              </a:spcBef>
              <a:buFont typeface="Times New Roman"/>
              <a:buNone/>
              <a:defRPr b="1" sz="2000"/>
            </a:lvl2pPr>
            <a:lvl3pPr indent="0" marL="914400" rtl="0">
              <a:spcBef>
                <a:spcPts val="0"/>
              </a:spcBef>
              <a:buFont typeface="Times New Roman"/>
              <a:buNone/>
              <a:defRPr b="1" sz="1800"/>
            </a:lvl3pPr>
            <a:lvl4pPr indent="0" marL="1371600" rtl="0">
              <a:spcBef>
                <a:spcPts val="0"/>
              </a:spcBef>
              <a:buFont typeface="Times New Roman"/>
              <a:buNone/>
              <a:defRPr b="1" sz="1600"/>
            </a:lvl4pPr>
            <a:lvl5pPr indent="0" marL="1828800" rtl="0">
              <a:spcBef>
                <a:spcPts val="0"/>
              </a:spcBef>
              <a:buFont typeface="Times New Roman"/>
              <a:buNone/>
              <a:defRPr b="1" sz="1600"/>
            </a:lvl5pPr>
            <a:lvl6pPr indent="0" marL="2286000" rtl="0">
              <a:spcBef>
                <a:spcPts val="0"/>
              </a:spcBef>
              <a:buFont typeface="Times New Roman"/>
              <a:buNone/>
              <a:defRPr b="1" sz="1600"/>
            </a:lvl6pPr>
            <a:lvl7pPr indent="0" marL="2743200" rtl="0">
              <a:spcBef>
                <a:spcPts val="0"/>
              </a:spcBef>
              <a:buFont typeface="Times New Roman"/>
              <a:buNone/>
              <a:defRPr b="1" sz="1600"/>
            </a:lvl7pPr>
            <a:lvl8pPr indent="0" marL="3200400" rtl="0">
              <a:spcBef>
                <a:spcPts val="0"/>
              </a:spcBef>
              <a:buFont typeface="Times New Roman"/>
              <a:buNone/>
              <a:defRPr b="1" sz="1600"/>
            </a:lvl8pPr>
            <a:lvl9pPr indent="0" marL="3657600" rtl="0">
              <a:spcBef>
                <a:spcPts val="0"/>
              </a:spcBef>
              <a:buFont typeface="Times New Roman"/>
              <a:buNone/>
              <a:defRPr b="1" sz="1600"/>
            </a:lvl9pPr>
          </a:lstStyle>
          <a:p/>
        </p:txBody>
      </p:sp>
      <p:sp>
        <p:nvSpPr>
          <p:cNvPr id="234" name="Shape 234"/>
          <p:cNvSpPr txBox="1"/>
          <p:nvPr>
            <p:ph idx="2" type="body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  <p:sp>
        <p:nvSpPr>
          <p:cNvPr id="235" name="Shape 235"/>
          <p:cNvSpPr txBox="1"/>
          <p:nvPr>
            <p:ph idx="3" type="body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b="1" sz="2400"/>
            </a:lvl1pPr>
            <a:lvl2pPr indent="0" marL="457200" rtl="0">
              <a:spcBef>
                <a:spcPts val="0"/>
              </a:spcBef>
              <a:buFont typeface="Times New Roman"/>
              <a:buNone/>
              <a:defRPr b="1" sz="2000"/>
            </a:lvl2pPr>
            <a:lvl3pPr indent="0" marL="914400" rtl="0">
              <a:spcBef>
                <a:spcPts val="0"/>
              </a:spcBef>
              <a:buFont typeface="Times New Roman"/>
              <a:buNone/>
              <a:defRPr b="1" sz="1800"/>
            </a:lvl3pPr>
            <a:lvl4pPr indent="0" marL="1371600" rtl="0">
              <a:spcBef>
                <a:spcPts val="0"/>
              </a:spcBef>
              <a:buFont typeface="Times New Roman"/>
              <a:buNone/>
              <a:defRPr b="1" sz="1600"/>
            </a:lvl4pPr>
            <a:lvl5pPr indent="0" marL="1828800" rtl="0">
              <a:spcBef>
                <a:spcPts val="0"/>
              </a:spcBef>
              <a:buFont typeface="Times New Roman"/>
              <a:buNone/>
              <a:defRPr b="1" sz="1600"/>
            </a:lvl5pPr>
            <a:lvl6pPr indent="0" marL="2286000" rtl="0">
              <a:spcBef>
                <a:spcPts val="0"/>
              </a:spcBef>
              <a:buFont typeface="Times New Roman"/>
              <a:buNone/>
              <a:defRPr b="1" sz="1600"/>
            </a:lvl6pPr>
            <a:lvl7pPr indent="0" marL="2743200" rtl="0">
              <a:spcBef>
                <a:spcPts val="0"/>
              </a:spcBef>
              <a:buFont typeface="Times New Roman"/>
              <a:buNone/>
              <a:defRPr b="1" sz="1600"/>
            </a:lvl7pPr>
            <a:lvl8pPr indent="0" marL="3200400" rtl="0">
              <a:spcBef>
                <a:spcPts val="0"/>
              </a:spcBef>
              <a:buFont typeface="Times New Roman"/>
              <a:buNone/>
              <a:defRPr b="1" sz="1600"/>
            </a:lvl8pPr>
            <a:lvl9pPr indent="0" marL="3657600" rtl="0">
              <a:spcBef>
                <a:spcPts val="0"/>
              </a:spcBef>
              <a:buFont typeface="Times New Roman"/>
              <a:buNone/>
              <a:defRPr b="1" sz="1600"/>
            </a:lvl9pPr>
          </a:lstStyle>
          <a:p/>
        </p:txBody>
      </p:sp>
      <p:sp>
        <p:nvSpPr>
          <p:cNvPr id="236" name="Shape 236"/>
          <p:cNvSpPr txBox="1"/>
          <p:nvPr>
            <p:ph idx="4" type="body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bg>
      <p:bgPr>
        <a:solidFill>
          <a:srgbClr val="C27BA0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572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9144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3716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828800" rtl="0" algn="ctr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bg>
      <p:bgPr>
        <a:solidFill>
          <a:srgbClr val="C27BA0"/>
        </a:solidFill>
      </p:bgPr>
    </p:bg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 txBox="1"/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3" name="Shape 243"/>
          <p:cNvSpPr txBox="1"/>
          <p:nvPr>
            <p:ph idx="1" type="body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/>
        </p:txBody>
      </p:sp>
      <p:sp>
        <p:nvSpPr>
          <p:cNvPr id="244" name="Shape 24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sz="1400"/>
            </a:lvl1pPr>
            <a:lvl2pPr indent="0" marL="457200" rtl="0">
              <a:spcBef>
                <a:spcPts val="0"/>
              </a:spcBef>
              <a:buFont typeface="Times New Roman"/>
              <a:buNone/>
              <a:defRPr sz="1200"/>
            </a:lvl2pPr>
            <a:lvl3pPr indent="0" marL="914400" rtl="0">
              <a:spcBef>
                <a:spcPts val="0"/>
              </a:spcBef>
              <a:buFont typeface="Times New Roman"/>
              <a:buNone/>
              <a:defRPr sz="1000"/>
            </a:lvl3pPr>
            <a:lvl4pPr indent="0" marL="1371600" rtl="0">
              <a:spcBef>
                <a:spcPts val="0"/>
              </a:spcBef>
              <a:buFont typeface="Times New Roman"/>
              <a:buNone/>
              <a:defRPr sz="900"/>
            </a:lvl4pPr>
            <a:lvl5pPr indent="0" marL="1828800" rtl="0">
              <a:spcBef>
                <a:spcPts val="0"/>
              </a:spcBef>
              <a:buFont typeface="Times New Roman"/>
              <a:buNone/>
              <a:defRPr sz="900"/>
            </a:lvl5pPr>
            <a:lvl6pPr indent="0" marL="2286000" rtl="0">
              <a:spcBef>
                <a:spcPts val="0"/>
              </a:spcBef>
              <a:buFont typeface="Times New Roman"/>
              <a:buNone/>
              <a:defRPr sz="900"/>
            </a:lvl6pPr>
            <a:lvl7pPr indent="0" marL="2743200" rtl="0">
              <a:spcBef>
                <a:spcPts val="0"/>
              </a:spcBef>
              <a:buFont typeface="Times New Roman"/>
              <a:buNone/>
              <a:defRPr sz="900"/>
            </a:lvl7pPr>
            <a:lvl8pPr indent="0" marL="3200400" rtl="0">
              <a:spcBef>
                <a:spcPts val="0"/>
              </a:spcBef>
              <a:buFont typeface="Times New Roman"/>
              <a:buNone/>
              <a:defRPr sz="900"/>
            </a:lvl8pPr>
            <a:lvl9pPr indent="0" marL="3657600" rtl="0">
              <a:spcBef>
                <a:spcPts val="0"/>
              </a:spcBef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bg>
      <p:bgPr>
        <a:solidFill>
          <a:srgbClr val="C27BA0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 b="1" sz="2000"/>
            </a:lvl1pPr>
            <a:lvl2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rtl="0">
              <a:spcBef>
                <a:spcPts val="0"/>
              </a:spcBef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8" name="Shape 248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49" name="Shape 249"/>
          <p:cNvSpPr txBox="1"/>
          <p:nvPr>
            <p:ph idx="1" type="body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 sz="1400"/>
            </a:lvl1pPr>
            <a:lvl2pPr indent="0" marL="457200" rtl="0">
              <a:spcBef>
                <a:spcPts val="0"/>
              </a:spcBef>
              <a:buFont typeface="Times New Roman"/>
              <a:buNone/>
              <a:defRPr sz="1200"/>
            </a:lvl2pPr>
            <a:lvl3pPr indent="0" marL="914400" rtl="0">
              <a:spcBef>
                <a:spcPts val="0"/>
              </a:spcBef>
              <a:buFont typeface="Times New Roman"/>
              <a:buNone/>
              <a:defRPr sz="1000"/>
            </a:lvl3pPr>
            <a:lvl4pPr indent="0" marL="1371600" rtl="0">
              <a:spcBef>
                <a:spcPts val="0"/>
              </a:spcBef>
              <a:buFont typeface="Times New Roman"/>
              <a:buNone/>
              <a:defRPr sz="900"/>
            </a:lvl4pPr>
            <a:lvl5pPr indent="0" marL="1828800" rtl="0">
              <a:spcBef>
                <a:spcPts val="0"/>
              </a:spcBef>
              <a:buFont typeface="Times New Roman"/>
              <a:buNone/>
              <a:defRPr sz="900"/>
            </a:lvl5pPr>
            <a:lvl6pPr indent="0" marL="2286000" rtl="0">
              <a:spcBef>
                <a:spcPts val="0"/>
              </a:spcBef>
              <a:buFont typeface="Times New Roman"/>
              <a:buNone/>
              <a:defRPr sz="900"/>
            </a:lvl6pPr>
            <a:lvl7pPr indent="0" marL="2743200" rtl="0">
              <a:spcBef>
                <a:spcPts val="0"/>
              </a:spcBef>
              <a:buFont typeface="Times New Roman"/>
              <a:buNone/>
              <a:defRPr sz="900"/>
            </a:lvl7pPr>
            <a:lvl8pPr indent="0" marL="3200400" rtl="0">
              <a:spcBef>
                <a:spcPts val="0"/>
              </a:spcBef>
              <a:buFont typeface="Times New Roman"/>
              <a:buNone/>
              <a:defRPr sz="900"/>
            </a:lvl8pPr>
            <a:lvl9pPr indent="0" marL="3657600" rtl="0">
              <a:spcBef>
                <a:spcPts val="0"/>
              </a:spcBef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6.xml"/></Relationships>
</file>

<file path=ppt/slideMasters/_rels/slideMaster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theme" Target="../theme/theme8.xml"/></Relationships>
</file>

<file path=ppt/slideMasters/_rels/slideMaster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theme" Target="../theme/theme12.xml"/></Relationships>
</file>

<file path=ppt/slideMasters/_rels/slideMaster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theme" Target="../theme/theme1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05.jpg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05.jpg"/><Relationship Id="rId2" Type="http://schemas.openxmlformats.org/officeDocument/2006/relationships/theme" Target="../theme/theme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9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13.xml"/></Relationships>
</file>

<file path=ppt/slideMasters/_rels/slideMaster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7.xml"/></Relationships>
</file>

<file path=ppt/slideMasters/_rels/slideMaster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theme" Target="../theme/theme4.xml"/></Relationships>
</file>

<file path=ppt/slideMasters/_rels/slideMaster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theme" Target="../theme/theme10.xml"/></Relationships>
</file>

<file path=ppt/slideMasters/_rels/slideMaster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6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7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8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/>
          <p:nvPr/>
        </p:nvSpPr>
        <p:spPr>
          <a:xfrm>
            <a:off x="444500" y="238125"/>
            <a:ext cx="725486" cy="719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1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" name="Shape 17"/>
          <p:cNvSpPr txBox="1"/>
          <p:nvPr/>
        </p:nvSpPr>
        <p:spPr>
          <a:xfrm>
            <a:off x="7467600" y="889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1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" name="Shape 18"/>
          <p:cNvSpPr txBox="1"/>
          <p:nvPr/>
        </p:nvSpPr>
        <p:spPr>
          <a:xfrm>
            <a:off x="8420100" y="889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1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Shape 19"/>
          <p:cNvSpPr txBox="1"/>
          <p:nvPr/>
        </p:nvSpPr>
        <p:spPr>
          <a:xfrm>
            <a:off x="7940675" y="635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1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/>
          <p:nvPr/>
        </p:nvSpPr>
        <p:spPr>
          <a:xfrm>
            <a:off x="7467600" y="762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1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0" name="Shape 210"/>
          <p:cNvSpPr txBox="1"/>
          <p:nvPr/>
        </p:nvSpPr>
        <p:spPr>
          <a:xfrm>
            <a:off x="7924800" y="762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1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Shape 211"/>
          <p:cNvSpPr txBox="1"/>
          <p:nvPr/>
        </p:nvSpPr>
        <p:spPr>
          <a:xfrm>
            <a:off x="8382000" y="762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1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7467600" y="762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1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4" name="Shape 214"/>
          <p:cNvSpPr txBox="1"/>
          <p:nvPr/>
        </p:nvSpPr>
        <p:spPr>
          <a:xfrm>
            <a:off x="8420100" y="762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1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5" name="Shape 215"/>
          <p:cNvSpPr txBox="1"/>
          <p:nvPr/>
        </p:nvSpPr>
        <p:spPr>
          <a:xfrm>
            <a:off x="7940675" y="50800"/>
            <a:ext cx="3810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1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444500" y="238125"/>
            <a:ext cx="725486" cy="71913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1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5" r:id="rId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8.png"/><Relationship Id="rId4" Type="http://schemas.openxmlformats.org/officeDocument/2006/relationships/hyperlink" Target="synopsis" TargetMode="Externa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Relationship Id="rId4" Type="http://schemas.openxmlformats.org/officeDocument/2006/relationships/hyperlink" Target="http://www.havefunwithhistory.com/movies/puritanFamily.html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hyperlink" Target="https://www.youtube.com/watch?v=3g9KQxW1cOY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Relationship Id="rId4" Type="http://schemas.openxmlformats.org/officeDocument/2006/relationships/hyperlink" Target="http://video.pbs.org/video/2310716980/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6.png"/><Relationship Id="rId4" Type="http://schemas.openxmlformats.org/officeDocument/2006/relationships/hyperlink" Target="http://www.watchmojo.com/video/id/8296/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1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9.png"/><Relationship Id="rId4" Type="http://schemas.openxmlformats.org/officeDocument/2006/relationships/image" Target="../media/image01.png"/><Relationship Id="rId5" Type="http://schemas.openxmlformats.org/officeDocument/2006/relationships/hyperlink" Target="http://www.discovery.com/tv-shows/other-shows/videos/assignment-discovery-conquistadors.ht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8.png"/><Relationship Id="rId4" Type="http://schemas.openxmlformats.org/officeDocument/2006/relationships/hyperlink" Target="https://www.youtube.com/watch?v=I9UiqDn46z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2.png"/><Relationship Id="rId4" Type="http://schemas.openxmlformats.org/officeDocument/2006/relationships/image" Target="../media/image04.png"/><Relationship Id="rId5" Type="http://schemas.openxmlformats.org/officeDocument/2006/relationships/hyperlink" Target="http://www.biography.com/people/juan-ponce-de-le%C3%B3n-9444105/videos/ponce-de-leon-landing-in-florida-3348547643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youtube.com/watch?v=E9cX2W91fCk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07.png"/><Relationship Id="rId5" Type="http://schemas.openxmlformats.org/officeDocument/2006/relationships/hyperlink" Target="https://www.youtube.com/watch?v=3vzlDZDycK8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6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/>
          <p:nvPr/>
        </p:nvSpPr>
        <p:spPr>
          <a:xfrm>
            <a:off x="1773236" y="138111"/>
            <a:ext cx="5583236" cy="954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Chapter 2: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American Colonies Emerge</a:t>
            </a:r>
          </a:p>
        </p:txBody>
      </p:sp>
      <p:sp>
        <p:nvSpPr>
          <p:cNvPr id="8" name="Shape 8"/>
          <p:cNvSpPr txBox="1"/>
          <p:nvPr/>
        </p:nvSpPr>
        <p:spPr>
          <a:xfrm>
            <a:off x="1773236" y="1093787"/>
            <a:ext cx="6405562" cy="1552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Spain establishes an American empire, devastating native populations. England forces the Dutch from North America and establishes thirteen colonies.</a:t>
            </a:r>
          </a:p>
        </p:txBody>
      </p:sp>
      <p:sp>
        <p:nvSpPr>
          <p:cNvPr id="9" name="Shape 9"/>
          <p:cNvSpPr txBox="1"/>
          <p:nvPr/>
        </p:nvSpPr>
        <p:spPr>
          <a:xfrm>
            <a:off x="8429625" y="6446837"/>
            <a:ext cx="419099" cy="198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25000"/>
              <a:buFont typeface="Arial"/>
              <a:buNone/>
            </a:pPr>
            <a:r>
              <a:rPr b="1" baseline="0" i="0" lang="en-US" sz="7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NEXT</a:t>
            </a:r>
          </a:p>
        </p:txBody>
      </p:sp>
      <p:pic>
        <p:nvPicPr>
          <p:cNvPr id="10" name="Shape 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3236" y="2646361"/>
            <a:ext cx="5694361" cy="4211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773236" y="2174875"/>
            <a:ext cx="5541962" cy="2044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The First African Laborers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First Africans arrive (1619); treated as 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indentured servants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Late 1600s, owners begin importing costly slaves because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indentured population decreases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colony becomes wealthy</a:t>
            </a:r>
          </a:p>
        </p:txBody>
      </p:sp>
      <p:cxnSp>
        <p:nvCxnSpPr>
          <p:cNvPr id="98" name="Shape 98"/>
          <p:cNvCxnSpPr/>
          <p:nvPr/>
        </p:nvCxnSpPr>
        <p:spPr>
          <a:xfrm>
            <a:off x="1828800" y="2055811"/>
            <a:ext cx="6934199" cy="0"/>
          </a:xfrm>
          <a:prstGeom prst="straightConnector1">
            <a:avLst/>
          </a:prstGeom>
          <a:noFill/>
          <a:ln cap="flat" cmpd="sng" w="9525">
            <a:solidFill>
              <a:schemeClr val="folHlink"/>
            </a:solidFill>
            <a:prstDash val="solid"/>
            <a:miter/>
            <a:headEnd len="med" w="med" type="none"/>
            <a:tailEnd len="med" w="med" type="none"/>
          </a:ln>
        </p:spPr>
      </p:cxnSp>
      <p:pic>
        <p:nvPicPr>
          <p:cNvPr id="99" name="Shape 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3236" y="4510087"/>
            <a:ext cx="5376862" cy="2347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/>
        </p:nvSpPr>
        <p:spPr>
          <a:xfrm>
            <a:off x="1828800" y="646112"/>
            <a:ext cx="5921375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The English Pattern of Conquest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English do not live or intermarry with Native Americans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1774825" y="184150"/>
            <a:ext cx="6567486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II. The Settlers Clash with Native Americans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1774825" y="1592262"/>
            <a:ext cx="5745161" cy="2044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The Settlers Battle Native Americans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Continued hostilities between Powhatan and English after starving time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1614 marriage of Pocahontas and John Rolfe creates temporary peace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Renewed fighting; king makes Virginia 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royal colony</a:t>
            </a: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under his control</a:t>
            </a:r>
          </a:p>
        </p:txBody>
      </p:sp>
      <p:pic>
        <p:nvPicPr>
          <p:cNvPr id="107" name="Shape 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676400" y="3746500"/>
            <a:ext cx="5843587" cy="31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0" y="2887661"/>
            <a:ext cx="1447800" cy="39703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1" lang="en-US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http://www.biography.com/people/pocahontas-9443116#synopsis</a:t>
            </a:r>
            <a:r>
              <a:rPr b="0" baseline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12700" y="1598612"/>
            <a:ext cx="5799136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III. Economic Differences Split Virginia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141286" y="2174875"/>
            <a:ext cx="5541962" cy="2044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Hostilities Develop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Former indentured people settle frontier, 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cannot vote, pay high taxes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Frontier settlers battle natives; tension between frontier, wealthy 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Governor refuses to give money to help frontier fight local natives</a:t>
            </a:r>
          </a:p>
        </p:txBody>
      </p:sp>
      <p:cxnSp>
        <p:nvCxnSpPr>
          <p:cNvPr id="115" name="Shape 115"/>
          <p:cNvCxnSpPr/>
          <p:nvPr/>
        </p:nvCxnSpPr>
        <p:spPr>
          <a:xfrm>
            <a:off x="12700" y="2060575"/>
            <a:ext cx="6934199" cy="0"/>
          </a:xfrm>
          <a:prstGeom prst="straightConnector1">
            <a:avLst/>
          </a:prstGeom>
          <a:noFill/>
          <a:ln cap="flat" cmpd="sng" w="9525">
            <a:solidFill>
              <a:schemeClr val="folHlink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16" name="Shape 116"/>
          <p:cNvSpPr txBox="1"/>
          <p:nvPr/>
        </p:nvSpPr>
        <p:spPr>
          <a:xfrm>
            <a:off x="111125" y="4219575"/>
            <a:ext cx="5541962" cy="1495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Bacon’s Rebellion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Nathaniel Bacon</a:t>
            </a: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raises army to fight natives 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frontier (1676)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Governor calls Bacon’s army illegal; Bacon sets fire to Jamestown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53050" y="2274886"/>
            <a:ext cx="3790949" cy="256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Shape 122"/>
          <p:cNvGrpSpPr/>
          <p:nvPr/>
        </p:nvGrpSpPr>
        <p:grpSpPr>
          <a:xfrm>
            <a:off x="1370012" y="1520825"/>
            <a:ext cx="5899150" cy="1116011"/>
            <a:chOff x="1370012" y="1520825"/>
            <a:chExt cx="5899150" cy="1116011"/>
          </a:xfrm>
        </p:grpSpPr>
        <p:sp>
          <p:nvSpPr>
            <p:cNvPr id="123" name="Shape 123"/>
            <p:cNvSpPr txBox="1"/>
            <p:nvPr/>
          </p:nvSpPr>
          <p:spPr>
            <a:xfrm>
              <a:off x="1370012" y="1520825"/>
              <a:ext cx="612775" cy="46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baseline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2.3</a:t>
              </a:r>
            </a:p>
          </p:txBody>
        </p:sp>
        <p:sp>
          <p:nvSpPr>
            <p:cNvPr id="124" name="Shape 124"/>
            <p:cNvSpPr txBox="1"/>
            <p:nvPr/>
          </p:nvSpPr>
          <p:spPr>
            <a:xfrm>
              <a:off x="1370012" y="1858961"/>
              <a:ext cx="5899150" cy="7778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baseline="0" i="0" lang="en-US" sz="4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Puritan New England</a:t>
              </a:r>
            </a:p>
          </p:txBody>
        </p:sp>
      </p:grpSp>
      <p:sp>
        <p:nvSpPr>
          <p:cNvPr id="125" name="Shape 125"/>
          <p:cNvSpPr txBox="1"/>
          <p:nvPr/>
        </p:nvSpPr>
        <p:spPr>
          <a:xfrm>
            <a:off x="1370012" y="2627311"/>
            <a:ext cx="7011986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English Puritans come to North America, beginning in 1620.</a:t>
            </a: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40200" y="3305175"/>
            <a:ext cx="4114800" cy="355282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Shape 127"/>
          <p:cNvSpPr txBox="1"/>
          <p:nvPr/>
        </p:nvSpPr>
        <p:spPr>
          <a:xfrm>
            <a:off x="0" y="3930650"/>
            <a:ext cx="3048000" cy="18160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1" lang="en-US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http://www.havefunwithhistory.com/movies/puritanFamily.html</a:t>
            </a:r>
            <a:r>
              <a:rPr b="0" baseline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1586" y="1822450"/>
            <a:ext cx="4456111" cy="8302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romanUcPeriod"/>
            </a:pPr>
            <a:r>
              <a:rPr b="1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Puritans Create a “New 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England”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1586" y="2944811"/>
            <a:ext cx="4494212" cy="2339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Puritans and Pilgrims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Puritans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religious group, want to purify Church 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England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Separatists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including Pilgrims, form independent congregations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In 1620, Pilgrims flee to escape persecution, found Plymouth Colony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1586" y="5308600"/>
            <a:ext cx="5541962" cy="1220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The Massachusetts Bay Company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In 1630, joint-stock company founds 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Massachusetts Bay Colony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John Winthrop</a:t>
            </a: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Puritan colony’s first governor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7556500" y="3962400"/>
            <a:ext cx="1250950" cy="30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1" sz="28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59300" y="0"/>
            <a:ext cx="4584699" cy="3784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543550" y="3962400"/>
            <a:ext cx="3263900" cy="2882899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 txBox="1"/>
          <p:nvPr/>
        </p:nvSpPr>
        <p:spPr>
          <a:xfrm>
            <a:off x="0" y="0"/>
            <a:ext cx="3221036" cy="1384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1" lang="en-US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https://www.youtube.com/watch?v=3g9KQxW1cOY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/>
          <p:nvPr/>
        </p:nvSpPr>
        <p:spPr>
          <a:xfrm>
            <a:off x="0" y="244475"/>
            <a:ext cx="5745161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“City Upon a Hill”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Puritan adult males vote for General Court; 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Court chooses governor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0" y="1190625"/>
            <a:ext cx="5745161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Church and State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Civic officials are church members, have duty to do God’s will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0" y="2136775"/>
            <a:ext cx="5745161" cy="1220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 Importance of the Family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Puritans generally migrate as families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Community makes sure family members behave in “God-fearing” way</a:t>
            </a:r>
          </a:p>
        </p:txBody>
      </p:sp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92500"/>
            <a:ext cx="9144000" cy="3365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 txBox="1"/>
          <p:nvPr/>
        </p:nvSpPr>
        <p:spPr>
          <a:xfrm>
            <a:off x="6469062" y="631825"/>
            <a:ext cx="2674937" cy="13842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1" lang="en-US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http://video.pbs.org/video/2310716980/</a:t>
            </a:r>
          </a:p>
        </p:txBody>
      </p:sp>
    </p:spTree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/>
        </p:nvSpPr>
        <p:spPr>
          <a:xfrm>
            <a:off x="0" y="1663700"/>
            <a:ext cx="5462586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II. Dissent in the Puritan Community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0" y="2125661"/>
            <a:ext cx="5541962" cy="2319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The Founding of Providence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Roger Williams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—extreme Separatist minister with controversial views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General Court orders his arrest; Williams flees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In 1636 he founds colony of Providence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negotiates for land with Narragansett tribe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guarantees separation of church and state, religious freedom</a:t>
            </a:r>
          </a:p>
        </p:txBody>
      </p:sp>
      <p:cxnSp>
        <p:nvCxnSpPr>
          <p:cNvPr id="154" name="Shape 154"/>
          <p:cNvCxnSpPr/>
          <p:nvPr/>
        </p:nvCxnSpPr>
        <p:spPr>
          <a:xfrm>
            <a:off x="1828800" y="2055811"/>
            <a:ext cx="6934199" cy="0"/>
          </a:xfrm>
          <a:prstGeom prst="straightConnector1">
            <a:avLst/>
          </a:prstGeom>
          <a:noFill/>
          <a:ln cap="flat" cmpd="sng" w="9525">
            <a:solidFill>
              <a:schemeClr val="folHlink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55" name="Shape 155"/>
          <p:cNvSpPr txBox="1"/>
          <p:nvPr/>
        </p:nvSpPr>
        <p:spPr>
          <a:xfrm>
            <a:off x="0" y="4445000"/>
            <a:ext cx="5541962" cy="1495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Anne Hutchinson Banished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Anne Hutchinson</a:t>
            </a: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teaches church, ministers are unnecessary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Hutchinson banished 1638; family, followers leave colony</a:t>
            </a:r>
          </a:p>
        </p:txBody>
      </p:sp>
      <p:pic>
        <p:nvPicPr>
          <p:cNvPr id="156" name="Shape 1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0" y="0"/>
            <a:ext cx="3048000" cy="372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Shape 15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96000" y="3810000"/>
            <a:ext cx="3048000" cy="304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/>
          <p:nvPr/>
        </p:nvSpPr>
        <p:spPr>
          <a:xfrm>
            <a:off x="50800" y="679450"/>
            <a:ext cx="4165600" cy="20621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Disputes Over Land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Settlers spread to western Massachusetts, 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Hampshire, Connecticut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Natives think land treaties temporary, Europeans think permanent</a:t>
            </a:r>
          </a:p>
        </p:txBody>
      </p:sp>
      <p:sp>
        <p:nvSpPr>
          <p:cNvPr id="163" name="Shape 163"/>
          <p:cNvSpPr txBox="1"/>
          <p:nvPr/>
        </p:nvSpPr>
        <p:spPr>
          <a:xfrm>
            <a:off x="25400" y="196850"/>
            <a:ext cx="713105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III. Native Americans Resist Colonial Expansion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50800" y="2741611"/>
            <a:ext cx="41656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The Pequot War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Pequot War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—Pequot takes stand against colonists, nearly destroyed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50800" y="3687762"/>
            <a:ext cx="4165600" cy="23383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King Philip’s War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Deprived of land, natives toil for English, must follow Puritan laws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Wampanoag chief 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Metacom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organizes tribes to wipe out settlers (1675)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King Philip’s War</a:t>
            </a: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fierce; hunger, disease, casualties defeat tribes</a:t>
            </a:r>
          </a:p>
        </p:txBody>
      </p:sp>
      <p:pic>
        <p:nvPicPr>
          <p:cNvPr id="166" name="Shape 1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16400" y="768925"/>
            <a:ext cx="4833899" cy="31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76925" y="3886200"/>
            <a:ext cx="2609849" cy="297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Shape 172"/>
          <p:cNvGrpSpPr/>
          <p:nvPr/>
        </p:nvGrpSpPr>
        <p:grpSpPr>
          <a:xfrm>
            <a:off x="114300" y="301625"/>
            <a:ext cx="5026025" cy="1870074"/>
            <a:chOff x="114300" y="301625"/>
            <a:chExt cx="5026025" cy="1870074"/>
          </a:xfrm>
        </p:grpSpPr>
        <p:sp>
          <p:nvSpPr>
            <p:cNvPr id="173" name="Shape 173"/>
            <p:cNvSpPr txBox="1"/>
            <p:nvPr/>
          </p:nvSpPr>
          <p:spPr>
            <a:xfrm>
              <a:off x="114300" y="301625"/>
              <a:ext cx="612775" cy="46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baseline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2.4</a:t>
              </a:r>
            </a:p>
          </p:txBody>
        </p:sp>
        <p:sp>
          <p:nvSpPr>
            <p:cNvPr id="174" name="Shape 174"/>
            <p:cNvSpPr txBox="1"/>
            <p:nvPr/>
          </p:nvSpPr>
          <p:spPr>
            <a:xfrm>
              <a:off x="114300" y="763587"/>
              <a:ext cx="5026025" cy="1408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baseline="0" i="0" lang="en-US" sz="4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Settlement of the </a:t>
              </a:r>
              <a:br>
                <a:rPr b="1" baseline="0" i="0" lang="en-US" sz="4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</a:br>
              <a:r>
                <a:rPr b="1" baseline="0" i="0" lang="en-US" sz="4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Middle Colonies</a:t>
              </a:r>
            </a:p>
          </p:txBody>
        </p:sp>
      </p:grpSp>
      <p:sp>
        <p:nvSpPr>
          <p:cNvPr id="175" name="Shape 175"/>
          <p:cNvSpPr txBox="1"/>
          <p:nvPr/>
        </p:nvSpPr>
        <p:spPr>
          <a:xfrm>
            <a:off x="114300" y="2159000"/>
            <a:ext cx="7088187" cy="822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Dutch settle New Netherland; English </a:t>
            </a:r>
            <a:b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Quakers led by William Penn settle Pennsylvania.</a:t>
            </a:r>
          </a:p>
        </p:txBody>
      </p:sp>
      <p:pic>
        <p:nvPicPr>
          <p:cNvPr id="176" name="Shape 1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82700" y="3086100"/>
            <a:ext cx="5919786" cy="377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/>
        </p:nvSpPr>
        <p:spPr>
          <a:xfrm>
            <a:off x="25400" y="1744661"/>
            <a:ext cx="5376862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I. The Dutch Found New Netherland</a:t>
            </a:r>
          </a:p>
        </p:txBody>
      </p:sp>
      <p:cxnSp>
        <p:nvCxnSpPr>
          <p:cNvPr id="182" name="Shape 182"/>
          <p:cNvCxnSpPr/>
          <p:nvPr/>
        </p:nvCxnSpPr>
        <p:spPr>
          <a:xfrm>
            <a:off x="1828800" y="2284411"/>
            <a:ext cx="6934199" cy="0"/>
          </a:xfrm>
          <a:prstGeom prst="straightConnector1">
            <a:avLst/>
          </a:prstGeom>
          <a:noFill/>
          <a:ln cap="flat" cmpd="sng" w="9525">
            <a:solidFill>
              <a:schemeClr val="folHlink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83" name="Shape 183"/>
          <p:cNvSpPr txBox="1"/>
          <p:nvPr/>
        </p:nvSpPr>
        <p:spPr>
          <a:xfrm>
            <a:off x="33336" y="2403475"/>
            <a:ext cx="5541962" cy="1770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A Diverse Colony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In 1621, the Dutch West India Company colonizes 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Netherland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Settlers from other European countries and Africa welcomed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Dutch trade for furs with Native Americans</a:t>
            </a:r>
          </a:p>
        </p:txBody>
      </p:sp>
      <p:sp>
        <p:nvSpPr>
          <p:cNvPr id="184" name="Shape 184"/>
          <p:cNvSpPr txBox="1"/>
          <p:nvPr/>
        </p:nvSpPr>
        <p:spPr>
          <a:xfrm>
            <a:off x="58736" y="4173537"/>
            <a:ext cx="5770562" cy="1770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English Takeover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In 1664, duke of York becomes 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proprietor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(owner) of New Netherland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renames colony New York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later gives part of land to friends, names it </a:t>
            </a:r>
            <a:b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Jersey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6500" y="2338386"/>
            <a:ext cx="2857499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Shape 22"/>
          <p:cNvGrpSpPr/>
          <p:nvPr/>
        </p:nvGrpSpPr>
        <p:grpSpPr>
          <a:xfrm>
            <a:off x="79375" y="1025525"/>
            <a:ext cx="4568825" cy="1870074"/>
            <a:chOff x="79375" y="1025525"/>
            <a:chExt cx="4568825" cy="1870074"/>
          </a:xfrm>
        </p:grpSpPr>
        <p:sp>
          <p:nvSpPr>
            <p:cNvPr id="23" name="Shape 23"/>
            <p:cNvSpPr txBox="1"/>
            <p:nvPr/>
          </p:nvSpPr>
          <p:spPr>
            <a:xfrm>
              <a:off x="79375" y="1025525"/>
              <a:ext cx="612775" cy="46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baseline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2.1</a:t>
              </a:r>
            </a:p>
          </p:txBody>
        </p:sp>
        <p:sp>
          <p:nvSpPr>
            <p:cNvPr id="24" name="Shape 24"/>
            <p:cNvSpPr txBox="1"/>
            <p:nvPr/>
          </p:nvSpPr>
          <p:spPr>
            <a:xfrm>
              <a:off x="79375" y="1487487"/>
              <a:ext cx="4568825" cy="1408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baseline="0" i="0" lang="en-US" sz="4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Spain’s Empire in the Americas</a:t>
              </a:r>
            </a:p>
          </p:txBody>
        </p:sp>
      </p:grpSp>
      <p:sp>
        <p:nvSpPr>
          <p:cNvPr id="25" name="Shape 25"/>
          <p:cNvSpPr txBox="1"/>
          <p:nvPr/>
        </p:nvSpPr>
        <p:spPr>
          <a:xfrm>
            <a:off x="79375" y="2778125"/>
            <a:ext cx="4479924" cy="1568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Throughout the 1500s and 1600s, the Spanish conquer Central and portions of North America.</a:t>
            </a:r>
          </a:p>
        </p:txBody>
      </p:sp>
      <p:sp>
        <p:nvSpPr>
          <p:cNvPr id="26" name="Shape 26"/>
          <p:cNvSpPr txBox="1"/>
          <p:nvPr/>
        </p:nvSpPr>
        <p:spPr>
          <a:xfrm>
            <a:off x="8429625" y="6446837"/>
            <a:ext cx="419099" cy="1984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ct val="25000"/>
              <a:buFont typeface="Arial"/>
              <a:buNone/>
            </a:pPr>
            <a:r>
              <a:rPr b="1" baseline="0" i="0" lang="en-US" sz="700" u="none" cap="none" strike="noStrike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NEXT</a:t>
            </a:r>
          </a:p>
        </p:txBody>
      </p:sp>
      <p:pic>
        <p:nvPicPr>
          <p:cNvPr id="27" name="Shape 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 txBox="1"/>
          <p:nvPr/>
        </p:nvSpPr>
        <p:spPr>
          <a:xfrm>
            <a:off x="33336" y="4843462"/>
            <a:ext cx="4572000" cy="955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1" lang="en-US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http://www.watchmojo.com/video/id/8296/</a:t>
            </a:r>
            <a:r>
              <a:rPr b="0" baseline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/>
          <p:nvPr/>
        </p:nvSpPr>
        <p:spPr>
          <a:xfrm>
            <a:off x="98425" y="684212"/>
            <a:ext cx="5745161" cy="259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Penn’s “Holy Experiment”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In 1681, 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William Penn</a:t>
            </a: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founds Pennsylvania on Quaker principles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Quakers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ideas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equality, cooperation, religious toleration, pacifism 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Pennsylvania meant to be a “holy experiment”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adult males get 50 acres, right to vote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representative assembly 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- freedom of religion </a:t>
            </a:r>
          </a:p>
        </p:txBody>
      </p:sp>
      <p:sp>
        <p:nvSpPr>
          <p:cNvPr id="191" name="Shape 191"/>
          <p:cNvSpPr txBox="1"/>
          <p:nvPr/>
        </p:nvSpPr>
        <p:spPr>
          <a:xfrm>
            <a:off x="0" y="222250"/>
            <a:ext cx="5364161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II. The Quakers Settle Pennsylvania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98425" y="3278187"/>
            <a:ext cx="5745161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Native American Relations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Penn treats native people fairly; over 50 years without conflict</a:t>
            </a: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8250" y="452437"/>
            <a:ext cx="2343150" cy="2709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64162" y="3390900"/>
            <a:ext cx="3779836" cy="3467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/>
        </p:nvSpPr>
        <p:spPr>
          <a:xfrm>
            <a:off x="96836" y="447675"/>
            <a:ext cx="5541962" cy="12207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A Thriving Colony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Penn recruits immigrants; thousands of Germans go to Pennsylvania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Quakers become minority; slavery is introduced</a:t>
            </a:r>
          </a:p>
        </p:txBody>
      </p:sp>
      <p:sp>
        <p:nvSpPr>
          <p:cNvPr id="200" name="Shape 200"/>
          <p:cNvSpPr txBox="1"/>
          <p:nvPr/>
        </p:nvSpPr>
        <p:spPr>
          <a:xfrm>
            <a:off x="96836" y="1668461"/>
            <a:ext cx="5541962" cy="2044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Thirteen Colonies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Lord Baltimore, a Catholic, founds Maryland; has religious freedom 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James Ogelthorpe founds Georgia as haven for debtors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By 1752, there are 13 British colonies in North America</a:t>
            </a:r>
          </a:p>
        </p:txBody>
      </p:sp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65800" y="0"/>
            <a:ext cx="3378200" cy="401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Shape 20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050" y="4013200"/>
            <a:ext cx="3376611" cy="28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65800" y="4013200"/>
            <a:ext cx="3378200" cy="284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395662" y="4013200"/>
            <a:ext cx="2381249" cy="284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/>
        </p:nvSpPr>
        <p:spPr>
          <a:xfrm>
            <a:off x="0" y="201611"/>
            <a:ext cx="5292725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I. The Spanish Claim a New Empire</a:t>
            </a:r>
          </a:p>
        </p:txBody>
      </p:sp>
      <p:sp>
        <p:nvSpPr>
          <p:cNvPr id="34" name="Shape 34"/>
          <p:cNvSpPr txBox="1"/>
          <p:nvPr/>
        </p:nvSpPr>
        <p:spPr>
          <a:xfrm>
            <a:off x="12700" y="663575"/>
            <a:ext cx="4660899" cy="3692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Cortés Subdues the Aztec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Conquistadors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(conquerors)—Spanish explorers, seek gold, silver 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1519 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Hernándo Cortés</a:t>
            </a: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leads army into Americas, claims land for Spain 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Aztec dominate region; Nahua people who resent Aztec join Cortés 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Montezuma thinks Cortés a god; gives him share of Aztec gold 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In 1520 Aztec rebel; in 1521 Spanish and their allies defeat Aztec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Cortés founds Mexico City, 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Spain</a:t>
            </a:r>
            <a:r>
              <a:rPr b="1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colony on Tenochtitlán ruins</a:t>
            </a:r>
          </a:p>
        </p:txBody>
      </p:sp>
      <p:pic>
        <p:nvPicPr>
          <p:cNvPr id="35" name="Shape 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664200" y="-1586"/>
            <a:ext cx="3479799" cy="311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Shape 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73600" y="3114675"/>
            <a:ext cx="4470399" cy="374332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Shape 37"/>
          <p:cNvSpPr txBox="1"/>
          <p:nvPr/>
        </p:nvSpPr>
        <p:spPr>
          <a:xfrm>
            <a:off x="57150" y="4540250"/>
            <a:ext cx="4572000" cy="18160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1" lang="en-US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http://www.discovery.com/tv-shows/other-shows/videos/assignment-discovery-conquistadors.htm</a:t>
            </a:r>
            <a:r>
              <a:rPr b="0" baseline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/>
        </p:nvSpPr>
        <p:spPr>
          <a:xfrm>
            <a:off x="1774825" y="1082675"/>
            <a:ext cx="5745161" cy="25939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Spanish Pattern of Conquest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Spanish settlers mostly men, called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peninsulares;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marry native women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Mestizo</a:t>
            </a:r>
            <a:r>
              <a:rPr b="1" baseline="0" i="0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—person of mixed Spanish and Native American ancestry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Landlords use </a:t>
            </a:r>
            <a:r>
              <a:rPr b="1" baseline="0" i="1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encomienda</a:t>
            </a:r>
            <a:r>
              <a:rPr b="1" baseline="0" i="1" lang="en-US" sz="1800" u="none" cap="none" strike="noStrike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—force natives to farm, ranch, mine 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Priests object,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encomienda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abolished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;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Africans brought as slaves</a:t>
            </a:r>
          </a:p>
        </p:txBody>
      </p:sp>
      <p:pic>
        <p:nvPicPr>
          <p:cNvPr id="43" name="Shape 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74825" y="3676650"/>
            <a:ext cx="5745161" cy="3181349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Shape 44"/>
          <p:cNvSpPr txBox="1"/>
          <p:nvPr/>
        </p:nvSpPr>
        <p:spPr>
          <a:xfrm>
            <a:off x="0" y="2563811"/>
            <a:ext cx="1662111" cy="2678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1" lang="en-US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https://www.youtube.com/watch?v=I9UiqDn46zs</a:t>
            </a:r>
            <a:r>
              <a:rPr b="0" baseline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/>
        </p:nvSpPr>
        <p:spPr>
          <a:xfrm>
            <a:off x="12700" y="50800"/>
            <a:ext cx="5068886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II. The Conquistadors Push North</a:t>
            </a:r>
          </a:p>
        </p:txBody>
      </p:sp>
      <p:sp>
        <p:nvSpPr>
          <p:cNvPr id="50" name="Shape 50"/>
          <p:cNvSpPr txBox="1"/>
          <p:nvPr/>
        </p:nvSpPr>
        <p:spPr>
          <a:xfrm>
            <a:off x="0" y="506412"/>
            <a:ext cx="5541962" cy="946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Other Countries Explore North America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England, France, Netherlands sponsor voyages in 1500s and 1600s</a:t>
            </a:r>
          </a:p>
        </p:txBody>
      </p:sp>
      <p:sp>
        <p:nvSpPr>
          <p:cNvPr id="51" name="Shape 51"/>
          <p:cNvSpPr txBox="1"/>
          <p:nvPr/>
        </p:nvSpPr>
        <p:spPr>
          <a:xfrm>
            <a:off x="0" y="1427162"/>
            <a:ext cx="5541962" cy="1495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Exploring Florida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Juan Ponce de León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discovers and names </a:t>
            </a:r>
            <a:r>
              <a:rPr b="0" baseline="0" i="1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Florida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(1513)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Pedro Menéndez de Avilés expels French, founds St. Augustine (1565)</a:t>
            </a:r>
          </a:p>
        </p:txBody>
      </p:sp>
      <p:sp>
        <p:nvSpPr>
          <p:cNvPr id="52" name="Shape 52"/>
          <p:cNvSpPr txBox="1"/>
          <p:nvPr/>
        </p:nvSpPr>
        <p:spPr>
          <a:xfrm>
            <a:off x="12700" y="2876550"/>
            <a:ext cx="5541962" cy="2044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Settling the Southwest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In 1540, Francisco Vásquez de Coronado leads expedition to Southwest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Pedro de Peralta, governor of 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New Mexico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Spain’s northern holdings 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He helps found Santa Fe (1609–1610); several missions built in area</a:t>
            </a: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91200" y="31750"/>
            <a:ext cx="3352799" cy="4286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1200" y="4318000"/>
            <a:ext cx="3352799" cy="2540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 txBox="1"/>
          <p:nvPr/>
        </p:nvSpPr>
        <p:spPr>
          <a:xfrm>
            <a:off x="0" y="4921250"/>
            <a:ext cx="5537199" cy="18160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1" lang="en-US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http://www.biography.com/people/juan-ponce-de-le%C3%B3n-9444105/videos/ponce-de-leon-landing-in-florida-3348547643</a:t>
            </a:r>
            <a:r>
              <a:rPr b="0" baseline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/>
        </p:nvSpPr>
        <p:spPr>
          <a:xfrm>
            <a:off x="1773236" y="1598612"/>
            <a:ext cx="4438650" cy="4619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III. Resistance to the Spanish</a:t>
            </a:r>
          </a:p>
        </p:txBody>
      </p:sp>
      <p:sp>
        <p:nvSpPr>
          <p:cNvPr id="61" name="Shape 61"/>
          <p:cNvSpPr txBox="1"/>
          <p:nvPr/>
        </p:nvSpPr>
        <p:spPr>
          <a:xfrm>
            <a:off x="1773236" y="2174875"/>
            <a:ext cx="5541962" cy="15081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Conflict in New Mexico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Priests convert many Native Americans, try to suppress their culture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In 1670s Spanish force natives to pay tribute, do labor for missions</a:t>
            </a:r>
          </a:p>
        </p:txBody>
      </p:sp>
      <p:cxnSp>
        <p:nvCxnSpPr>
          <p:cNvPr id="62" name="Shape 62"/>
          <p:cNvCxnSpPr/>
          <p:nvPr/>
        </p:nvCxnSpPr>
        <p:spPr>
          <a:xfrm>
            <a:off x="1828800" y="2055811"/>
            <a:ext cx="6934199" cy="0"/>
          </a:xfrm>
          <a:prstGeom prst="straightConnector1">
            <a:avLst/>
          </a:prstGeom>
          <a:noFill/>
          <a:ln cap="flat" cmpd="sng" w="9525">
            <a:solidFill>
              <a:schemeClr val="folHlink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63" name="Shape 63"/>
          <p:cNvSpPr txBox="1"/>
          <p:nvPr/>
        </p:nvSpPr>
        <p:spPr>
          <a:xfrm>
            <a:off x="1773236" y="3657600"/>
            <a:ext cx="5541962" cy="17700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Popé’s Rebellion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Pueblo religious leader Popé heads uprising in New Mexico (1680)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Pueblo destroy Spanish churches, execute priests, force Spanish out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Spanish armies regain area 14 years later</a:t>
            </a:r>
          </a:p>
        </p:txBody>
      </p:sp>
      <p:sp>
        <p:nvSpPr>
          <p:cNvPr id="64" name="Shape 64"/>
          <p:cNvSpPr txBox="1"/>
          <p:nvPr/>
        </p:nvSpPr>
        <p:spPr>
          <a:xfrm>
            <a:off x="2019300" y="5707062"/>
            <a:ext cx="4572000" cy="95567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1" lang="en-US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https://www.youtube.com/watch?v=E9cX2W91fCk</a:t>
            </a:r>
            <a:r>
              <a:rPr b="0" baseline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Shape 69"/>
          <p:cNvGrpSpPr/>
          <p:nvPr/>
        </p:nvGrpSpPr>
        <p:grpSpPr>
          <a:xfrm>
            <a:off x="125411" y="187325"/>
            <a:ext cx="6469061" cy="1870074"/>
            <a:chOff x="125411" y="187325"/>
            <a:chExt cx="6469061" cy="1870074"/>
          </a:xfrm>
        </p:grpSpPr>
        <p:sp>
          <p:nvSpPr>
            <p:cNvPr id="70" name="Shape 70"/>
            <p:cNvSpPr txBox="1"/>
            <p:nvPr/>
          </p:nvSpPr>
          <p:spPr>
            <a:xfrm>
              <a:off x="125411" y="187325"/>
              <a:ext cx="612775" cy="46196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baseline="0" i="0" lang="en-US" sz="2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2.2</a:t>
              </a:r>
            </a:p>
          </p:txBody>
        </p:sp>
        <p:sp>
          <p:nvSpPr>
            <p:cNvPr id="71" name="Shape 71"/>
            <p:cNvSpPr txBox="1"/>
            <p:nvPr/>
          </p:nvSpPr>
          <p:spPr>
            <a:xfrm>
              <a:off x="125411" y="649287"/>
              <a:ext cx="6469061" cy="140811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baseline="0" i="0" lang="en-US" sz="4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An English Settlement </a:t>
              </a:r>
            </a:p>
            <a:p>
              <a:pPr indent="0" lvl="0" marL="0" marR="0" rtl="0" algn="l">
                <a:lnSpc>
                  <a:spcPct val="9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/>
                <a:buNone/>
              </a:pPr>
              <a:r>
                <a:rPr b="1" baseline="0" i="0" lang="en-US" sz="45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at Jamestown</a:t>
              </a:r>
            </a:p>
          </p:txBody>
        </p:sp>
      </p:grpSp>
      <p:sp>
        <p:nvSpPr>
          <p:cNvPr id="72" name="Shape 72"/>
          <p:cNvSpPr txBox="1"/>
          <p:nvPr/>
        </p:nvSpPr>
        <p:spPr>
          <a:xfrm>
            <a:off x="125411" y="2038350"/>
            <a:ext cx="6880225" cy="11874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first permanent English settlement in </a:t>
            </a:r>
            <a:b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North America is founded at Jamestown, Virginia, </a:t>
            </a:r>
            <a:b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baseline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1607.</a:t>
            </a: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28700" y="3225800"/>
            <a:ext cx="6985000" cy="3632199"/>
          </a:xfrm>
          <a:prstGeom prst="rect">
            <a:avLst/>
          </a:prstGeom>
          <a:noFill/>
          <a:ln>
            <a:noFill/>
          </a:ln>
        </p:spPr>
      </p:pic>
      <p:sp>
        <p:nvSpPr>
          <p:cNvPr id="74" name="Shape 74"/>
          <p:cNvSpPr txBox="1"/>
          <p:nvPr/>
        </p:nvSpPr>
        <p:spPr>
          <a:xfrm>
            <a:off x="6823075" y="187325"/>
            <a:ext cx="2286000" cy="224631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1" lang="en-US" sz="2800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http://www.havefunwithhistory.com/movies/Jamestown.html 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/>
        </p:nvSpPr>
        <p:spPr>
          <a:xfrm>
            <a:off x="25400" y="519112"/>
            <a:ext cx="37211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Arial"/>
              <a:buAutoNum type="romanUcPeriod"/>
            </a:pPr>
            <a:r>
              <a:rPr b="1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English Settlers Struggle in  </a:t>
            </a:r>
          </a:p>
          <a:p>
            <a:pPr indent="-514350" lvl="0" marL="5143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1" baseline="0" i="0" lang="en-US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North America</a:t>
            </a:r>
          </a:p>
        </p:txBody>
      </p:sp>
      <p:sp>
        <p:nvSpPr>
          <p:cNvPr id="80" name="Shape 80"/>
          <p:cNvSpPr txBox="1"/>
          <p:nvPr/>
        </p:nvSpPr>
        <p:spPr>
          <a:xfrm>
            <a:off x="122236" y="1719261"/>
            <a:ext cx="3624261" cy="23701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A. The Business of Colonization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Joint-stock companies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—investors fund colony, get profits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In 1607, Virginia Company sends 150 people to found 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Jamestown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122236" y="4089400"/>
            <a:ext cx="3624261" cy="26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B. A Disastrous Start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Colonists seek gold, suffer from disease and hunger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John Smith</a:t>
            </a:r>
            <a:r>
              <a:rPr b="0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forces colonists to farm; gets help from Powhatan people 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(1609) 600 colonists arrive; Powhatan destroy farms; “starving time”</a:t>
            </a:r>
          </a:p>
        </p:txBody>
      </p:sp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35400" y="0"/>
            <a:ext cx="5308599" cy="374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Shape 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35400" y="3746500"/>
            <a:ext cx="2857499" cy="31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/>
        </p:nvSpPr>
        <p:spPr>
          <a:xfrm>
            <a:off x="6858000" y="4348162"/>
            <a:ext cx="2286000" cy="181609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1" lang="en-US" sz="2800" u="sng" cap="none" strike="noStrike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https://www.youtube.com/watch?v=3vzlDZDycK8</a:t>
            </a:r>
            <a:r>
              <a:rPr b="0" baseline="0" i="1" lang="en-US" sz="2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27BA0"/>
        </a:solid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/>
        </p:nvSpPr>
        <p:spPr>
          <a:xfrm>
            <a:off x="0" y="460375"/>
            <a:ext cx="5921375" cy="6715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C. Jamestown Begins to Flourish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New arrivals revive and expand colony; grow tobacco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0" y="1131887"/>
            <a:ext cx="5541962" cy="2044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baseline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D. “Brown Gold” and Indentured Servants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Tobacco becomes profitable; export 1.5 million pounds by late 1620s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Headright system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—purchaser of passage gets 50 acres—lures settlers</a:t>
            </a:r>
          </a:p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•	Plantation owners use </a:t>
            </a:r>
            <a:r>
              <a:rPr b="1" baseline="0" i="0" lang="en-US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indentured servants </a:t>
            </a:r>
            <a:r>
              <a:rPr b="0" baseline="0" i="0" lang="en-US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— work 4–7 years for passage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57750" y="3295650"/>
            <a:ext cx="4286250" cy="3562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295650"/>
            <a:ext cx="4698999" cy="3562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3B3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6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3B3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1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3B3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10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3B3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3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3B3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1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3B3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5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3B3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8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3B3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7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3B3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4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3B3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9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3B3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2_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3B3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